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848" r:id="rId2"/>
    <p:sldId id="935" r:id="rId3"/>
    <p:sldId id="936" r:id="rId4"/>
    <p:sldId id="937" r:id="rId5"/>
    <p:sldId id="938" r:id="rId6"/>
    <p:sldId id="939" r:id="rId7"/>
    <p:sldId id="940" r:id="rId8"/>
    <p:sldId id="941" r:id="rId9"/>
    <p:sldId id="942" r:id="rId10"/>
    <p:sldId id="943" r:id="rId11"/>
    <p:sldId id="944" r:id="rId12"/>
    <p:sldId id="945" r:id="rId13"/>
    <p:sldId id="946" r:id="rId14"/>
    <p:sldId id="876" r:id="rId15"/>
    <p:sldId id="947" r:id="rId16"/>
    <p:sldId id="9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yn C Smith" userId="65b076fb-a141-42bc-a80a-6d60a48ca1f9" providerId="ADAL" clId="{9400B7DD-0C24-46D6-AB3C-2A72E64587B5}"/>
    <pc:docChg chg="modSld">
      <pc:chgData name="Carolyn C Smith" userId="65b076fb-a141-42bc-a80a-6d60a48ca1f9" providerId="ADAL" clId="{9400B7DD-0C24-46D6-AB3C-2A72E64587B5}" dt="2026-05-12T21:14:28.601" v="5" actId="20577"/>
      <pc:docMkLst>
        <pc:docMk/>
      </pc:docMkLst>
      <pc:sldChg chg="modSp mod">
        <pc:chgData name="Carolyn C Smith" userId="65b076fb-a141-42bc-a80a-6d60a48ca1f9" providerId="ADAL" clId="{9400B7DD-0C24-46D6-AB3C-2A72E64587B5}" dt="2026-05-12T21:14:19.825" v="1" actId="20577"/>
        <pc:sldMkLst>
          <pc:docMk/>
          <pc:sldMk cId="1870931242" sldId="848"/>
        </pc:sldMkLst>
        <pc:spChg chg="mod">
          <ac:chgData name="Carolyn C Smith" userId="65b076fb-a141-42bc-a80a-6d60a48ca1f9" providerId="ADAL" clId="{9400B7DD-0C24-46D6-AB3C-2A72E64587B5}" dt="2026-05-12T21:14:19.825" v="1" actId="20577"/>
          <ac:spMkLst>
            <pc:docMk/>
            <pc:sldMk cId="1870931242" sldId="848"/>
            <ac:spMk id="20" creationId="{A5353DAA-DDE1-3AE0-DB57-FAC199A33606}"/>
          </ac:spMkLst>
        </pc:spChg>
      </pc:sldChg>
      <pc:sldChg chg="modSp mod">
        <pc:chgData name="Carolyn C Smith" userId="65b076fb-a141-42bc-a80a-6d60a48ca1f9" providerId="ADAL" clId="{9400B7DD-0C24-46D6-AB3C-2A72E64587B5}" dt="2026-05-12T21:14:24.270" v="3" actId="20577"/>
        <pc:sldMkLst>
          <pc:docMk/>
          <pc:sldMk cId="1640389571" sldId="935"/>
        </pc:sldMkLst>
        <pc:spChg chg="mod">
          <ac:chgData name="Carolyn C Smith" userId="65b076fb-a141-42bc-a80a-6d60a48ca1f9" providerId="ADAL" clId="{9400B7DD-0C24-46D6-AB3C-2A72E64587B5}" dt="2026-05-12T21:14:24.270" v="3" actId="20577"/>
          <ac:spMkLst>
            <pc:docMk/>
            <pc:sldMk cId="1640389571" sldId="935"/>
            <ac:spMk id="2" creationId="{B7E9DBAD-0BDE-5C4A-AC7C-89900293BCEB}"/>
          </ac:spMkLst>
        </pc:spChg>
      </pc:sldChg>
      <pc:sldChg chg="modSp mod">
        <pc:chgData name="Carolyn C Smith" userId="65b076fb-a141-42bc-a80a-6d60a48ca1f9" providerId="ADAL" clId="{9400B7DD-0C24-46D6-AB3C-2A72E64587B5}" dt="2026-05-12T21:14:28.601" v="5" actId="20577"/>
        <pc:sldMkLst>
          <pc:docMk/>
          <pc:sldMk cId="2670656806" sldId="936"/>
        </pc:sldMkLst>
        <pc:spChg chg="mod">
          <ac:chgData name="Carolyn C Smith" userId="65b076fb-a141-42bc-a80a-6d60a48ca1f9" providerId="ADAL" clId="{9400B7DD-0C24-46D6-AB3C-2A72E64587B5}" dt="2026-05-12T21:14:28.601" v="5" actId="20577"/>
          <ac:spMkLst>
            <pc:docMk/>
            <pc:sldMk cId="2670656806" sldId="936"/>
            <ac:spMk id="2" creationId="{B7E9DBAD-0BDE-5C4A-AC7C-89900293BC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1889E-0B68-4999-B841-302FB2E5648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A6DF6-DD3D-4612-A856-27E389E3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7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57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91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6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51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03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96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2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1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72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50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0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57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4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A390-96A0-F7B4-1D64-6B5130DC9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465E9-8419-18A7-6C1C-184107EA0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8582F-ACAA-6B5A-EA12-7E9C3464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A350-C89F-4FEE-8415-364BD5C56ED0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B4BD2-3205-5F41-0EC6-A95CC1F5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73B4B-5E37-9FC3-2C6C-0607E524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77C7-CF6D-454C-B343-4DB279CB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0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D4ED-F0C9-AC21-7160-AFF7EFEB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736E7-E175-259D-4B11-ABD97E1BC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B3AA4-9874-8895-C28A-A416B376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A350-C89F-4FEE-8415-364BD5C56ED0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4B743-8669-EA35-73CE-1584BE27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BDE24-C173-B80A-5B84-71EC7E48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77C7-CF6D-454C-B343-4DB279CB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3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C38C7-AD75-5355-951F-EA428AA14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73B1D-97D4-A42B-C26E-D80880123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886EC-82C2-2DA1-FAE9-157601B4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A350-C89F-4FEE-8415-364BD5C56ED0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EA217-C7F7-D481-94EF-79A98DEA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D5096-1E39-3AFE-2FC2-69400747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77C7-CF6D-454C-B343-4DB279CB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85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95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01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5F18-3FD7-8576-34BB-EF257F2E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9DE29-56DA-5E9B-CD85-F2421B5AA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BA4EA-1F0C-306D-6E78-2C3DD9B3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A350-C89F-4FEE-8415-364BD5C56ED0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4F5FE-A3AB-0AD1-0A60-9714F9E0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E6117-EBEE-24B8-F0D7-EFAFD125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77C7-CF6D-454C-B343-4DB279CB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9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C3F6-6186-112E-16EF-5CF51FD1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9F191-EC9D-83BB-093B-A47F7A81F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F5723-BE4D-823C-C519-D88DFC81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A350-C89F-4FEE-8415-364BD5C56ED0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7B507-50DB-DF62-1C4B-AA6110B9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756D7-9C2D-755D-1EA5-DDAF332C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77C7-CF6D-454C-B343-4DB279CB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88D3-FA83-612F-1F97-777223FF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BE6C-9A7B-6C47-305A-6F62347E4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68B25-9397-760A-BC94-947281414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20783-AE8C-2C5F-3263-DA1E925D9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A350-C89F-4FEE-8415-364BD5C56ED0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D3174-A81F-FB32-BCFE-A3B2CE2AC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C9E51-E963-C6CD-904D-E3460612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77C7-CF6D-454C-B343-4DB279CB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6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9AFC-6874-4213-962E-0F810C5B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5E6E0-0070-B5BA-CBFE-F290F4F3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0A94C-42E2-55EE-DCF7-D1D3A2A04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6E915-CB05-6DC9-083B-27989A927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75130-D808-1AD1-F07C-FBBC3F64F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FF257-397E-E4FE-9EE8-E8C9990C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A350-C89F-4FEE-8415-364BD5C56ED0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45B08A-82A8-9142-96AB-CE0A621D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8EA5E1-1D1E-8226-EB66-5C6FD11B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77C7-CF6D-454C-B343-4DB279CB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1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D6DF-E3E0-0376-E5B3-D078D919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11502-03AF-A058-B859-31B42320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A350-C89F-4FEE-8415-364BD5C56ED0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05A0D-A206-F736-5D74-61EA7E2C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CD8E1-8385-CBCF-5C6F-AF5F262C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77C7-CF6D-454C-B343-4DB279CB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20715-5AB1-94A5-E3E2-44D4E57D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A350-C89F-4FEE-8415-364BD5C56ED0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AD0D5-2CE0-B5BF-AD3D-F67A6242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4FFE1-A4C3-220A-79BB-DFE99438E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77C7-CF6D-454C-B343-4DB279CB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6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66A1-486D-CD2C-1A74-0AAD5A52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3D23C-F9E1-B8E0-119F-07191EF5B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E1032-3EFD-42C9-5428-6B2EC4C00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33002-DE8F-E8E0-201E-066209B5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A350-C89F-4FEE-8415-364BD5C56ED0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EE4FE-2074-41A3-0D4F-C1043355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7AD75-7567-F126-0323-52394F99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77C7-CF6D-454C-B343-4DB279CB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9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3C0A-06FC-E50D-9FAD-32ABABB7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E5B40-23F2-518A-6CD4-922471FBD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A9ACB-D247-4371-4082-FF5B0EDDA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15282-D828-3891-03FA-14C2C7DB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A350-C89F-4FEE-8415-364BD5C56ED0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3C3B1-4351-0C7D-FAA6-643C3695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5BB03-8C94-2AD0-D6BC-9C9AFA82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77C7-CF6D-454C-B343-4DB279CB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3C46E0-44B2-BDBA-805E-CF66C3C5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3A1D6-5BF5-89B4-ABD0-EC5317AFC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D143D-4E7D-52C7-AABA-DCC911CF9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5A350-C89F-4FEE-8415-364BD5C56ED0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46884-99D1-CB9F-5D6F-8AE73F58B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960B3-EEFD-1E7B-8B4B-73CB8424D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477C7-CF6D-454C-B343-4DB279CB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51909" y="1547382"/>
            <a:ext cx="7197092" cy="1348633"/>
          </a:xfrm>
          <a:prstGeom prst="rect">
            <a:avLst/>
          </a:prstGeom>
          <a:solidFill>
            <a:srgbClr val="FFFFFF">
              <a:alpha val="8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tserrat"/>
                <a:ea typeface="Source Sans Pro"/>
                <a:cs typeface="Times New Roman"/>
              </a:rPr>
              <a:t>Academic Advising at WMU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Source Sans Pro"/>
              <a:ea typeface="Source Sans Pro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4767D6-F2C1-4FEA-AC6A-6109C7CBCBC5}"/>
              </a:ext>
            </a:extLst>
          </p:cNvPr>
          <p:cNvSpPr/>
          <p:nvPr/>
        </p:nvSpPr>
        <p:spPr>
          <a:xfrm>
            <a:off x="-2495" y="6213444"/>
            <a:ext cx="12192994" cy="64303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Source Sans Pro"/>
              <a:cs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51E373-6BCD-1D1D-73CC-9107705ED600}"/>
              </a:ext>
            </a:extLst>
          </p:cNvPr>
          <p:cNvGrpSpPr/>
          <p:nvPr/>
        </p:nvGrpSpPr>
        <p:grpSpPr>
          <a:xfrm>
            <a:off x="-335730" y="2896642"/>
            <a:ext cx="8364593" cy="3968387"/>
            <a:chOff x="-1759089" y="-1488452"/>
            <a:chExt cx="20891737" cy="9891858"/>
          </a:xfrm>
        </p:grpSpPr>
        <p:pic>
          <p:nvPicPr>
            <p:cNvPr id="16" name="Graphic 2">
              <a:extLst>
                <a:ext uri="{FF2B5EF4-FFF2-40B4-BE49-F238E27FC236}">
                  <a16:creationId xmlns:a16="http://schemas.microsoft.com/office/drawing/2014/main" id="{B1C299A1-AB97-177B-A91B-DD005CCB7FB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-660000">
              <a:off x="-1759089" y="-1488452"/>
              <a:ext cx="9884003" cy="9891858"/>
            </a:xfrm>
            <a:prstGeom prst="rect">
              <a:avLst/>
            </a:prstGeom>
          </p:spPr>
        </p:pic>
        <p:pic>
          <p:nvPicPr>
            <p:cNvPr id="18" name="Picture 4" descr="Logo&#10;&#10;Description automatically generated">
              <a:extLst>
                <a:ext uri="{FF2B5EF4-FFF2-40B4-BE49-F238E27FC236}">
                  <a16:creationId xmlns:a16="http://schemas.microsoft.com/office/drawing/2014/main" id="{B6588EF7-6B49-479A-B174-6B292BD08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3219" y="2488791"/>
              <a:ext cx="1844021" cy="1789719"/>
            </a:xfrm>
            <a:prstGeom prst="rect">
              <a:avLst/>
            </a:prstGeom>
          </p:spPr>
        </p:pic>
        <p:sp>
          <p:nvSpPr>
            <p:cNvPr id="20" name="Title 3">
              <a:extLst>
                <a:ext uri="{FF2B5EF4-FFF2-40B4-BE49-F238E27FC236}">
                  <a16:creationId xmlns:a16="http://schemas.microsoft.com/office/drawing/2014/main" id="{A5353DAA-DDE1-3AE0-DB57-FAC199A33606}"/>
                </a:ext>
              </a:extLst>
            </p:cNvPr>
            <p:cNvSpPr txBox="1">
              <a:spLocks/>
            </p:cNvSpPr>
            <p:nvPr/>
          </p:nvSpPr>
          <p:spPr>
            <a:xfrm>
              <a:off x="6674810" y="4002041"/>
              <a:ext cx="12457838" cy="211428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532E1F"/>
                  </a:solidFill>
                  <a:effectLst/>
                  <a:uLnTx/>
                  <a:uFillTx/>
                  <a:latin typeface="Montserrat"/>
                  <a:ea typeface="+mj-ea"/>
                  <a:cs typeface="+mj-cs"/>
                </a:rPr>
                <a:t>Orientation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F1C500"/>
                  </a:solidFill>
                  <a:effectLst/>
                  <a:uLnTx/>
                  <a:uFillTx/>
                  <a:latin typeface="Cooper Black"/>
                  <a:ea typeface="+mj-ea"/>
                  <a:cs typeface="+mj-cs"/>
                </a:rPr>
                <a:t>2026</a:t>
              </a: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93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d"/>
      </p:transition>
    </mc:Choice>
    <mc:Fallback xmlns="">
      <p:transition>
        <p:pull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E84928-1987-144F-B828-EE1F7F2A6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rgbClr val="532E1E"/>
                </a:solidFill>
                <a:latin typeface="Montserrat" pitchFamily="2" charset="0"/>
              </a:rPr>
              <a:t>SSH Home Page</a:t>
            </a: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6D5B98-53C4-68F5-8FE5-28A78F73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89" y="1690688"/>
            <a:ext cx="9762533" cy="47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1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E84928-1987-144F-B828-EE1F7F2A6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424120"/>
            <a:ext cx="12191999" cy="69675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1">
                <a:solidFill>
                  <a:srgbClr val="532E1E"/>
                </a:solidFill>
                <a:latin typeface="Montserrat SemiBold" pitchFamily="2" charset="77"/>
              </a:rPr>
              <a:t>Home Page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84C0B8-9CE1-F84B-B098-0826AA2A2BC8}"/>
              </a:ext>
            </a:extLst>
          </p:cNvPr>
          <p:cNvSpPr txBox="1">
            <a:spLocks/>
          </p:cNvSpPr>
          <p:nvPr/>
        </p:nvSpPr>
        <p:spPr>
          <a:xfrm>
            <a:off x="6692469" y="2038745"/>
            <a:ext cx="4913213" cy="38083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Accessed from the SSH dropdown menu, then selecting “Appointments &amp; My Success Team”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View upcoming, past, and canceled appointments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Schedule new appointments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View members of your success team and their info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Access advising notes, success plans, tasks, and open support pools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Provide feedback for the Student Success Hub</a:t>
            </a: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4C6CAD-FC34-5CFF-F80F-7CB542D68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3" y="1896132"/>
            <a:ext cx="5662907" cy="277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4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E84928-1987-144F-B828-EE1F7F2A6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424120"/>
            <a:ext cx="12191999" cy="69675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1">
                <a:solidFill>
                  <a:srgbClr val="532E1E"/>
                </a:solidFill>
                <a:latin typeface="Montserrat SemiBold" pitchFamily="2" charset="77"/>
              </a:rPr>
              <a:t>How to Schedule Appointment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84C0B8-9CE1-F84B-B098-0826AA2A2BC8}"/>
              </a:ext>
            </a:extLst>
          </p:cNvPr>
          <p:cNvSpPr txBox="1">
            <a:spLocks/>
          </p:cNvSpPr>
          <p:nvPr/>
        </p:nvSpPr>
        <p:spPr>
          <a:xfrm>
            <a:off x="595619" y="1644462"/>
            <a:ext cx="11010064" cy="38083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1. Navigate to SSH and click on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Appointments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 &amp;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My Success Team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2. Click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“Schedule an Appointment”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3. Click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“Assigned”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to view your success team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You can also search for any support staff assigned to you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4. Select the support staff member you would like to meet with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5. Select a topic and a subtopic for the meeting you are scheduling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6. Select a date and time for your meeting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Make note of the type of meeting: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Drop-In, Scheduled, Group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7. Confirm the meeting information on the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“Confirm Appointment”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page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8. If there are multiple locations offered, select the desired option from the list to finish scheduling your appointment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70931-E172-325D-9262-9965ECA74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533" y="2010441"/>
            <a:ext cx="4572638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41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81EEDA0-1C6D-AB4A-ACC3-FA4512F0F05F}"/>
              </a:ext>
            </a:extLst>
          </p:cNvPr>
          <p:cNvSpPr txBox="1">
            <a:spLocks/>
          </p:cNvSpPr>
          <p:nvPr/>
        </p:nvSpPr>
        <p:spPr>
          <a:xfrm>
            <a:off x="0" y="719934"/>
            <a:ext cx="12192000" cy="5719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Calibri"/>
              </a:rPr>
              <a:t>Selecting Support Staff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F454E4-62DE-7673-6D1E-30331FCE0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9990"/>
            <a:ext cx="2446571" cy="3520567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27628AE-CFD5-CD44-872D-ECA80CFB1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5" y="3429000"/>
            <a:ext cx="2446571" cy="2955529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9B435F-BF81-9AE4-EA0E-C38B79B9B8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5" y="1644243"/>
            <a:ext cx="2446572" cy="165978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F0924C-5BA5-9726-548D-0E6B77A9254F}"/>
              </a:ext>
            </a:extLst>
          </p:cNvPr>
          <p:cNvSpPr txBox="1">
            <a:spLocks/>
          </p:cNvSpPr>
          <p:nvPr/>
        </p:nvSpPr>
        <p:spPr>
          <a:xfrm>
            <a:off x="3085669" y="1668694"/>
            <a:ext cx="2446571" cy="1493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Recent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Anyone you have met with recently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This may not have any options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Calibri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1D56712-5FD4-EF75-562C-ABD10E94E7E6}"/>
              </a:ext>
            </a:extLst>
          </p:cNvPr>
          <p:cNvSpPr txBox="1">
            <a:spLocks/>
          </p:cNvSpPr>
          <p:nvPr/>
        </p:nvSpPr>
        <p:spPr>
          <a:xfrm>
            <a:off x="3085669" y="3581854"/>
            <a:ext cx="2446571" cy="1493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Assigned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Any support staff assigned directly to you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You will find your peer navigators and advisors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Calibri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FDD1C6B-EAE3-CE0D-EA7B-1C7FDC4CC75A}"/>
              </a:ext>
            </a:extLst>
          </p:cNvPr>
          <p:cNvSpPr txBox="1">
            <a:spLocks/>
          </p:cNvSpPr>
          <p:nvPr/>
        </p:nvSpPr>
        <p:spPr>
          <a:xfrm>
            <a:off x="8801969" y="1669990"/>
            <a:ext cx="2446571" cy="1493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Teams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Open scheduling with advisor pools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Meet with advisors from other departments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Check for the college’s designated advisor(s) for the major/minor you are interested in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before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 scheduling an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appoinment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32E1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75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81EEDA0-1C6D-AB4A-ACC3-FA4512F0F05F}"/>
              </a:ext>
            </a:extLst>
          </p:cNvPr>
          <p:cNvSpPr txBox="1">
            <a:spLocks/>
          </p:cNvSpPr>
          <p:nvPr/>
        </p:nvSpPr>
        <p:spPr>
          <a:xfrm>
            <a:off x="0" y="494375"/>
            <a:ext cx="12192000" cy="5719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Calibri"/>
              </a:rPr>
              <a:t>Selecting an Appointment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F0924C-5BA5-9726-548D-0E6B77A9254F}"/>
              </a:ext>
            </a:extLst>
          </p:cNvPr>
          <p:cNvSpPr txBox="1">
            <a:spLocks/>
          </p:cNvSpPr>
          <p:nvPr/>
        </p:nvSpPr>
        <p:spPr>
          <a:xfrm>
            <a:off x="3085669" y="1668694"/>
            <a:ext cx="2446571" cy="1493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Select a Topic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The main reason for the appointment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Calibri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1D56712-5FD4-EF75-562C-ABD10E94E7E6}"/>
              </a:ext>
            </a:extLst>
          </p:cNvPr>
          <p:cNvSpPr txBox="1">
            <a:spLocks/>
          </p:cNvSpPr>
          <p:nvPr/>
        </p:nvSpPr>
        <p:spPr>
          <a:xfrm>
            <a:off x="3085669" y="3581854"/>
            <a:ext cx="2446571" cy="1493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Select a Subtopic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View available subtopics by selecting a topic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Select specific meeting topic based on your needs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Calibri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FDD1C6B-EAE3-CE0D-EA7B-1C7FDC4CC75A}"/>
              </a:ext>
            </a:extLst>
          </p:cNvPr>
          <p:cNvSpPr txBox="1">
            <a:spLocks/>
          </p:cNvSpPr>
          <p:nvPr/>
        </p:nvSpPr>
        <p:spPr>
          <a:xfrm>
            <a:off x="8578988" y="1669990"/>
            <a:ext cx="2758881" cy="1493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Select Date and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Select a time for the appointment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Choices are separated by dates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Keep note of the appointment types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Appointment Types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Drop-in – Cannot be scheduled; first-come, first-serve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Scheduled – One-on-one appointment on a specific day/time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Group – Multiple students will attend the same appointment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Calibri"/>
            </a:endParaRPr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14AB9EB0-0779-5575-2C2E-30AD2977D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1" y="2936146"/>
            <a:ext cx="2460029" cy="3559383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BBB2490-22D3-EC8A-E52A-57A519FF6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1" y="1393885"/>
            <a:ext cx="2446571" cy="17968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B3ABC2A-59D4-A322-4998-BCA2A3988A17}"/>
              </a:ext>
            </a:extLst>
          </p:cNvPr>
          <p:cNvGrpSpPr/>
          <p:nvPr/>
        </p:nvGrpSpPr>
        <p:grpSpPr>
          <a:xfrm>
            <a:off x="5914046" y="1753299"/>
            <a:ext cx="2466556" cy="3902523"/>
            <a:chOff x="6020801" y="1304102"/>
            <a:chExt cx="2138949" cy="3548110"/>
          </a:xfrm>
        </p:grpSpPr>
        <p:pic>
          <p:nvPicPr>
            <p:cNvPr id="9" name="Picture 8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52260B49-CC44-B85B-CE7C-05AE79E60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670"/>
            <a:stretch/>
          </p:blipFill>
          <p:spPr>
            <a:xfrm>
              <a:off x="6020933" y="4234179"/>
              <a:ext cx="2138817" cy="618033"/>
            </a:xfrm>
            <a:prstGeom prst="rect">
              <a:avLst/>
            </a:prstGeom>
          </p:spPr>
        </p:pic>
        <p:pic>
          <p:nvPicPr>
            <p:cNvPr id="10" name="Picture 9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ADFEEE91-113F-9A31-5C38-030BCA472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801" y="1304102"/>
              <a:ext cx="2138817" cy="3039982"/>
            </a:xfrm>
            <a:prstGeom prst="rect">
              <a:avLst/>
            </a:prstGeom>
          </p:spPr>
        </p:pic>
        <p:pic>
          <p:nvPicPr>
            <p:cNvPr id="11" name="Picture 10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45FAFBFF-C056-FD75-2E57-F1F9C73B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279" y="3782111"/>
              <a:ext cx="2076451" cy="1054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06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81EEDA0-1C6D-AB4A-ACC3-FA4512F0F05F}"/>
              </a:ext>
            </a:extLst>
          </p:cNvPr>
          <p:cNvSpPr txBox="1">
            <a:spLocks/>
          </p:cNvSpPr>
          <p:nvPr/>
        </p:nvSpPr>
        <p:spPr>
          <a:xfrm>
            <a:off x="0" y="494718"/>
            <a:ext cx="12192000" cy="5719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Calibri"/>
              </a:rPr>
              <a:t>Confirming an Appointment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F0924C-5BA5-9726-548D-0E6B77A9254F}"/>
              </a:ext>
            </a:extLst>
          </p:cNvPr>
          <p:cNvSpPr txBox="1">
            <a:spLocks/>
          </p:cNvSpPr>
          <p:nvPr/>
        </p:nvSpPr>
        <p:spPr>
          <a:xfrm>
            <a:off x="914400" y="1693116"/>
            <a:ext cx="6962861" cy="1493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Confirm appointment topic, time, and support staff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Enter any comments relating to the appointment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Select a location for the appointment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Virtual appointments are accessed via weblink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Appointment link available on the SSH homepage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1E6C58-3D0D-B1A4-48E0-E71CA65BBE65}"/>
              </a:ext>
            </a:extLst>
          </p:cNvPr>
          <p:cNvGrpSpPr/>
          <p:nvPr/>
        </p:nvGrpSpPr>
        <p:grpSpPr>
          <a:xfrm>
            <a:off x="8753612" y="1223601"/>
            <a:ext cx="2446571" cy="4160862"/>
            <a:chOff x="9089186" y="275785"/>
            <a:chExt cx="2549566" cy="4239859"/>
          </a:xfrm>
        </p:grpSpPr>
        <p:pic>
          <p:nvPicPr>
            <p:cNvPr id="4" name="Picture 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831587C2-4FC4-75BE-BB62-E5FD8156F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9186" y="844904"/>
              <a:ext cx="2549513" cy="3670740"/>
            </a:xfrm>
            <a:prstGeom prst="rect">
              <a:avLst/>
            </a:prstGeom>
          </p:spPr>
        </p:pic>
        <p:pic>
          <p:nvPicPr>
            <p:cNvPr id="6" name="Picture 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C95D2336-4079-2774-2CCA-2AC6CA652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9239" y="275785"/>
              <a:ext cx="2549513" cy="3670740"/>
            </a:xfrm>
            <a:prstGeom prst="rect">
              <a:avLst/>
            </a:prstGeom>
          </p:spPr>
        </p:pic>
        <p:pic>
          <p:nvPicPr>
            <p:cNvPr id="9" name="Picture 8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233F4AE7-6E60-0478-029E-28F4678C0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7330" y="2302923"/>
              <a:ext cx="2493226" cy="2173827"/>
            </a:xfrm>
            <a:prstGeom prst="rect">
              <a:avLst/>
            </a:prstGeom>
          </p:spPr>
        </p:pic>
      </p:grp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2F14AB-23F5-48DC-DEF7-5D2F10A94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34" y="3638263"/>
            <a:ext cx="6108822" cy="28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17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7E9DBAD-0BDE-5C4A-AC7C-89900293BCEB}"/>
              </a:ext>
            </a:extLst>
          </p:cNvPr>
          <p:cNvSpPr txBox="1">
            <a:spLocks/>
          </p:cNvSpPr>
          <p:nvPr/>
        </p:nvSpPr>
        <p:spPr>
          <a:xfrm>
            <a:off x="4025689" y="3451123"/>
            <a:ext cx="4140622" cy="7687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  <a:sym typeface="Calibri"/>
              </a:rPr>
              <a:t>Thank you.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9A0F2-ED86-D842-B1ED-14D781F1EC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59959"/>
            <a:ext cx="12192000" cy="38648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3200" b="1">
                <a:solidFill>
                  <a:srgbClr val="532E1E"/>
                </a:solidFill>
                <a:latin typeface="Montserrat" pitchFamily="2" charset="77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4214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7E9DBAD-0BDE-5C4A-AC7C-89900293BCEB}"/>
              </a:ext>
            </a:extLst>
          </p:cNvPr>
          <p:cNvSpPr txBox="1">
            <a:spLocks/>
          </p:cNvSpPr>
          <p:nvPr/>
        </p:nvSpPr>
        <p:spPr>
          <a:xfrm>
            <a:off x="3356616" y="3432538"/>
            <a:ext cx="5199987" cy="7873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 Medium"/>
                <a:ea typeface="+mn-ea"/>
                <a:cs typeface="+mn-cs"/>
                <a:sym typeface="Calibri"/>
              </a:rPr>
              <a:t>Orientation 2026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 Medium"/>
                <a:ea typeface="+mn-ea"/>
                <a:cs typeface="+mn-cs"/>
                <a:sym typeface="Calibri"/>
              </a:rPr>
              <a:t>Presented by: Tomika D. Griffin-Brown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 Medium"/>
                <a:ea typeface="+mn-ea"/>
                <a:cs typeface="+mn-cs"/>
                <a:sym typeface="Calibri"/>
              </a:rPr>
              <a:t>Assistant Dean of Academic Advising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 Medium"/>
                <a:ea typeface="+mn-ea"/>
                <a:cs typeface="+mn-cs"/>
                <a:sym typeface="Calibri"/>
              </a:rPr>
              <a:t>wmich.edu/advising/contact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9A0F2-ED86-D842-B1ED-14D781F1EC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59959"/>
            <a:ext cx="12192000" cy="386480"/>
          </a:xfrm>
          <a:prstGeom prst="rect">
            <a:avLst/>
          </a:prstGeom>
        </p:spPr>
        <p:txBody>
          <a:bodyPr lIns="91440" tIns="45720" rIns="91440" bIns="45720" anchor="t">
            <a:normAutofit fontScale="90000"/>
          </a:bodyPr>
          <a:lstStyle/>
          <a:p>
            <a:pPr algn="ctr"/>
            <a:r>
              <a:rPr lang="en-US" sz="3200" b="1">
                <a:solidFill>
                  <a:srgbClr val="532E1E"/>
                </a:solidFill>
                <a:latin typeface="Montserrat"/>
              </a:rPr>
              <a:t>Academic Advising at Western Michigan University</a:t>
            </a:r>
            <a:endParaRPr lang="en-US" sz="3200" b="1">
              <a:solidFill>
                <a:srgbClr val="532E1E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038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7E9DBAD-0BDE-5C4A-AC7C-89900293BCEB}"/>
              </a:ext>
            </a:extLst>
          </p:cNvPr>
          <p:cNvSpPr txBox="1">
            <a:spLocks/>
          </p:cNvSpPr>
          <p:nvPr/>
        </p:nvSpPr>
        <p:spPr>
          <a:xfrm>
            <a:off x="4025689" y="3451123"/>
            <a:ext cx="4140622" cy="76876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  <a:sym typeface="Calibri"/>
              </a:rPr>
              <a:t>Orientation 2026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32E1E"/>
              </a:solidFill>
              <a:effectLst/>
              <a:uLnTx/>
              <a:uFillTx/>
              <a:latin typeface="Montserrat Medium"/>
              <a:ea typeface="+mn-ea"/>
              <a:cs typeface="+mn-cs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9A0F2-ED86-D842-B1ED-14D781F1EC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59959"/>
            <a:ext cx="12192000" cy="38648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3200" b="1">
                <a:solidFill>
                  <a:srgbClr val="532E1E"/>
                </a:solidFill>
                <a:latin typeface="Montserrat" pitchFamily="2" charset="77"/>
              </a:rPr>
              <a:t>Using the Student Success Hub</a:t>
            </a:r>
          </a:p>
        </p:txBody>
      </p:sp>
    </p:spTree>
    <p:extLst>
      <p:ext uri="{BB962C8B-B14F-4D97-AF65-F5344CB8AC3E}">
        <p14:creationId xmlns:p14="http://schemas.microsoft.com/office/powerpoint/2010/main" val="267065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CA72A9DF-A467-14E3-15F5-C6D31CAAF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79" y="2878734"/>
            <a:ext cx="6061274" cy="298178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E84928-1987-144F-B828-EE1F7F2A6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424120"/>
            <a:ext cx="12191999" cy="69675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1">
                <a:solidFill>
                  <a:srgbClr val="532E1E"/>
                </a:solidFill>
                <a:latin typeface="Montserrat SemiBold" pitchFamily="2" charset="77"/>
              </a:rPr>
              <a:t>Where can I find the Student Success Hub?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84C0B8-9CE1-F84B-B098-0826AA2A2BC8}"/>
              </a:ext>
            </a:extLst>
          </p:cNvPr>
          <p:cNvSpPr txBox="1">
            <a:spLocks/>
          </p:cNvSpPr>
          <p:nvPr/>
        </p:nvSpPr>
        <p:spPr>
          <a:xfrm>
            <a:off x="0" y="1939315"/>
            <a:ext cx="12191999" cy="7687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  <a:sym typeface="Calibri"/>
              </a:rPr>
              <a:t>Log in to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  <a:sym typeface="Calibri"/>
              </a:rPr>
              <a:t>goWMU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  <a:sym typeface="Calibri"/>
              </a:rPr>
              <a:t> with your Bronco NetID and password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  <a:sym typeface="Calibri"/>
              </a:rPr>
              <a:t>Select “Student Success Hub” from the dropdown</a:t>
            </a:r>
          </a:p>
        </p:txBody>
      </p:sp>
    </p:spTree>
    <p:extLst>
      <p:ext uri="{BB962C8B-B14F-4D97-AF65-F5344CB8AC3E}">
        <p14:creationId xmlns:p14="http://schemas.microsoft.com/office/powerpoint/2010/main" val="32095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81EEDA0-1C6D-AB4A-ACC3-FA4512F0F05F}"/>
              </a:ext>
            </a:extLst>
          </p:cNvPr>
          <p:cNvSpPr txBox="1">
            <a:spLocks/>
          </p:cNvSpPr>
          <p:nvPr/>
        </p:nvSpPr>
        <p:spPr>
          <a:xfrm>
            <a:off x="1203821" y="1981271"/>
            <a:ext cx="10515599" cy="23156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Calibri"/>
              </a:rPr>
              <a:t>Advising Notes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View notes from advisors from previous meetings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Calibri"/>
              </a:rPr>
              <a:t>Appointment and My Success Team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Home page; view team members, appointments or schedule appointments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Calibri"/>
              </a:rPr>
              <a:t>Open Support Pools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Schedule an appointment with support staff that are not on your team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Calibri"/>
              </a:rPr>
              <a:t>Success Plans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View success plans assigned to you by support staff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Calibri"/>
              </a:rPr>
              <a:t>Tasks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View individual tasks or tasks from support plans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assigned to you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32E1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32E1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DDE59A-6A0B-8544-936E-450EDF971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975658"/>
            <a:ext cx="10515600" cy="5955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1">
                <a:solidFill>
                  <a:srgbClr val="532E1E"/>
                </a:solidFill>
                <a:latin typeface="Montserrat" pitchFamily="2" charset="77"/>
              </a:rPr>
              <a:t>Menu Drop-down Options</a:t>
            </a:r>
          </a:p>
        </p:txBody>
      </p:sp>
    </p:spTree>
    <p:extLst>
      <p:ext uri="{BB962C8B-B14F-4D97-AF65-F5344CB8AC3E}">
        <p14:creationId xmlns:p14="http://schemas.microsoft.com/office/powerpoint/2010/main" val="337748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81EEDA0-1C6D-AB4A-ACC3-FA4512F0F05F}"/>
              </a:ext>
            </a:extLst>
          </p:cNvPr>
          <p:cNvSpPr txBox="1">
            <a:spLocks/>
          </p:cNvSpPr>
          <p:nvPr/>
        </p:nvSpPr>
        <p:spPr>
          <a:xfrm>
            <a:off x="6096000" y="719934"/>
            <a:ext cx="5301842" cy="23156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Calibri"/>
              </a:rPr>
              <a:t>Advising Notes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View notes from advisors from previous meetings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32E1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Calibri"/>
              </a:rPr>
              <a:t>Success Plans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View success plans assigned to you by support staff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32E1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Calibri"/>
              </a:rPr>
              <a:t>Tasks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View individual tasks or tasks from support plans assigned to you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Update progress or status of tasks as you complete them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32E1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32E1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Calibri"/>
            </a:endParaRP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5AF7295-7700-0DBA-9307-C77703FA6B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r="11804" b="47676"/>
          <a:stretch/>
        </p:blipFill>
        <p:spPr>
          <a:xfrm>
            <a:off x="524258" y="266731"/>
            <a:ext cx="4824327" cy="1611029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CFF335-471A-DDA4-BAAE-B5A7428D3A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t="1329" r="13649" b="39886"/>
          <a:stretch/>
        </p:blipFill>
        <p:spPr>
          <a:xfrm>
            <a:off x="524259" y="2118950"/>
            <a:ext cx="4824327" cy="1901638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577E779-DED8-3A3F-53E8-6A6DD05F90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r="11650" b="19406"/>
          <a:stretch/>
        </p:blipFill>
        <p:spPr>
          <a:xfrm>
            <a:off x="524259" y="4156948"/>
            <a:ext cx="4824328" cy="248713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49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E84928-1987-144F-B828-EE1F7F2A6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rgbClr val="532E1E"/>
                </a:solidFill>
                <a:latin typeface="Montserrat" pitchFamily="2" charset="0"/>
              </a:rPr>
              <a:t>Open Scheduling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7030A20-4468-0558-29D5-154A45A330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r="11806" b="20209"/>
          <a:stretch/>
        </p:blipFill>
        <p:spPr>
          <a:xfrm>
            <a:off x="1778324" y="1845426"/>
            <a:ext cx="8632299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2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E84928-1987-144F-B828-EE1F7F2A6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424120"/>
            <a:ext cx="12191999" cy="69675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1">
                <a:solidFill>
                  <a:srgbClr val="532E1E"/>
                </a:solidFill>
                <a:latin typeface="Montserrat SemiBold" pitchFamily="2" charset="77"/>
              </a:rPr>
              <a:t>Open Support Pools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84C0B8-9CE1-F84B-B098-0826AA2A2BC8}"/>
              </a:ext>
            </a:extLst>
          </p:cNvPr>
          <p:cNvSpPr txBox="1">
            <a:spLocks/>
          </p:cNvSpPr>
          <p:nvPr/>
        </p:nvSpPr>
        <p:spPr>
          <a:xfrm>
            <a:off x="6373688" y="2038745"/>
            <a:ext cx="4913213" cy="38083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Schedule an appointment with support staff that are not on your assigned team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Meet with academic advisors for other majors and colleges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Schedule appointments with other student services, including: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Career and Student Employment Services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Lee Honors College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Navigation Specialists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Signature Project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7030A20-4468-0558-29D5-154A45A330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r="11806" b="20209"/>
          <a:stretch/>
        </p:blipFill>
        <p:spPr>
          <a:xfrm>
            <a:off x="424919" y="2038745"/>
            <a:ext cx="5393395" cy="278051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06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E84928-1987-144F-B828-EE1F7F2A6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424120"/>
            <a:ext cx="12191999" cy="69675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1">
                <a:solidFill>
                  <a:srgbClr val="532E1E"/>
                </a:solidFill>
                <a:latin typeface="Montserrat SemiBold" pitchFamily="2" charset="77"/>
              </a:rPr>
              <a:t>Meeting with Academic Advisors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84C0B8-9CE1-F84B-B098-0826AA2A2BC8}"/>
              </a:ext>
            </a:extLst>
          </p:cNvPr>
          <p:cNvSpPr txBox="1">
            <a:spLocks/>
          </p:cNvSpPr>
          <p:nvPr/>
        </p:nvSpPr>
        <p:spPr>
          <a:xfrm>
            <a:off x="6373688" y="2038745"/>
            <a:ext cx="4913213" cy="38083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Before scheduling an appointment, use the “View Academic Advisors by Major and Minor” to confirm who you should meet with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2E1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Calibri"/>
              </a:rPr>
              <a:t>Identify the designated advisor for the major or minor you are interested in, then schedule with them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7030A20-4468-0558-29D5-154A45A330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r="11806" b="20209"/>
          <a:stretch/>
        </p:blipFill>
        <p:spPr>
          <a:xfrm>
            <a:off x="424919" y="2038745"/>
            <a:ext cx="5393395" cy="278051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7511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Widescreen</PresentationFormat>
  <Paragraphs>96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 Black</vt:lpstr>
      <vt:lpstr>Calibri</vt:lpstr>
      <vt:lpstr>Calibri Light</vt:lpstr>
      <vt:lpstr>Cooper Black</vt:lpstr>
      <vt:lpstr>Montserrat</vt:lpstr>
      <vt:lpstr>Montserrat Medium</vt:lpstr>
      <vt:lpstr>Montserrat SemiBold</vt:lpstr>
      <vt:lpstr>Source Sans Pro</vt:lpstr>
      <vt:lpstr>1_Office Theme</vt:lpstr>
      <vt:lpstr>PowerPoint Presentation</vt:lpstr>
      <vt:lpstr>Academic Advising at Western Michigan University</vt:lpstr>
      <vt:lpstr>Using the Student Success Hub</vt:lpstr>
      <vt:lpstr>Where can I find the Student Success Hub?</vt:lpstr>
      <vt:lpstr>Menu Drop-down Options</vt:lpstr>
      <vt:lpstr>PowerPoint Presentation</vt:lpstr>
      <vt:lpstr>Open Scheduling</vt:lpstr>
      <vt:lpstr>Open Support Pools</vt:lpstr>
      <vt:lpstr>Meeting with Academic Advisors</vt:lpstr>
      <vt:lpstr>SSH Home Page</vt:lpstr>
      <vt:lpstr>Home Page</vt:lpstr>
      <vt:lpstr>How to Schedule Appointment</vt:lpstr>
      <vt:lpstr>PowerPoint Presentation</vt:lpstr>
      <vt:lpstr>PowerPoint Presentation</vt:lpstr>
      <vt:lpstr>PowerPoint Presentation</vt:lpstr>
      <vt:lpstr>Questions?</vt:lpstr>
    </vt:vector>
  </TitlesOfParts>
  <Company>Western Michigan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Carolyn C Smith</dc:creator>
  <cp:lastModifiedBy>Carolyn C Smith</cp:lastModifiedBy>
  <cp:revision>1</cp:revision>
  <dcterms:created xsi:type="dcterms:W3CDTF">2025-05-06T16:28:01Z</dcterms:created>
  <dcterms:modified xsi:type="dcterms:W3CDTF">2026-05-12T21:14:31Z</dcterms:modified>
</cp:coreProperties>
</file>