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405" r:id="rId3"/>
    <p:sldId id="263" r:id="rId4"/>
    <p:sldId id="261" r:id="rId5"/>
    <p:sldId id="346" r:id="rId6"/>
    <p:sldId id="404" r:id="rId7"/>
    <p:sldId id="377" r:id="rId8"/>
    <p:sldId id="409" r:id="rId9"/>
    <p:sldId id="267" r:id="rId10"/>
    <p:sldId id="408" r:id="rId11"/>
    <p:sldId id="403" r:id="rId12"/>
    <p:sldId id="372" r:id="rId13"/>
    <p:sldId id="265" r:id="rId14"/>
    <p:sldId id="266" r:id="rId15"/>
    <p:sldId id="347" r:id="rId16"/>
    <p:sldId id="401" r:id="rId17"/>
    <p:sldId id="400" r:id="rId18"/>
    <p:sldId id="373" r:id="rId19"/>
  </p:sldIdLst>
  <p:sldSz cx="18288000" cy="10287000"/>
  <p:notesSz cx="6858000" cy="9144000"/>
  <p:embeddedFontLs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Montserrat Bold" pitchFamily="2" charset="77"/>
      <p:regular r:id="rId25"/>
      <p:bold r:id="rId26"/>
    </p:embeddedFont>
    <p:embeddedFont>
      <p:font typeface="Montserrat Italics" pitchFamily="2" charset="77"/>
      <p:regular r:id="rId27"/>
      <p:italic r:id="rId28"/>
    </p:embeddedFont>
    <p:embeddedFont>
      <p:font typeface="Montserrat Ultra-Bold" pitchFamily="2" charset="77"/>
      <p:regular r:id="rId29"/>
      <p:bold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F7BD5D-D975-0919-02AF-3DCC8A4657FE}" name="Daria Orlowska" initials="DO" userId="S::djd9562@wmich.edu::83ab5d23-23df-40d1-8b54-96046c5e15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B2CF"/>
    <a:srgbClr val="FD089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7A844-DB7E-14E8-F279-6DE4EF041842}" v="299" dt="2025-11-25T22:53:14.793"/>
    <p1510:client id="{B5253693-966F-F361-A76B-0D594B26B3D6}" v="916" dt="2025-11-26T16:33:27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86"/>
  </p:normalViewPr>
  <p:slideViewPr>
    <p:cSldViewPr snapToGrid="0">
      <p:cViewPr varScale="1">
        <p:scale>
          <a:sx n="67" d="100"/>
          <a:sy n="67" d="100"/>
        </p:scale>
        <p:origin x="7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5C275-0EC8-4A3B-9453-7FCC514E38D3}" type="datetimeFigureOut">
              <a:t>11/29/25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B97D0-5181-47F7-AF25-DF62C0875B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mich.edu/facultysenate/wmuessentialstudies/wesrubric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,Sans-Serif"/>
              <a:buChar char="•"/>
            </a:pPr>
            <a:r>
              <a:rPr lang="en-US"/>
              <a:t>There are currently 17 categories of Student Learning Outcome Rubrics for WMU Essential Studies courses listed on the WMU Essential Studies Outcome Rubrics webpage:</a:t>
            </a:r>
          </a:p>
          <a:p>
            <a:pPr lvl="2"/>
            <a:r>
              <a:rPr lang="en-US"/>
              <a:t> </a:t>
            </a:r>
            <a:r>
              <a:rPr lang="en-US">
                <a:hlinkClick r:id="rId3"/>
              </a:rPr>
              <a:t>https://wmich.edu/facultysenate/wmuessentialstudies/wesrubrics</a:t>
            </a:r>
            <a:endParaRPr lang="en-US"/>
          </a:p>
          <a:p>
            <a:pPr marL="457200" indent="-457200">
              <a:buFont typeface="Arial,Sans-Serif"/>
              <a:buChar char="•"/>
            </a:pPr>
            <a:r>
              <a:rPr lang="en-US"/>
              <a:t>This list is a result of decisions made early in the development of WES.</a:t>
            </a:r>
          </a:p>
          <a:p>
            <a:pPr marL="457200" indent="-457200">
              <a:buFont typeface="Arial,Sans-Serif"/>
              <a:buChar char="•"/>
            </a:pPr>
            <a:r>
              <a:rPr lang="en-US"/>
              <a:t>Is this enough categories? Probably. </a:t>
            </a:r>
          </a:p>
          <a:p>
            <a:pPr marL="457200" indent="-457200">
              <a:buFont typeface="Arial,Sans-Serif"/>
              <a:buChar char="•"/>
            </a:pPr>
            <a:r>
              <a:rPr lang="en-US"/>
              <a:t>Do we need some extra category slots for future development?</a:t>
            </a:r>
          </a:p>
          <a:p>
            <a:pPr marL="457200" indent="-457200">
              <a:buFont typeface="Arial,Sans-Serif"/>
              <a:buChar char="•"/>
            </a:pPr>
            <a:r>
              <a:rPr lang="en-US"/>
              <a:t>Some categories have detailed descriptions, others are more minimal (include word count statistics).</a:t>
            </a:r>
          </a:p>
          <a:p>
            <a:pPr marL="457200" indent="-457200">
              <a:buFont typeface="Arial,Sans-Serif"/>
              <a:buChar char="•"/>
            </a:pPr>
            <a:r>
              <a:rPr lang="en-US"/>
              <a:t>Two Outcome Rubrics have identical criteria, Science vs. Science with laboratory. Perhaps lab should have a separate assessment component.</a:t>
            </a:r>
          </a:p>
          <a:p>
            <a:pPr marL="457200" indent="-457200">
              <a:buFont typeface="Arial,Sans-Serif"/>
              <a:buChar char="•"/>
            </a:pPr>
            <a:r>
              <a:rPr lang="en-US"/>
              <a:t>Two Outcome Rubics are identical, one is not used in Curriculum/</a:t>
            </a:r>
            <a:r>
              <a:rPr lang="en-US" err="1"/>
              <a:t>Curriculog</a:t>
            </a:r>
            <a:r>
              <a:rPr lang="en-US"/>
              <a:t>?</a:t>
            </a:r>
          </a:p>
          <a:p>
            <a:pPr marL="457200" indent="-457200">
              <a:buFont typeface="Arial,Sans-Serif"/>
              <a:buChar char="•"/>
            </a:pPr>
            <a:r>
              <a:rPr lang="en-US"/>
              <a:t>As originally envisioned, each category of Outcome Rubric should be available to use by any unit or department across campus, regardless of their academic focus.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B97D0-5181-47F7-AF25-DF62C0875BA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5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D6C9-93C7-7B47-B592-0E604EE4565C}" type="datetime1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C8DA-BBC6-3D4D-AC55-828EABFD4E1F}" type="datetime1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EB51-9DA9-7447-95AA-52F073487BB0}" type="datetime1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02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EF56-CB3C-9241-8567-80DAE33C0ABA}" type="datetime1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C4C5-84FB-6842-9992-6367C97B9B3F}" type="datetime1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09A3-17B9-A140-9CD7-02942C912A67}" type="datetime1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280D-F077-7946-92FB-3F50D681D1AE}" type="datetime1">
              <a:rPr lang="en-US" smtClean="0"/>
              <a:t>11/29/25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292B-AE96-5A4E-9F38-8B61194B21F8}" type="datetime1">
              <a:rPr lang="en-US" smtClean="0"/>
              <a:t>11/29/25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A67A-5C95-674D-BA8A-C9AEFE279689}" type="datetime1">
              <a:rPr lang="en-US" smtClean="0"/>
              <a:t>11/29/25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454-CCB3-F541-B8CD-420F75969BEA}" type="datetime1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8FE3-D077-E04B-83D8-F4A29A503C9E}" type="datetime1">
              <a:rPr lang="en-US" smtClean="0"/>
              <a:t>11/29/25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0A6CE-1D43-B147-8858-E40CC3AFAA0E}" type="datetime1">
              <a:rPr lang="en-US" smtClean="0"/>
              <a:t>11/29/25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mich.edu/essentialstudies/review&#8203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mich.edu/essentialstudies/review&#8203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52835" y="0"/>
            <a:ext cx="8835165" cy="10287000"/>
            <a:chOff x="0" y="0"/>
            <a:chExt cx="1178022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4696" t="12751" r="5554" b="203"/>
            <a:stretch>
              <a:fillRect/>
            </a:stretch>
          </p:blipFill>
          <p:spPr>
            <a:xfrm>
              <a:off x="0" y="0"/>
              <a:ext cx="11780220" cy="13716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028700" y="4896894"/>
            <a:ext cx="2261045" cy="0"/>
          </a:xfrm>
          <a:prstGeom prst="line">
            <a:avLst/>
          </a:prstGeom>
          <a:ln w="104775" cap="rnd">
            <a:solidFill>
              <a:srgbClr val="F1C5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4942229" y="0"/>
            <a:ext cx="2796778" cy="3086100"/>
            <a:chOff x="0" y="0"/>
            <a:chExt cx="7366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6600" cy="812800"/>
            </a:xfrm>
            <a:custGeom>
              <a:avLst/>
              <a:gdLst/>
              <a:ahLst/>
              <a:cxnLst/>
              <a:rect l="l" t="t" r="r" b="b"/>
              <a:pathLst>
                <a:path w="736600" h="8128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736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098758" y="588056"/>
            <a:ext cx="2483720" cy="1573023"/>
          </a:xfrm>
          <a:custGeom>
            <a:avLst/>
            <a:gdLst/>
            <a:ahLst/>
            <a:cxnLst/>
            <a:rect l="l" t="t" r="r" b="b"/>
            <a:pathLst>
              <a:path w="2483720" h="1573023">
                <a:moveTo>
                  <a:pt x="0" y="0"/>
                </a:moveTo>
                <a:lnTo>
                  <a:pt x="2483720" y="0"/>
                </a:lnTo>
                <a:lnTo>
                  <a:pt x="2483720" y="1573023"/>
                </a:lnTo>
                <a:lnTo>
                  <a:pt x="0" y="157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1478703"/>
            <a:ext cx="6909953" cy="3744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37"/>
              </a:lnSpc>
            </a:pPr>
            <a:r>
              <a:rPr lang="en-US" sz="10475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WMU</a:t>
            </a:r>
          </a:p>
          <a:p>
            <a:pPr algn="l">
              <a:lnSpc>
                <a:spcPts val="9637"/>
              </a:lnSpc>
            </a:pPr>
            <a:r>
              <a:rPr lang="en-US" sz="10475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Essential</a:t>
            </a:r>
          </a:p>
          <a:p>
            <a:pPr algn="l">
              <a:lnSpc>
                <a:spcPts val="9637"/>
              </a:lnSpc>
            </a:pPr>
            <a:r>
              <a:rPr lang="en-US" sz="10475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Studies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470685"/>
            <a:ext cx="6326892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Advancing WES: Insights, Assessments, and Future Directions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282420" y="8021480"/>
            <a:ext cx="18852841" cy="571500"/>
            <a:chOff x="0" y="0"/>
            <a:chExt cx="25137121" cy="762000"/>
          </a:xfrm>
        </p:grpSpPr>
        <p:sp>
          <p:nvSpPr>
            <p:cNvPr id="12" name="AutoShape 12"/>
            <p:cNvSpPr/>
            <p:nvPr/>
          </p:nvSpPr>
          <p:spPr>
            <a:xfrm>
              <a:off x="0" y="381000"/>
              <a:ext cx="25137121" cy="0"/>
            </a:xfrm>
            <a:prstGeom prst="line">
              <a:avLst/>
            </a:prstGeom>
            <a:ln w="7620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48161" y="254000"/>
              <a:ext cx="10233005" cy="374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50"/>
                </a:lnSpc>
              </a:pPr>
              <a:r>
                <a:rPr lang="en-US" sz="2050" i="1">
                  <a:solidFill>
                    <a:srgbClr val="532E1F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Results from the 2024-25 WES Comprehensive Review</a:t>
              </a:r>
            </a:p>
          </p:txBody>
        </p:sp>
      </p:grp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D7D96A3A-5859-7F3D-A4CC-4637FDAF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7" name="Picture 16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1200459D-F99C-EDE7-18E2-839836F9C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834" y="6310377"/>
            <a:ext cx="8881127" cy="39766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0C5629-F5E5-628E-2A1D-84B35CD7CFEE}"/>
              </a:ext>
            </a:extLst>
          </p:cNvPr>
          <p:cNvSpPr txBox="1"/>
          <p:nvPr/>
        </p:nvSpPr>
        <p:spPr>
          <a:xfrm>
            <a:off x="990600" y="9062865"/>
            <a:ext cx="8587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Elissa Allen, </a:t>
            </a:r>
            <a:r>
              <a:rPr lang="en-US" sz="2400" dirty="0"/>
              <a:t>Chair WES Executive Advisory Committee</a:t>
            </a:r>
          </a:p>
          <a:p>
            <a:r>
              <a:rPr lang="en-US" sz="2400" b="1" dirty="0"/>
              <a:t>Jonathan Bush, </a:t>
            </a:r>
            <a:r>
              <a:rPr lang="en-US" sz="2400" dirty="0"/>
              <a:t>WES Faculty Director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49A65-E2B5-B8A2-B919-183A9BDE4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34107B7-210D-5289-055E-01BBE826BBE6}"/>
              </a:ext>
            </a:extLst>
          </p:cNvPr>
          <p:cNvSpPr txBox="1"/>
          <p:nvPr/>
        </p:nvSpPr>
        <p:spPr>
          <a:xfrm>
            <a:off x="1227483" y="856307"/>
            <a:ext cx="16230600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00"/>
              </a:lnSpc>
              <a:spcBef>
                <a:spcPct val="0"/>
              </a:spcBef>
            </a:pPr>
            <a:r>
              <a:rPr lang="en-US" sz="4800" b="1">
                <a:solidFill>
                  <a:srgbClr val="532E1F"/>
                </a:solidFill>
                <a:latin typeface="Montserrat Bold"/>
              </a:rPr>
              <a:t>Some Key Findings and Outcomes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0F2AB88A-5700-1DD5-A779-C3D6AF41F4AE}"/>
              </a:ext>
            </a:extLst>
          </p:cNvPr>
          <p:cNvSpPr/>
          <p:nvPr/>
        </p:nvSpPr>
        <p:spPr>
          <a:xfrm>
            <a:off x="0" y="9035973"/>
            <a:ext cx="18288000" cy="125102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CD0AC-24CE-F837-6301-15512A866A42}"/>
              </a:ext>
            </a:extLst>
          </p:cNvPr>
          <p:cNvSpPr txBox="1"/>
          <p:nvPr/>
        </p:nvSpPr>
        <p:spPr>
          <a:xfrm>
            <a:off x="1157194" y="2035398"/>
            <a:ext cx="16230599" cy="59183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Montserrat"/>
                <a:ea typeface="Calibri"/>
                <a:cs typeface="Calibri"/>
              </a:rPr>
              <a:t>WMU Essential Studies is mostly working as developed.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/>
                <a:ea typeface="Calibri"/>
                <a:cs typeface="Calibri"/>
              </a:rPr>
              <a:t>The WES Review Cycle is now doctrinal and ongoing.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/>
                <a:ea typeface="Calibri"/>
                <a:cs typeface="Calibri"/>
              </a:rPr>
              <a:t>Processes, procedures, and institutional knowledge all exist to keep it moving forward.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/>
                <a:ea typeface="Calibri"/>
                <a:cs typeface="Calibri"/>
              </a:rPr>
              <a:t>This is the first iteration of the process. This was an accomplishment in itself: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/>
                <a:ea typeface="Calibri"/>
                <a:cs typeface="Calibri"/>
              </a:rPr>
              <a:t>We built the enduring structure and processes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/>
                <a:ea typeface="Calibri"/>
                <a:cs typeface="Calibri"/>
              </a:rPr>
              <a:t>We learned new questions to ask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"/>
                <a:ea typeface="Calibri"/>
                <a:cs typeface="Calibri"/>
              </a:rPr>
              <a:t>We learned lessons for the next review. </a:t>
            </a:r>
            <a:endParaRPr lang="en-US" sz="2400" b="1" dirty="0">
              <a:latin typeface="Montserrat"/>
              <a:ea typeface="Calibri"/>
              <a:cs typeface="Calibri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D65E412-767C-CF07-DF11-B0EA5C66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38783" y="947892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0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D67FD-C379-A072-96FA-DAF1D47EB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8379DE1-716A-31F8-2185-637B7FF1121A}"/>
              </a:ext>
            </a:extLst>
          </p:cNvPr>
          <p:cNvSpPr txBox="1"/>
          <p:nvPr/>
        </p:nvSpPr>
        <p:spPr>
          <a:xfrm>
            <a:off x="1227483" y="856307"/>
            <a:ext cx="16230600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00"/>
              </a:lnSpc>
              <a:spcBef>
                <a:spcPct val="0"/>
              </a:spcBef>
            </a:pPr>
            <a:r>
              <a:rPr lang="en-US" sz="4800" b="1">
                <a:solidFill>
                  <a:srgbClr val="532E1F"/>
                </a:solidFill>
                <a:latin typeface="Montserrat Bold"/>
              </a:rPr>
              <a:t>Some Findings and Outcomes (By Topic)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6DCA44E3-F579-B5B9-640A-E9BE37E7F1D6}"/>
              </a:ext>
            </a:extLst>
          </p:cNvPr>
          <p:cNvSpPr/>
          <p:nvPr/>
        </p:nvSpPr>
        <p:spPr>
          <a:xfrm>
            <a:off x="0" y="9035973"/>
            <a:ext cx="18288000" cy="125102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543DF-6189-C3DE-9697-2EF885D48BEF}"/>
              </a:ext>
            </a:extLst>
          </p:cNvPr>
          <p:cNvSpPr txBox="1"/>
          <p:nvPr/>
        </p:nvSpPr>
        <p:spPr>
          <a:xfrm>
            <a:off x="1057092" y="1708845"/>
            <a:ext cx="15448491" cy="7417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Course Review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Over 400 reviewed courses, only 12 were recommended for potential removal.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Generally, courses are being offered regularly. Less certainty about data collection and review.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Student Learning Outcomes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Students are performing as expected.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Flawed data sets hamper detailed understanding (levels, SLOs)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More review of specific student audiences needed (1</a:t>
            </a:r>
            <a:r>
              <a:rPr lang="en-US" sz="2800" baseline="300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st</a:t>
            </a:r>
            <a:r>
              <a:rPr lang="en-US" sz="28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 gen, Pell, etc.).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Systems and Structures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Systems are often too complex, detailed, or ill-defined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Need to streamline transfer, approval/revision, assessment, and course management procedures.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Student Perceptions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Students understand the goals of WES and are following the scaffolded model but often choose courses for non-curricular reasons.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>
              <a:solidFill>
                <a:srgbClr val="222222"/>
              </a:solidFill>
              <a:latin typeface="Montserrat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>
              <a:solidFill>
                <a:srgbClr val="222222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CEB35B5-3E80-8840-0B56-53729B62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38783" y="947892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6B362-3AD8-9DC9-606C-80E3F2DE9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85F3B44-22B5-987C-3951-3A8D6B2E473F}"/>
              </a:ext>
            </a:extLst>
          </p:cNvPr>
          <p:cNvSpPr txBox="1"/>
          <p:nvPr/>
        </p:nvSpPr>
        <p:spPr>
          <a:xfrm>
            <a:off x="1028700" y="1289073"/>
            <a:ext cx="16230600" cy="94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5400" b="1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Response: </a:t>
            </a:r>
            <a:r>
              <a:rPr lang="en-US" sz="54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Ongoing Improvement Initiatives </a:t>
            </a:r>
            <a:endParaRPr lang="en-US" sz="5400">
              <a:solidFill>
                <a:srgbClr val="532E1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84C90508-87A6-D7C9-155D-C88E9D1E16EC}"/>
              </a:ext>
            </a:extLst>
          </p:cNvPr>
          <p:cNvSpPr/>
          <p:nvPr/>
        </p:nvSpPr>
        <p:spPr>
          <a:xfrm>
            <a:off x="0" y="9035973"/>
            <a:ext cx="18288000" cy="125102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F5E61-4C6C-9628-6016-9B057B7027D8}"/>
              </a:ext>
            </a:extLst>
          </p:cNvPr>
          <p:cNvSpPr txBox="1"/>
          <p:nvPr/>
        </p:nvSpPr>
        <p:spPr>
          <a:xfrm>
            <a:off x="1022040" y="2542190"/>
            <a:ext cx="15898992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4400">
                <a:ea typeface="Calibri"/>
                <a:cs typeface="Calibri"/>
              </a:rPr>
              <a:t>One outcome is doing the review</a:t>
            </a:r>
          </a:p>
          <a:p>
            <a:pPr marL="457200" indent="-457200">
              <a:buFont typeface="Arial"/>
              <a:buChar char="•"/>
            </a:pPr>
            <a:r>
              <a:rPr lang="en-US" sz="4400">
                <a:ea typeface="Calibri"/>
                <a:cs typeface="Calibri"/>
              </a:rPr>
              <a:t>WES EA has begun four ongoing improvement initiatives.</a:t>
            </a:r>
          </a:p>
          <a:p>
            <a:pPr marL="914400" lvl="1" indent="-457200">
              <a:buFont typeface="Courier New"/>
              <a:buChar char="o"/>
            </a:pPr>
            <a:r>
              <a:rPr lang="en-US" sz="4400" b="1">
                <a:ea typeface="Calibri"/>
                <a:cs typeface="Calibri"/>
              </a:rPr>
              <a:t>Revised Assessment Plan Templates and Processes</a:t>
            </a:r>
          </a:p>
          <a:p>
            <a:pPr marL="914400" lvl="1" indent="-457200">
              <a:buFont typeface="Courier New"/>
              <a:buChar char="o"/>
            </a:pPr>
            <a:r>
              <a:rPr lang="en-US" sz="4400" b="1">
                <a:ea typeface="Calibri"/>
                <a:cs typeface="Calibri"/>
              </a:rPr>
              <a:t>Revised/Improved SLO Outcome Rubrics</a:t>
            </a:r>
          </a:p>
          <a:p>
            <a:pPr marL="914400" lvl="1" indent="-457200">
              <a:buFont typeface="Courier New"/>
              <a:buChar char="o"/>
            </a:pPr>
            <a:r>
              <a:rPr lang="en-US" sz="4400" b="1">
                <a:ea typeface="Calibri"/>
                <a:cs typeface="Calibri"/>
              </a:rPr>
              <a:t>Improved Faculty Communication</a:t>
            </a:r>
          </a:p>
          <a:p>
            <a:pPr marL="914400" lvl="1" indent="-457200">
              <a:buFont typeface="Courier New"/>
              <a:buChar char="o"/>
            </a:pPr>
            <a:r>
              <a:rPr lang="en-US" sz="4400" b="1">
                <a:ea typeface="Calibri"/>
                <a:cs typeface="Calibri"/>
              </a:rPr>
              <a:t>Improved Transfer Assessment Process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C88F6E8-BB21-6391-2018-0FFE50C76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49550" y="942018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5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84860"/>
            <a:ext cx="16230600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00"/>
              </a:lnSpc>
              <a:spcBef>
                <a:spcPct val="0"/>
              </a:spcBef>
            </a:pPr>
            <a:r>
              <a:rPr lang="en-US" sz="48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Initiative #1: </a:t>
            </a:r>
            <a:r>
              <a:rPr lang="en-US" sz="48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Assessment and Review Processes</a:t>
            </a:r>
            <a:endParaRPr lang="en-US" sz="4800">
              <a:solidFill>
                <a:srgbClr val="532E1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9035973"/>
            <a:ext cx="18288000" cy="125102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78633-7BE5-1C73-751B-1CB58A34A1DA}"/>
              </a:ext>
            </a:extLst>
          </p:cNvPr>
          <p:cNvSpPr txBox="1"/>
          <p:nvPr/>
        </p:nvSpPr>
        <p:spPr>
          <a:xfrm>
            <a:off x="1420131" y="1488243"/>
            <a:ext cx="15455448" cy="75197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ea typeface="Calibri"/>
                <a:cs typeface="Calibri"/>
              </a:rPr>
              <a:t>Issue/Need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Assessment Plan Templates can be confusing and hard to use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Poor/contradictory instructions for faculty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No differentiation between large and small course revisions in process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Cyclic Review process is poorly defined</a:t>
            </a:r>
          </a:p>
          <a:p>
            <a:pPr marL="571500" indent="-571500">
              <a:buFont typeface="Arial"/>
              <a:buChar char="•"/>
            </a:pPr>
            <a:endParaRPr lang="en-US" sz="3200" dirty="0">
              <a:ea typeface="Calibri"/>
              <a:cs typeface="Calibri"/>
            </a:endParaRPr>
          </a:p>
          <a:p>
            <a:r>
              <a:rPr lang="en-US" sz="3200" b="1" dirty="0">
                <a:ea typeface="Calibri"/>
                <a:cs typeface="Calibri"/>
              </a:rPr>
              <a:t>Results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Too many rejected new courses or revisions</a:t>
            </a:r>
          </a:p>
          <a:p>
            <a:pPr marL="571500" indent="-571500">
              <a:buFont typeface="Arial"/>
              <a:buChar char="•"/>
            </a:pPr>
            <a:endParaRPr lang="en-US" sz="3200" dirty="0">
              <a:ea typeface="Calibri"/>
              <a:cs typeface="Calibri"/>
            </a:endParaRPr>
          </a:p>
          <a:p>
            <a:r>
              <a:rPr lang="en-US" sz="3200" b="1" dirty="0">
                <a:ea typeface="Calibri"/>
                <a:cs typeface="Calibri"/>
              </a:rPr>
              <a:t>Current Initiatives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New Assessment Plan Procedures and Guidelines: </a:t>
            </a:r>
            <a:endParaRPr lang="en-US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broad assessment, more instructor agency</a:t>
            </a:r>
            <a:endParaRPr lang="en-US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Redeveloped cyclic review process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Revised CRAC operations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ea typeface="Calibri"/>
                <a:cs typeface="Calibri"/>
              </a:rPr>
              <a:t>Improved faculty communication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7FDCEEE-E26D-9999-EAE7-71642BA4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68600" y="9475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2048E6B-2ABD-2505-EAFF-CA69F7D54468}"/>
              </a:ext>
            </a:extLst>
          </p:cNvPr>
          <p:cNvSpPr txBox="1"/>
          <p:nvPr/>
        </p:nvSpPr>
        <p:spPr>
          <a:xfrm>
            <a:off x="10391959" y="2155230"/>
            <a:ext cx="6657625" cy="61863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ea typeface="Calibri"/>
                <a:cs typeface="Calibri"/>
              </a:rPr>
              <a:t>UPDATE: </a:t>
            </a:r>
            <a:endParaRPr lang="en-US" b="1" dirty="0">
              <a:ea typeface="Calibri"/>
              <a:cs typeface="Calibri"/>
            </a:endParaRPr>
          </a:p>
          <a:p>
            <a:r>
              <a:rPr lang="en-US" sz="3600" dirty="0">
                <a:ea typeface="Calibri"/>
                <a:cs typeface="Calibri"/>
              </a:rPr>
              <a:t>Thanks to 2025-2026 CRAC Chair, Katherine </a:t>
            </a:r>
            <a:r>
              <a:rPr lang="en-US" sz="3600" dirty="0" err="1">
                <a:ea typeface="Calibri"/>
                <a:cs typeface="Calibri"/>
              </a:rPr>
              <a:t>Suender</a:t>
            </a:r>
            <a:r>
              <a:rPr lang="en-US" sz="3600" dirty="0">
                <a:ea typeface="Calibri"/>
                <a:cs typeface="Calibri"/>
              </a:rPr>
              <a:t> and the current committee, </a:t>
            </a:r>
            <a:r>
              <a:rPr lang="en-US" sz="3600" b="1" dirty="0">
                <a:solidFill>
                  <a:srgbClr val="FF0000"/>
                </a:solidFill>
                <a:ea typeface="Calibri"/>
                <a:cs typeface="Calibri"/>
              </a:rPr>
              <a:t>CRAC approved 100% of submitted courses in Fall 2025.</a:t>
            </a:r>
            <a:endParaRPr lang="en-US">
              <a:ea typeface="Calibri"/>
              <a:cs typeface="Calibri"/>
            </a:endParaRPr>
          </a:p>
          <a:p>
            <a:endParaRPr lang="en-US" sz="3600" dirty="0">
              <a:ea typeface="Calibri"/>
              <a:cs typeface="Calibri"/>
            </a:endParaRPr>
          </a:p>
          <a:p>
            <a:r>
              <a:rPr lang="en-US" sz="3600" dirty="0">
                <a:ea typeface="Calibri"/>
                <a:cs typeface="Calibri"/>
              </a:rPr>
              <a:t>Standards were not lowered. The committee collaborated with faculty on proposals and gave opportunity to revisions during the review. </a:t>
            </a:r>
          </a:p>
        </p:txBody>
      </p:sp>
    </p:spTree>
    <p:extLst>
      <p:ext uri="{BB962C8B-B14F-4D97-AF65-F5344CB8AC3E}">
        <p14:creationId xmlns:p14="http://schemas.microsoft.com/office/powerpoint/2010/main" val="4381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0527" y="1117209"/>
            <a:ext cx="17187239" cy="709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00"/>
              </a:lnSpc>
              <a:spcBef>
                <a:spcPct val="0"/>
              </a:spcBef>
            </a:pPr>
            <a:r>
              <a:rPr lang="en-US" sz="48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Initiative #2: </a:t>
            </a:r>
            <a:r>
              <a:rPr lang="en-US" sz="48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Outcome Rubric Review</a:t>
            </a:r>
            <a:endParaRPr lang="en-US" sz="4800">
              <a:solidFill>
                <a:srgbClr val="532E1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9035973"/>
            <a:ext cx="18288000" cy="125102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7704A-B0A8-E772-3C22-546EA7F2E310}"/>
              </a:ext>
            </a:extLst>
          </p:cNvPr>
          <p:cNvSpPr txBox="1"/>
          <p:nvPr/>
        </p:nvSpPr>
        <p:spPr>
          <a:xfrm>
            <a:off x="1009052" y="2538214"/>
            <a:ext cx="16693418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ea typeface="Calibri"/>
                <a:cs typeface="Calibri"/>
              </a:rPr>
              <a:t>Issue/Need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Calibri"/>
                <a:cs typeface="Calibri"/>
              </a:rPr>
              <a:t>Some discrepancies/major variances in SLO outcome rubrics leads to confusion</a:t>
            </a:r>
          </a:p>
          <a:p>
            <a:pPr marL="1028700" lvl="1" indent="-571500">
              <a:buFont typeface="Courier New"/>
              <a:buChar char="o"/>
            </a:pPr>
            <a:r>
              <a:rPr lang="en-US" sz="3600">
                <a:ea typeface="Calibri"/>
                <a:cs typeface="Calibri"/>
              </a:rPr>
              <a:t>Some are very short; others are highly detailed</a:t>
            </a:r>
          </a:p>
          <a:p>
            <a:pPr marL="1028700" lvl="1" indent="-571500">
              <a:buFont typeface="Courier New"/>
              <a:buChar char="o"/>
            </a:pPr>
            <a:r>
              <a:rPr lang="en-US" sz="3600">
                <a:ea typeface="Calibri"/>
                <a:cs typeface="Calibri"/>
              </a:rPr>
              <a:t>Some include Outcome choices; others are controlled.</a:t>
            </a:r>
          </a:p>
          <a:p>
            <a:pPr marL="1028700" lvl="1" indent="-571500">
              <a:buFont typeface="Courier New"/>
              <a:buChar char="o"/>
            </a:pPr>
            <a:r>
              <a:rPr lang="en-US" sz="3600">
                <a:ea typeface="Calibri"/>
                <a:cs typeface="Calibri"/>
              </a:rPr>
              <a:t>SSL: Scientific Literacy and “With a Lab:” two categories with same rubric</a:t>
            </a:r>
          </a:p>
          <a:p>
            <a:pPr marL="1028700" lvl="1" indent="-571500">
              <a:buFont typeface="Courier New"/>
              <a:buChar char="o"/>
            </a:pPr>
            <a:r>
              <a:rPr lang="en-US" sz="3600">
                <a:ea typeface="Calibri"/>
                <a:cs typeface="Calibri"/>
              </a:rPr>
              <a:t>IFKL: Two versions, same SLO: "Humanities" and "Social Sciences"</a:t>
            </a:r>
          </a:p>
          <a:p>
            <a:pPr lvl="1"/>
            <a:endParaRPr lang="en-US" sz="3600">
              <a:ea typeface="Calibri"/>
              <a:cs typeface="Calibri"/>
            </a:endParaRPr>
          </a:p>
          <a:p>
            <a:r>
              <a:rPr lang="en-US" sz="3600" b="1">
                <a:ea typeface="Calibri"/>
                <a:cs typeface="Calibri"/>
              </a:rPr>
              <a:t>Current Initiatives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Calibri"/>
                <a:cs typeface="Calibri"/>
              </a:rPr>
              <a:t>Reviewing all Outcome Rubrics to (1) simplify and (2) standardize Outcome Rubrics.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5DDB0EC-4CA6-68DF-D5E3-8F894680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25750" y="9475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77128-4B20-D13A-67FE-B949ED4DC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524E3FF-819A-6E6F-9891-BFCA5749C6DA}"/>
              </a:ext>
            </a:extLst>
          </p:cNvPr>
          <p:cNvSpPr txBox="1"/>
          <p:nvPr/>
        </p:nvSpPr>
        <p:spPr>
          <a:xfrm>
            <a:off x="1227483" y="856307"/>
            <a:ext cx="16230600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00"/>
              </a:lnSpc>
              <a:spcBef>
                <a:spcPct val="0"/>
              </a:spcBef>
            </a:pPr>
            <a:r>
              <a:rPr lang="en-US" sz="48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Initiative #3: </a:t>
            </a:r>
            <a:r>
              <a:rPr lang="en-US" sz="4800">
                <a:solidFill>
                  <a:srgbClr val="532E1F"/>
                </a:solidFill>
                <a:latin typeface="Montserrat"/>
                <a:ea typeface="Montserrat Bold"/>
                <a:cs typeface="Montserrat Bold"/>
                <a:sym typeface="Montserrat"/>
              </a:rPr>
              <a:t>Faculty Communication 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8E714263-7EE6-9F72-6121-134895B6BB20}"/>
              </a:ext>
            </a:extLst>
          </p:cNvPr>
          <p:cNvSpPr/>
          <p:nvPr/>
        </p:nvSpPr>
        <p:spPr>
          <a:xfrm>
            <a:off x="0" y="9035973"/>
            <a:ext cx="18288000" cy="125102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A1276-3A78-7DBE-58FF-BD12FA715171}"/>
              </a:ext>
            </a:extLst>
          </p:cNvPr>
          <p:cNvSpPr txBox="1"/>
          <p:nvPr/>
        </p:nvSpPr>
        <p:spPr>
          <a:xfrm>
            <a:off x="1028700" y="1881942"/>
            <a:ext cx="16475651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ea typeface="Calibri"/>
                <a:cs typeface="Calibri"/>
              </a:rPr>
              <a:t>Issue/Need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ea typeface="Calibri"/>
                <a:cs typeface="Calibri"/>
              </a:rPr>
              <a:t>Current faculty resources are scattered and confusing. 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ea typeface="Calibri"/>
                <a:cs typeface="Calibri"/>
              </a:rPr>
              <a:t>No comprehensive and easy-to-access source. Faculty need to go to multiple sites (Merze Tate and Faculty Senate) to find various information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ea typeface="Calibri"/>
                <a:cs typeface="Calibri"/>
              </a:rPr>
              <a:t>Information is incomplete and contradictory</a:t>
            </a:r>
          </a:p>
          <a:p>
            <a:r>
              <a:rPr lang="en-US" sz="3600" b="1" dirty="0">
                <a:ea typeface="Calibri"/>
                <a:cs typeface="Calibri"/>
              </a:rPr>
              <a:t>Result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ea typeface="Calibri"/>
                <a:cs typeface="Calibri"/>
              </a:rPr>
              <a:t>Confusion regarding faculty obligations and procedures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ea typeface="Calibri"/>
                <a:cs typeface="Calibri"/>
              </a:rPr>
              <a:t>Incomplete faculty understanding of WES goals and structures</a:t>
            </a:r>
          </a:p>
          <a:p>
            <a:r>
              <a:rPr lang="en-US" sz="3600" b="1" dirty="0">
                <a:ea typeface="Calibri"/>
                <a:cs typeface="Calibri"/>
              </a:rPr>
              <a:t>Current Initiative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ea typeface="Calibri"/>
                <a:cs typeface="Calibri"/>
              </a:rPr>
              <a:t>2025-2026 WES Faculty Fellow Professor Beth Ernst is creating a comprehensive communication plan and infrastructure for all instructors, including user-friendly WES Faculty website (One-Stop Shop" dashboard for all faculty and advisor information).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C69DB67-C582-818D-44AA-B8A827C7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71201" y="948952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3DF65-8AA6-62A5-6D95-3DD190DA0897}"/>
              </a:ext>
            </a:extLst>
          </p:cNvPr>
          <p:cNvSpPr txBox="1"/>
          <p:nvPr/>
        </p:nvSpPr>
        <p:spPr>
          <a:xfrm>
            <a:off x="11671031" y="2509015"/>
            <a:ext cx="5813983" cy="48320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ea typeface="Calibri"/>
                <a:cs typeface="Calibri"/>
              </a:rPr>
              <a:t>UPDATE: </a:t>
            </a:r>
            <a:endParaRPr lang="en-US" sz="4400" b="1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4400" dirty="0">
                <a:ea typeface="Calibri"/>
                <a:cs typeface="Calibri"/>
              </a:rPr>
              <a:t>WES faculty website is underway, with plans for </a:t>
            </a:r>
            <a:r>
              <a:rPr lang="en-US" sz="4400" b="1" dirty="0">
                <a:solidFill>
                  <a:srgbClr val="FF0000"/>
                </a:solidFill>
                <a:ea typeface="Calibri"/>
                <a:cs typeface="Calibri"/>
              </a:rPr>
              <a:t>soft-launch in early Spring 2026 and full launch by end of Spring 2026 semester.</a:t>
            </a:r>
          </a:p>
        </p:txBody>
      </p:sp>
    </p:spTree>
    <p:extLst>
      <p:ext uri="{BB962C8B-B14F-4D97-AF65-F5344CB8AC3E}">
        <p14:creationId xmlns:p14="http://schemas.microsoft.com/office/powerpoint/2010/main" val="23659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B9B4B-3D61-100C-C6B7-D747F0059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6256891-F6FA-798C-965A-6FE18AE038E2}"/>
              </a:ext>
            </a:extLst>
          </p:cNvPr>
          <p:cNvSpPr txBox="1"/>
          <p:nvPr/>
        </p:nvSpPr>
        <p:spPr>
          <a:xfrm>
            <a:off x="1227483" y="856307"/>
            <a:ext cx="16230600" cy="70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00"/>
              </a:lnSpc>
              <a:spcBef>
                <a:spcPct val="0"/>
              </a:spcBef>
            </a:pPr>
            <a:r>
              <a:rPr lang="en-US" sz="48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Key Initiative #4: </a:t>
            </a:r>
            <a:r>
              <a:rPr lang="en-US" sz="4800">
                <a:solidFill>
                  <a:srgbClr val="532E1F"/>
                </a:solidFill>
                <a:latin typeface="Montserrat"/>
                <a:ea typeface="Montserrat Bold"/>
                <a:cs typeface="Montserrat Bold"/>
                <a:sym typeface="Montserrat"/>
              </a:rPr>
              <a:t>WES Transfer Evaluations 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361BC89F-E807-F254-2217-BC61CD906987}"/>
              </a:ext>
            </a:extLst>
          </p:cNvPr>
          <p:cNvSpPr/>
          <p:nvPr/>
        </p:nvSpPr>
        <p:spPr>
          <a:xfrm>
            <a:off x="0" y="9035973"/>
            <a:ext cx="18288000" cy="125102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35598-602A-60F2-F114-44710E301BC3}"/>
              </a:ext>
            </a:extLst>
          </p:cNvPr>
          <p:cNvSpPr txBox="1"/>
          <p:nvPr/>
        </p:nvSpPr>
        <p:spPr>
          <a:xfrm>
            <a:off x="1028700" y="1881942"/>
            <a:ext cx="16475651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ea typeface="Calibri"/>
                <a:cs typeface="Calibri"/>
              </a:rPr>
              <a:t>Issue/Need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Calibri"/>
                <a:cs typeface="Calibri"/>
              </a:rPr>
              <a:t>Poorly articulated process for granting WES credit for transfer students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Calibri"/>
                <a:cs typeface="Calibri"/>
              </a:rPr>
              <a:t>Advisors/Advising Directors had to make decisions without guidance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Calibri"/>
                <a:cs typeface="Calibri"/>
              </a:rPr>
              <a:t>Departments tasked to make WES decisions beyond their scope</a:t>
            </a:r>
          </a:p>
          <a:p>
            <a:r>
              <a:rPr lang="en-US" sz="3600" b="1">
                <a:ea typeface="Calibri"/>
                <a:cs typeface="Calibri"/>
              </a:rPr>
              <a:t>Result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Calibri"/>
                <a:cs typeface="Calibri"/>
              </a:rPr>
              <a:t>Inconsistent transfer credit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Calibri"/>
                <a:cs typeface="Calibri"/>
              </a:rPr>
              <a:t>Slow and ill-defined process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Calibri"/>
                <a:cs typeface="Calibri"/>
              </a:rPr>
              <a:t>Advisor and faculty confusion</a:t>
            </a:r>
          </a:p>
          <a:p>
            <a:r>
              <a:rPr lang="en-US" sz="3600" b="1">
                <a:ea typeface="Calibri"/>
                <a:cs typeface="Calibri"/>
              </a:rPr>
              <a:t>Current Initiative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Calibri"/>
                <a:cs typeface="Calibri"/>
              </a:rPr>
              <a:t>New WES Transfer protocol now in place.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Calibri"/>
                <a:cs typeface="Calibri"/>
              </a:rPr>
              <a:t>Approved by Advising Director Council and WES EA</a:t>
            </a:r>
          </a:p>
          <a:p>
            <a:pPr marL="571500" indent="-571500">
              <a:buFont typeface="Arial"/>
              <a:buChar char="•"/>
            </a:pPr>
            <a:r>
              <a:rPr lang="en-US" sz="3600">
                <a:ea typeface="Calibri"/>
                <a:cs typeface="Calibri"/>
              </a:rPr>
              <a:t>Provides immediate processes for individual transfers, process for adding to TES, and faculty oversight.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C8D8FAF-D02F-0ACF-9E6A-F8F3DC8B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71201" y="948952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652C5-37BE-CFCC-7BB8-AAD9DD617D91}"/>
              </a:ext>
            </a:extLst>
          </p:cNvPr>
          <p:cNvSpPr txBox="1"/>
          <p:nvPr/>
        </p:nvSpPr>
        <p:spPr>
          <a:xfrm>
            <a:off x="11888745" y="2427373"/>
            <a:ext cx="5609876" cy="61863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ea typeface="Calibri"/>
                <a:cs typeface="Calibri"/>
              </a:rPr>
              <a:t>UPDATE: </a:t>
            </a:r>
            <a:endParaRPr lang="en-US" sz="3600" b="1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3600" dirty="0">
                <a:ea typeface="Calibri"/>
                <a:cs typeface="Calibri"/>
              </a:rPr>
              <a:t>WES Transfer protocol is</a:t>
            </a:r>
            <a:r>
              <a:rPr lang="en-US" sz="3600" b="1" dirty="0">
                <a:solidFill>
                  <a:srgbClr val="FF0000"/>
                </a:solidFill>
                <a:ea typeface="Calibri"/>
                <a:cs typeface="Calibri"/>
              </a:rPr>
              <a:t> now approved by both advising directors and WES EA.</a:t>
            </a:r>
          </a:p>
          <a:p>
            <a:endParaRPr lang="en-US" sz="3600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3600" dirty="0">
                <a:solidFill>
                  <a:srgbClr val="000000"/>
                </a:solidFill>
                <a:ea typeface="Calibri"/>
                <a:cs typeface="Calibri"/>
              </a:rPr>
              <a:t>Process allows immediate transfer credit for incoming students and faculty oversight via WES EA for ongoing approval and inclusion in TES.</a:t>
            </a:r>
          </a:p>
        </p:txBody>
      </p:sp>
    </p:spTree>
    <p:extLst>
      <p:ext uri="{BB962C8B-B14F-4D97-AF65-F5344CB8AC3E}">
        <p14:creationId xmlns:p14="http://schemas.microsoft.com/office/powerpoint/2010/main" val="31725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44E92-B01D-C107-CBF2-186C5D1ED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FD5B8128-289C-CD7E-9451-79D9A266A63E}"/>
              </a:ext>
            </a:extLst>
          </p:cNvPr>
          <p:cNvSpPr/>
          <p:nvPr/>
        </p:nvSpPr>
        <p:spPr>
          <a:xfrm>
            <a:off x="0" y="9035973"/>
            <a:ext cx="18288000" cy="125102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B8A8B7-1F1A-CCC1-6837-BC46BC085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84046"/>
              </p:ext>
            </p:extLst>
          </p:nvPr>
        </p:nvGraphicFramePr>
        <p:xfrm>
          <a:off x="1615144" y="1893713"/>
          <a:ext cx="11796056" cy="6870166"/>
        </p:xfrm>
        <a:graphic>
          <a:graphicData uri="http://schemas.openxmlformats.org/drawingml/2006/table">
            <a:tbl>
              <a:tblPr/>
              <a:tblGrid>
                <a:gridCol w="2949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9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9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3664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532E1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Y1 (2025-26)</a:t>
                      </a:r>
                    </a:p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4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532E1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Y2 (2026-27)</a:t>
                      </a:r>
                    </a:p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4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532E1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Y3 (</a:t>
                      </a:r>
                      <a:r>
                        <a:rPr lang="en-US" sz="2400" b="1">
                          <a:solidFill>
                            <a:srgbClr val="532E1F"/>
                          </a:solidFill>
                          <a:latin typeface="Montserrat Bold"/>
                          <a:ea typeface="Montserrat Bold"/>
                          <a:cs typeface="Montserrat Bold"/>
                        </a:rPr>
                        <a:t>2027-28</a:t>
                      </a:r>
                      <a:r>
                        <a:rPr lang="en-US" sz="2400" b="1">
                          <a:solidFill>
                            <a:srgbClr val="532E1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)</a:t>
                      </a:r>
                    </a:p>
                    <a:p>
                      <a:pPr algn="ctr">
                        <a:lnSpc>
                          <a:spcPts val="2799"/>
                        </a:lnSpc>
                        <a:defRPr/>
                      </a:pPr>
                      <a:endParaRPr lang="en-US" sz="14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532E1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Y4 (28</a:t>
                      </a:r>
                      <a:r>
                        <a:rPr lang="en-US" sz="2400" b="1">
                          <a:solidFill>
                            <a:srgbClr val="532E1F"/>
                          </a:solidFill>
                          <a:latin typeface="Montserrat Bold"/>
                          <a:ea typeface="Montserrat Bold"/>
                          <a:cs typeface="Montserrat Bold"/>
                        </a:rPr>
                        <a:t>-29</a:t>
                      </a:r>
                      <a:r>
                        <a:rPr lang="en-US" sz="2400" b="1">
                          <a:solidFill>
                            <a:srgbClr val="532E1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)</a:t>
                      </a:r>
                      <a:endParaRPr lang="en-US" sz="14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PROGRAM REVIEW</a:t>
                      </a:r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7274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endParaRPr lang="en-US" sz="2000">
                        <a:solidFill>
                          <a:srgbClr val="532E1F"/>
                        </a:solidFill>
                        <a:latin typeface="Montserrat"/>
                      </a:endParaRPr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379"/>
                        </a:lnSpc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532E1F"/>
                          </a:solidFill>
                          <a:latin typeface="Montserrat"/>
                        </a:rPr>
                        <a:t>WRITING</a:t>
                      </a:r>
                      <a:endParaRPr lang="en-US" sz="1400"/>
                    </a:p>
                    <a:p>
                      <a:pPr lvl="0" algn="ctr">
                        <a:lnSpc>
                          <a:spcPts val="2379"/>
                        </a:lnSpc>
                        <a:buNone/>
                      </a:pPr>
                      <a:endParaRPr lang="en-US" sz="2000">
                        <a:solidFill>
                          <a:srgbClr val="532E1F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lvl="0" algn="ctr">
                        <a:lnSpc>
                          <a:spcPts val="2379"/>
                        </a:lnSpc>
                        <a:buNone/>
                        <a:defRPr/>
                      </a:pP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</a:rPr>
                        <a:t>LOCAL</a:t>
                      </a: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/NATIONAL</a:t>
                      </a:r>
                      <a:endParaRPr lang="en-US" sz="14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GLOBAL PERSPECTIVES</a:t>
                      </a:r>
                    </a:p>
                    <a:p>
                      <a:pPr lvl="0" algn="ctr">
                        <a:lnSpc>
                          <a:spcPts val="2379"/>
                        </a:lnSpc>
                        <a:buNone/>
                      </a:pPr>
                      <a:endParaRPr lang="en-US" sz="2000">
                        <a:solidFill>
                          <a:srgbClr val="532E1F"/>
                        </a:solidFill>
                        <a:latin typeface="Montserrat"/>
                      </a:endParaRPr>
                    </a:p>
                    <a:p>
                      <a:pPr lvl="0" algn="ctr">
                        <a:lnSpc>
                          <a:spcPts val="2379"/>
                        </a:lnSpc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532E1F"/>
                          </a:solidFill>
                          <a:latin typeface="Montserrat"/>
                        </a:rPr>
                        <a:t>ORAL/DIGITAL</a:t>
                      </a:r>
                      <a:endParaRPr lang="en-US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Program review team will include a subcommittee: members of Executive Advisory, CRAC, UG Studies Council</a:t>
                      </a:r>
                      <a:endParaRPr lang="en-US" sz="14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243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</a:rPr>
                        <a:t>IMPLEMENTATION YEAR</a:t>
                      </a:r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SCIENCE/TECH with LAB</a:t>
                      </a:r>
                    </a:p>
                    <a:p>
                      <a:pPr lvl="0" algn="ctr">
                        <a:lnSpc>
                          <a:spcPts val="2379"/>
                        </a:lnSpc>
                        <a:buNone/>
                      </a:pPr>
                      <a:endParaRPr lang="en-US" sz="2000">
                        <a:solidFill>
                          <a:srgbClr val="532E1F"/>
                        </a:solidFill>
                        <a:latin typeface="Montserrat"/>
                      </a:endParaRPr>
                    </a:p>
                    <a:p>
                      <a:pPr lvl="0" algn="ctr">
                        <a:lnSpc>
                          <a:spcPts val="2379"/>
                        </a:lnSpc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532E1F"/>
                          </a:solidFill>
                          <a:latin typeface="Montserrat"/>
                        </a:rPr>
                        <a:t>WORLD LANGUAGES/</a:t>
                      </a:r>
                      <a:endParaRPr lang="en-US" sz="2000" b="0" i="0" u="none" strike="noStrike" noProof="0">
                        <a:solidFill>
                          <a:srgbClr val="000000"/>
                        </a:solidFill>
                        <a:latin typeface="Montserrat"/>
                      </a:endParaRPr>
                    </a:p>
                    <a:p>
                      <a:pPr lvl="0" algn="ctr">
                        <a:lnSpc>
                          <a:spcPts val="2379"/>
                        </a:lnSpc>
                        <a:buNone/>
                      </a:pPr>
                      <a:r>
                        <a:rPr lang="en-US" sz="2000" b="0" i="0" u="none" strike="noStrike" noProof="0">
                          <a:solidFill>
                            <a:srgbClr val="532E1F"/>
                          </a:solidFill>
                          <a:latin typeface="Montserrat"/>
                        </a:rPr>
                        <a:t>CULTURES</a:t>
                      </a:r>
                      <a:endParaRPr lang="en-US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2000" b="0" i="0" u="none" strike="noStrike" noProof="0">
                          <a:solidFill>
                            <a:srgbClr val="532E1F"/>
                          </a:solidFill>
                          <a:latin typeface="Montserrat"/>
                        </a:rPr>
                        <a:t>SOCIETIES and CULTURE</a:t>
                      </a:r>
                      <a:endParaRPr lang="en-US" sz="1400"/>
                    </a:p>
                    <a:p>
                      <a:pPr lvl="0" algn="ctr">
                        <a:lnSpc>
                          <a:spcPts val="2379"/>
                        </a:lnSpc>
                        <a:buNone/>
                      </a:pPr>
                      <a:endParaRPr lang="en-US" sz="2000">
                        <a:solidFill>
                          <a:srgbClr val="532E1F"/>
                        </a:solidFill>
                        <a:latin typeface="Montserrat"/>
                      </a:endParaRPr>
                    </a:p>
                    <a:p>
                      <a:pPr lvl="0" algn="ctr">
                        <a:lnSpc>
                          <a:spcPts val="2379"/>
                        </a:lnSpc>
                        <a:buNone/>
                      </a:pP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</a:rPr>
                        <a:t>ARTISTIC</a:t>
                      </a: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THEORY and PRACTICE</a:t>
                      </a:r>
                      <a:endParaRPr lang="en-US" sz="14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Program review team will include a subcommittee: members of Executive Advisory, CRAC, UG Studies Council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144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endParaRPr lang="en-US" sz="2000">
                        <a:solidFill>
                          <a:srgbClr val="532E1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SCIENCE/TECH</a:t>
                      </a:r>
                      <a:endParaRPr lang="en-US" sz="14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PERSONAL WELLNESS</a:t>
                      </a:r>
                      <a:endParaRPr lang="en-US" sz="14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Program review team will include a subcommittee: members of Executive Advisory, CRAC, UG Studies Council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729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endParaRPr lang="en-US" sz="2000">
                        <a:solidFill>
                          <a:srgbClr val="532E1F"/>
                        </a:solidFill>
                        <a:latin typeface="Montserrat"/>
                      </a:endParaRPr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INQUIRY/</a:t>
                      </a:r>
                      <a:endParaRPr lang="en-US" sz="140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ENGAGEMENT</a:t>
                      </a:r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QUANTITATIVE REASONING</a:t>
                      </a:r>
                      <a:endParaRPr lang="en-US" sz="14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Program review team will include a subcommittee: members of Executive Advisory, CRAC, UG Studies Council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729">
                <a:tc gridSpan="4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2000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*PSL and DIL SLOs reviewed during the regular review.</a:t>
                      </a:r>
                      <a:endParaRPr lang="en-US" sz="14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*SUSTAINABILITY and D/I SLOs reviewed during the regular review.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*SUSTAINABILITY and D/I SLOs reviewed during the regular review.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*SUSTAINABILITY and D/I SLOs reviewed during the regular review.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5">
            <a:extLst>
              <a:ext uri="{FF2B5EF4-FFF2-40B4-BE49-F238E27FC236}">
                <a16:creationId xmlns:a16="http://schemas.microsoft.com/office/drawing/2014/main" id="{4E48B9BB-33BA-9640-F592-A77483F2B6C3}"/>
              </a:ext>
            </a:extLst>
          </p:cNvPr>
          <p:cNvSpPr txBox="1"/>
          <p:nvPr/>
        </p:nvSpPr>
        <p:spPr>
          <a:xfrm>
            <a:off x="1028700" y="796457"/>
            <a:ext cx="17259300" cy="825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54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The Next WMU Essential Studies </a:t>
            </a:r>
            <a:r>
              <a:rPr lang="en-US" sz="54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Review Process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78DAF68-4EA3-EDD4-8D9D-4CF4B1D7596D}"/>
              </a:ext>
            </a:extLst>
          </p:cNvPr>
          <p:cNvSpPr txBox="1"/>
          <p:nvPr/>
        </p:nvSpPr>
        <p:spPr>
          <a:xfrm>
            <a:off x="13601700" y="2464659"/>
            <a:ext cx="3371850" cy="4641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00" lvl="1">
              <a:lnSpc>
                <a:spcPts val="2800"/>
              </a:lnSpc>
            </a:pPr>
            <a:endParaRPr lang="en-US" sz="2000" b="1">
              <a:solidFill>
                <a:srgbClr val="FF0000"/>
              </a:solidFill>
              <a:latin typeface="Montserrat"/>
              <a:ea typeface="Montserrat"/>
              <a:cs typeface="Montserrat"/>
            </a:endParaRPr>
          </a:p>
          <a:p>
            <a:pPr marL="431800" lvl="1" indent="-215900">
              <a:lnSpc>
                <a:spcPts val="2800"/>
              </a:lnSpc>
              <a:buFont typeface="Arial"/>
              <a:buChar char="•"/>
            </a:pPr>
            <a:r>
              <a:rPr lang="en-US" sz="2000" b="1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Academic Year 2025-26 is for review and implementation.</a:t>
            </a:r>
            <a:endParaRPr lang="en-US" sz="2000" b="1">
              <a:solidFill>
                <a:srgbClr val="532E1F"/>
              </a:solidFill>
              <a:latin typeface="Montserrat"/>
              <a:ea typeface="Calibri"/>
              <a:cs typeface="Calibri"/>
            </a:endParaRPr>
          </a:p>
          <a:p>
            <a:pPr marL="431800" lvl="1" indent="-215900">
              <a:lnSpc>
                <a:spcPts val="2800"/>
              </a:lnSpc>
              <a:buFont typeface="Arial"/>
              <a:buChar char="•"/>
            </a:pPr>
            <a:r>
              <a:rPr lang="en-US" sz="2000" b="1">
                <a:solidFill>
                  <a:srgbClr val="532E1F"/>
                </a:solidFill>
                <a:latin typeface="Montserrat"/>
                <a:ea typeface="Montserrat"/>
                <a:cs typeface="Montserrat"/>
              </a:rPr>
              <a:t>Cyclic review occurs over two AY.</a:t>
            </a:r>
            <a:endParaRPr lang="en-US" sz="2000" b="1">
              <a:solidFill>
                <a:srgbClr val="532E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31800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WES Review cycle begins again in AY 2026-27.</a:t>
            </a:r>
            <a:endParaRPr lang="en-US" sz="2000">
              <a:solidFill>
                <a:srgbClr val="532E1F"/>
              </a:solidFill>
              <a:latin typeface="Montserrat"/>
              <a:ea typeface="Montserrat"/>
              <a:cs typeface="Montserrat"/>
            </a:endParaRPr>
          </a:p>
          <a:p>
            <a:pPr marL="431800" lvl="1" indent="-215900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Next WES Comprehensive Review will occur in AY 2028-29.</a:t>
            </a:r>
            <a:endParaRPr lang="en-US" sz="2000">
              <a:solidFill>
                <a:srgbClr val="532E1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94A5226-1ABD-9D99-6519-096C7477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57965" y="944375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08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742BC-0C9A-4E9F-E5BA-F2317E92E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9E51A3B-0223-BBE6-1843-8B7ABD2C8F6B}"/>
              </a:ext>
            </a:extLst>
          </p:cNvPr>
          <p:cNvSpPr/>
          <p:nvPr/>
        </p:nvSpPr>
        <p:spPr>
          <a:xfrm>
            <a:off x="0" y="9035973"/>
            <a:ext cx="18288000" cy="125102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0D0EC13-390F-022D-957A-5EE08819DD4C}"/>
              </a:ext>
            </a:extLst>
          </p:cNvPr>
          <p:cNvSpPr txBox="1"/>
          <p:nvPr/>
        </p:nvSpPr>
        <p:spPr>
          <a:xfrm>
            <a:off x="9138405" y="846153"/>
            <a:ext cx="8366569" cy="931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56"/>
              </a:lnSpc>
              <a:spcBef>
                <a:spcPct val="0"/>
              </a:spcBef>
            </a:pPr>
            <a:r>
              <a:rPr lang="en-US" sz="4800">
                <a:solidFill>
                  <a:srgbClr val="532E1F"/>
                </a:solidFill>
                <a:latin typeface="Montserrat"/>
                <a:sym typeface="Montserrat"/>
              </a:rPr>
              <a:t>WES Report Archive</a:t>
            </a:r>
            <a:endParaRPr lang="en-US" sz="4800">
              <a:solidFill>
                <a:srgbClr val="532E1F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F6B28-109D-4104-6DF8-D88F5230D99D}"/>
              </a:ext>
            </a:extLst>
          </p:cNvPr>
          <p:cNvSpPr txBox="1"/>
          <p:nvPr/>
        </p:nvSpPr>
        <p:spPr>
          <a:xfrm>
            <a:off x="8955035" y="2185142"/>
            <a:ext cx="8152404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The WES review report is publicly available at the </a:t>
            </a:r>
            <a:r>
              <a:rPr lang="en-US" sz="3200">
                <a:solidFill>
                  <a:schemeClr val="tx2"/>
                </a:solidFill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2024-2045 WES Comprehensive Review</a:t>
            </a:r>
            <a:r>
              <a:rPr lang="en-US" sz="3200">
                <a:solidFill>
                  <a:schemeClr val="tx2"/>
                </a:solidFill>
                <a:ea typeface="Calibri"/>
                <a:cs typeface="Calibri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The report includes a link to a SharePoint archive of all materials relevant to each committee's work and kept as a record of processes and data.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8A63A3-3F84-32AD-1028-D7AB65478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87" y="522615"/>
            <a:ext cx="5251069" cy="3072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EF0C4F-E96D-4ECF-4C15-3FD49429AC4D}"/>
              </a:ext>
            </a:extLst>
          </p:cNvPr>
          <p:cNvSpPr txBox="1"/>
          <p:nvPr/>
        </p:nvSpPr>
        <p:spPr>
          <a:xfrm>
            <a:off x="9255018" y="6633742"/>
            <a:ext cx="785242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ea typeface="Calibri"/>
                <a:cs typeface="Calibri"/>
              </a:rPr>
              <a:t>https://</a:t>
            </a:r>
            <a:r>
              <a:rPr lang="en-US" sz="3200" err="1">
                <a:solidFill>
                  <a:srgbClr val="FF0000"/>
                </a:solidFill>
                <a:ea typeface="Calibri"/>
                <a:cs typeface="Calibri"/>
              </a:rPr>
              <a:t>wmich.edu</a:t>
            </a:r>
            <a:r>
              <a:rPr lang="en-US" sz="3200">
                <a:solidFill>
                  <a:srgbClr val="FF0000"/>
                </a:solidFill>
                <a:ea typeface="Calibri"/>
                <a:cs typeface="Calibri"/>
              </a:rPr>
              <a:t>/</a:t>
            </a:r>
            <a:r>
              <a:rPr lang="en-US" sz="3200" err="1">
                <a:solidFill>
                  <a:srgbClr val="FF0000"/>
                </a:solidFill>
                <a:ea typeface="Calibri"/>
                <a:cs typeface="Calibri"/>
              </a:rPr>
              <a:t>essentialstudies</a:t>
            </a:r>
            <a:r>
              <a:rPr lang="en-US" sz="3200">
                <a:solidFill>
                  <a:srgbClr val="FF0000"/>
                </a:solidFill>
                <a:ea typeface="Calibri"/>
                <a:cs typeface="Calibri"/>
              </a:rPr>
              <a:t>/review</a:t>
            </a:r>
            <a:endParaRPr lang="en-US"/>
          </a:p>
        </p:txBody>
      </p:sp>
      <p:pic>
        <p:nvPicPr>
          <p:cNvPr id="9" name="Picture 8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0D246038-2469-08C1-7A8E-7DA4D69EB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897" y="3772485"/>
            <a:ext cx="4865524" cy="4876409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2E48E20-F592-A67E-A417-5AC5E3F1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09520" y="947892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71E7B-CE07-F712-2C18-5F90D2D22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6CC9804-2D8C-8363-5A57-D4A27D2FFBB1}"/>
              </a:ext>
            </a:extLst>
          </p:cNvPr>
          <p:cNvSpPr/>
          <p:nvPr/>
        </p:nvSpPr>
        <p:spPr>
          <a:xfrm>
            <a:off x="0" y="9035973"/>
            <a:ext cx="18288000" cy="125102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13B6AD9-68D7-9DCB-AA43-03C0349530D5}"/>
              </a:ext>
            </a:extLst>
          </p:cNvPr>
          <p:cNvSpPr txBox="1"/>
          <p:nvPr/>
        </p:nvSpPr>
        <p:spPr>
          <a:xfrm>
            <a:off x="9138405" y="846153"/>
            <a:ext cx="8366569" cy="931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56"/>
              </a:lnSpc>
              <a:spcBef>
                <a:spcPct val="0"/>
              </a:spcBef>
            </a:pPr>
            <a:r>
              <a:rPr lang="en-US" sz="4800">
                <a:solidFill>
                  <a:srgbClr val="532E1F"/>
                </a:solidFill>
                <a:latin typeface="Montserrat"/>
                <a:sym typeface="Montserrat"/>
              </a:rPr>
              <a:t>WES Report Archive</a:t>
            </a:r>
            <a:endParaRPr lang="en-US" sz="4800">
              <a:solidFill>
                <a:srgbClr val="532E1F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82B17-735C-AE1A-C6F3-4283151707C5}"/>
              </a:ext>
            </a:extLst>
          </p:cNvPr>
          <p:cNvSpPr txBox="1"/>
          <p:nvPr/>
        </p:nvSpPr>
        <p:spPr>
          <a:xfrm>
            <a:off x="8955035" y="2185142"/>
            <a:ext cx="8152404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The WES review report is publicly available at the </a:t>
            </a:r>
            <a:r>
              <a:rPr lang="en-US" sz="3200">
                <a:solidFill>
                  <a:schemeClr val="tx2"/>
                </a:solidFill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2024-2045 WES Comprehensive Review</a:t>
            </a:r>
            <a:r>
              <a:rPr lang="en-US" sz="3200">
                <a:solidFill>
                  <a:schemeClr val="tx2"/>
                </a:solidFill>
                <a:ea typeface="Calibri"/>
                <a:cs typeface="Calibri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ea typeface="Calibri"/>
                <a:cs typeface="Calibri"/>
              </a:rPr>
              <a:t>The report includes a link to a SharePoint archive of all materials relevant to each committee's work and kept as a record of processes and data.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D814C59-E0CA-53E8-28D4-2F37E8206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87" y="522615"/>
            <a:ext cx="5251069" cy="3072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911D57-878A-A274-E07A-CA5D93AB4B9E}"/>
              </a:ext>
            </a:extLst>
          </p:cNvPr>
          <p:cNvSpPr txBox="1"/>
          <p:nvPr/>
        </p:nvSpPr>
        <p:spPr>
          <a:xfrm>
            <a:off x="9255018" y="6633742"/>
            <a:ext cx="785242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ea typeface="Calibri"/>
                <a:cs typeface="Calibri"/>
              </a:rPr>
              <a:t>https://</a:t>
            </a:r>
            <a:r>
              <a:rPr lang="en-US" sz="3200" err="1">
                <a:solidFill>
                  <a:srgbClr val="FF0000"/>
                </a:solidFill>
                <a:ea typeface="Calibri"/>
                <a:cs typeface="Calibri"/>
              </a:rPr>
              <a:t>wmich.edu</a:t>
            </a:r>
            <a:r>
              <a:rPr lang="en-US" sz="3200">
                <a:solidFill>
                  <a:srgbClr val="FF0000"/>
                </a:solidFill>
                <a:ea typeface="Calibri"/>
                <a:cs typeface="Calibri"/>
              </a:rPr>
              <a:t>/</a:t>
            </a:r>
            <a:r>
              <a:rPr lang="en-US" sz="3200" err="1">
                <a:solidFill>
                  <a:srgbClr val="FF0000"/>
                </a:solidFill>
                <a:ea typeface="Calibri"/>
                <a:cs typeface="Calibri"/>
              </a:rPr>
              <a:t>essentialstudies</a:t>
            </a:r>
            <a:r>
              <a:rPr lang="en-US" sz="3200">
                <a:solidFill>
                  <a:srgbClr val="FF0000"/>
                </a:solidFill>
                <a:ea typeface="Calibri"/>
                <a:cs typeface="Calibri"/>
              </a:rPr>
              <a:t>/review</a:t>
            </a:r>
            <a:endParaRPr lang="en-US"/>
          </a:p>
        </p:txBody>
      </p:sp>
      <p:pic>
        <p:nvPicPr>
          <p:cNvPr id="9" name="Picture 8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F950D00A-5C49-AC91-A3BA-66BF2AFB9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897" y="3772485"/>
            <a:ext cx="4865524" cy="4876409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3693AE0-C01B-03F9-4067-3102A0FF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09520" y="947892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6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27698" y="1028700"/>
            <a:ext cx="5831602" cy="5510864"/>
          </a:xfrm>
          <a:custGeom>
            <a:avLst/>
            <a:gdLst/>
            <a:ahLst/>
            <a:cxnLst/>
            <a:rect l="l" t="t" r="r" b="b"/>
            <a:pathLst>
              <a:path w="5831602" h="5510864">
                <a:moveTo>
                  <a:pt x="0" y="0"/>
                </a:moveTo>
                <a:lnTo>
                  <a:pt x="5831602" y="0"/>
                </a:lnTo>
                <a:lnTo>
                  <a:pt x="5831602" y="5510864"/>
                </a:lnTo>
                <a:lnTo>
                  <a:pt x="0" y="5510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9035973"/>
            <a:ext cx="18288000" cy="125102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807086"/>
              </p:ext>
            </p:extLst>
          </p:nvPr>
        </p:nvGraphicFramePr>
        <p:xfrm>
          <a:off x="1349439" y="2915954"/>
          <a:ext cx="9204260" cy="6120020"/>
        </p:xfrm>
        <a:graphic>
          <a:graphicData uri="http://schemas.openxmlformats.org/drawingml/2006/table">
            <a:tbl>
              <a:tblPr/>
              <a:tblGrid>
                <a:gridCol w="230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1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1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9644"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532E1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Y1 (2021-22)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532E1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Y2 (2022-23)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532E1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Y3 (2023-24)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9"/>
                        </a:lnSpc>
                        <a:defRPr/>
                      </a:pPr>
                      <a:r>
                        <a:rPr lang="en-US" sz="1999" b="1">
                          <a:solidFill>
                            <a:srgbClr val="532E1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Y4 (2024-25)</a:t>
                      </a:r>
                      <a:endParaRPr lang="en-US" sz="1100"/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400" b="1">
                          <a:solidFill>
                            <a:srgbClr val="532E1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PROGRAM REVIEW</a:t>
                      </a:r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019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WRITING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LOCAL/NATIONAL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GLOBAL PERSPECTIVES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Subcommittees review core information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146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SOCIETIES and CULTURE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SCIENCE/TECH with LAB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ARTISTIC THEORY and PRACTICE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Program review team will include a subcommittee: members of Executive Advisory, CRAC, UG Studies Council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919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WORLD LANGUAGES/</a:t>
                      </a:r>
                      <a:endParaRPr lang="en-US" sz="110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CULTURES</a:t>
                      </a:r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SCIENCE/TECH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PERSONAL WELLNESS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Program review team will include a subcommittee: members of Executive Advisory, CRAC, UG Studies Council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146"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ORAL/DIGITAL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INQUIRY/</a:t>
                      </a:r>
                      <a:endParaRPr lang="en-US" sz="1100"/>
                    </a:p>
                    <a:p>
                      <a:pPr algn="ctr">
                        <a:lnSpc>
                          <a:spcPts val="2379"/>
                        </a:lnSpc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ENGAGEMENT</a:t>
                      </a:r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QUANTITATIVE REASONING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Program review team will include a subcommittee: members of Executive Advisory, CRAC, UG Studies Council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2146">
                <a:tc gridSpan="4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*SUSTAINABILITY and D/I SLOs reviewed during the regular review.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*SUSTAINABILITY and D/I SLOs reviewed during the regular review.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*SUSTAINABILITY and D/I SLOs reviewed during the regular review.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379"/>
                        </a:lnSpc>
                        <a:defRPr/>
                      </a:pPr>
                      <a:r>
                        <a:rPr lang="en-US" sz="1699">
                          <a:solidFill>
                            <a:srgbClr val="532E1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*SUSTAINABILITY and D/I SLOs reviewed during the regular review.</a:t>
                      </a:r>
                      <a:endParaRPr lang="en-US" sz="1100"/>
                    </a:p>
                  </a:txBody>
                  <a:tcPr marL="85725" marR="85725" marT="85725" marB="85725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028700" y="1152525"/>
            <a:ext cx="16230600" cy="1763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WMU Essential Studies</a:t>
            </a:r>
          </a:p>
          <a:p>
            <a:pPr algn="l">
              <a:lnSpc>
                <a:spcPts val="6800"/>
              </a:lnSpc>
              <a:spcBef>
                <a:spcPct val="0"/>
              </a:spcBef>
            </a:pPr>
            <a:r>
              <a:rPr lang="en-US" sz="68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Review Process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15860" y="6938757"/>
            <a:ext cx="6319888" cy="105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2" lvl="1" indent="-215901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Academic Year 2025-26 is for review and implementation.</a:t>
            </a:r>
          </a:p>
          <a:p>
            <a:pPr marL="431802" lvl="1" indent="-215901" algn="l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WES Review cycle begins again in AY 2026-27.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A775BE1-2538-9E8C-A26E-4AA99858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06898" y="945987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14028863" y="1399300"/>
            <a:ext cx="3845249" cy="2854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atin typeface="+mj-lt"/>
                <a:ea typeface="+mj-ea"/>
                <a:cs typeface="+mj-cs"/>
                <a:sym typeface="Montserrat"/>
              </a:rPr>
              <a:t>Assessment at the Core: A Brief History of </a:t>
            </a:r>
            <a:r>
              <a:rPr lang="en-US" sz="4000" b="1" kern="1200">
                <a:latin typeface="+mj-lt"/>
                <a:ea typeface="+mj-ea"/>
                <a:cs typeface="+mj-cs"/>
                <a:sym typeface="Montserrat"/>
              </a:rPr>
              <a:t>WMU</a:t>
            </a:r>
            <a:r>
              <a:rPr lang="en-US" sz="4000" b="1" kern="1200">
                <a:latin typeface="+mj-lt"/>
                <a:ea typeface="+mj-ea"/>
                <a:cs typeface="+mj-cs"/>
                <a:sym typeface="Montserrat Bold"/>
              </a:rPr>
              <a:t> Essential Studies</a:t>
            </a:r>
            <a:endParaRPr lang="en-US" sz="4000" kern="120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diagram of a course&#10;&#10;AI-generated content may be incorrect.">
            <a:extLst>
              <a:ext uri="{FF2B5EF4-FFF2-40B4-BE49-F238E27FC236}">
                <a16:creationId xmlns:a16="http://schemas.microsoft.com/office/drawing/2014/main" id="{3DCE26D8-F864-BF86-CFA8-794AD1BD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40" y="415513"/>
            <a:ext cx="13139023" cy="7676475"/>
          </a:xfrm>
          <a:prstGeom prst="rect">
            <a:avLst/>
          </a:prstGeom>
        </p:spPr>
      </p:pic>
      <p:sp>
        <p:nvSpPr>
          <p:cNvPr id="28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1553" y="8263578"/>
            <a:ext cx="6858000" cy="27432"/>
          </a:xfrm>
          <a:custGeom>
            <a:avLst/>
            <a:gdLst>
              <a:gd name="csX0" fmla="*/ 0 w 6858000"/>
              <a:gd name="csY0" fmla="*/ 0 h 27432"/>
              <a:gd name="csX1" fmla="*/ 685800 w 6858000"/>
              <a:gd name="csY1" fmla="*/ 0 h 27432"/>
              <a:gd name="csX2" fmla="*/ 1440180 w 6858000"/>
              <a:gd name="csY2" fmla="*/ 0 h 27432"/>
              <a:gd name="csX3" fmla="*/ 2057400 w 6858000"/>
              <a:gd name="csY3" fmla="*/ 0 h 27432"/>
              <a:gd name="csX4" fmla="*/ 2606040 w 6858000"/>
              <a:gd name="csY4" fmla="*/ 0 h 27432"/>
              <a:gd name="csX5" fmla="*/ 3154680 w 6858000"/>
              <a:gd name="csY5" fmla="*/ 0 h 27432"/>
              <a:gd name="csX6" fmla="*/ 3634740 w 6858000"/>
              <a:gd name="csY6" fmla="*/ 0 h 27432"/>
              <a:gd name="csX7" fmla="*/ 4457700 w 6858000"/>
              <a:gd name="csY7" fmla="*/ 0 h 27432"/>
              <a:gd name="csX8" fmla="*/ 5280660 w 6858000"/>
              <a:gd name="csY8" fmla="*/ 0 h 27432"/>
              <a:gd name="csX9" fmla="*/ 6103620 w 6858000"/>
              <a:gd name="csY9" fmla="*/ 0 h 27432"/>
              <a:gd name="csX10" fmla="*/ 6858000 w 6858000"/>
              <a:gd name="csY10" fmla="*/ 0 h 27432"/>
              <a:gd name="csX11" fmla="*/ 6858000 w 6858000"/>
              <a:gd name="csY11" fmla="*/ 27432 h 27432"/>
              <a:gd name="csX12" fmla="*/ 6172200 w 6858000"/>
              <a:gd name="csY12" fmla="*/ 27432 h 27432"/>
              <a:gd name="csX13" fmla="*/ 5417820 w 6858000"/>
              <a:gd name="csY13" fmla="*/ 27432 h 27432"/>
              <a:gd name="csX14" fmla="*/ 4937760 w 6858000"/>
              <a:gd name="csY14" fmla="*/ 27432 h 27432"/>
              <a:gd name="csX15" fmla="*/ 4457700 w 6858000"/>
              <a:gd name="csY15" fmla="*/ 27432 h 27432"/>
              <a:gd name="csX16" fmla="*/ 3977640 w 6858000"/>
              <a:gd name="csY16" fmla="*/ 27432 h 27432"/>
              <a:gd name="csX17" fmla="*/ 3429000 w 6858000"/>
              <a:gd name="csY17" fmla="*/ 27432 h 27432"/>
              <a:gd name="csX18" fmla="*/ 2880360 w 6858000"/>
              <a:gd name="csY18" fmla="*/ 27432 h 27432"/>
              <a:gd name="csX19" fmla="*/ 2331720 w 6858000"/>
              <a:gd name="csY19" fmla="*/ 27432 h 27432"/>
              <a:gd name="csX20" fmla="*/ 1783080 w 6858000"/>
              <a:gd name="csY20" fmla="*/ 27432 h 27432"/>
              <a:gd name="csX21" fmla="*/ 1234440 w 6858000"/>
              <a:gd name="csY21" fmla="*/ 27432 h 27432"/>
              <a:gd name="csX22" fmla="*/ 0 w 6858000"/>
              <a:gd name="csY22" fmla="*/ 27432 h 27432"/>
              <a:gd name="csX23" fmla="*/ 0 w 6858000"/>
              <a:gd name="csY23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6858000" h="27432" fill="none" extrusionOk="0">
                <a:moveTo>
                  <a:pt x="0" y="0"/>
                </a:moveTo>
                <a:cubicBezTo>
                  <a:pt x="215590" y="-30068"/>
                  <a:pt x="451130" y="3342"/>
                  <a:pt x="685800" y="0"/>
                </a:cubicBezTo>
                <a:cubicBezTo>
                  <a:pt x="920470" y="-3342"/>
                  <a:pt x="1074689" y="-1124"/>
                  <a:pt x="1440180" y="0"/>
                </a:cubicBezTo>
                <a:cubicBezTo>
                  <a:pt x="1805671" y="1124"/>
                  <a:pt x="1804503" y="24385"/>
                  <a:pt x="2057400" y="0"/>
                </a:cubicBezTo>
                <a:cubicBezTo>
                  <a:pt x="2310297" y="-24385"/>
                  <a:pt x="2441267" y="14201"/>
                  <a:pt x="2606040" y="0"/>
                </a:cubicBezTo>
                <a:cubicBezTo>
                  <a:pt x="2770813" y="-14201"/>
                  <a:pt x="3030077" y="-8591"/>
                  <a:pt x="3154680" y="0"/>
                </a:cubicBezTo>
                <a:cubicBezTo>
                  <a:pt x="3279283" y="8591"/>
                  <a:pt x="3408730" y="2964"/>
                  <a:pt x="3634740" y="0"/>
                </a:cubicBezTo>
                <a:cubicBezTo>
                  <a:pt x="3860750" y="-2964"/>
                  <a:pt x="4113360" y="31645"/>
                  <a:pt x="4457700" y="0"/>
                </a:cubicBezTo>
                <a:cubicBezTo>
                  <a:pt x="4802040" y="-31645"/>
                  <a:pt x="4891056" y="-34232"/>
                  <a:pt x="5280660" y="0"/>
                </a:cubicBezTo>
                <a:cubicBezTo>
                  <a:pt x="5670264" y="34232"/>
                  <a:pt x="5850574" y="-30118"/>
                  <a:pt x="6103620" y="0"/>
                </a:cubicBezTo>
                <a:cubicBezTo>
                  <a:pt x="6356666" y="30118"/>
                  <a:pt x="6500548" y="26566"/>
                  <a:pt x="6858000" y="0"/>
                </a:cubicBezTo>
                <a:cubicBezTo>
                  <a:pt x="6858934" y="12270"/>
                  <a:pt x="6856937" y="20068"/>
                  <a:pt x="6858000" y="27432"/>
                </a:cubicBezTo>
                <a:cubicBezTo>
                  <a:pt x="6631559" y="18669"/>
                  <a:pt x="6328621" y="9880"/>
                  <a:pt x="6172200" y="27432"/>
                </a:cubicBezTo>
                <a:cubicBezTo>
                  <a:pt x="6015779" y="44984"/>
                  <a:pt x="5587593" y="50957"/>
                  <a:pt x="5417820" y="27432"/>
                </a:cubicBezTo>
                <a:cubicBezTo>
                  <a:pt x="5248047" y="3907"/>
                  <a:pt x="5064249" y="35470"/>
                  <a:pt x="4937760" y="27432"/>
                </a:cubicBezTo>
                <a:cubicBezTo>
                  <a:pt x="4811271" y="19394"/>
                  <a:pt x="4608241" y="38748"/>
                  <a:pt x="4457700" y="27432"/>
                </a:cubicBezTo>
                <a:cubicBezTo>
                  <a:pt x="4307159" y="16116"/>
                  <a:pt x="4159191" y="16480"/>
                  <a:pt x="3977640" y="27432"/>
                </a:cubicBezTo>
                <a:cubicBezTo>
                  <a:pt x="3796089" y="38384"/>
                  <a:pt x="3667146" y="13299"/>
                  <a:pt x="3429000" y="27432"/>
                </a:cubicBezTo>
                <a:cubicBezTo>
                  <a:pt x="3190854" y="41565"/>
                  <a:pt x="3107099" y="22812"/>
                  <a:pt x="2880360" y="27432"/>
                </a:cubicBezTo>
                <a:cubicBezTo>
                  <a:pt x="2653621" y="32052"/>
                  <a:pt x="2590509" y="47999"/>
                  <a:pt x="2331720" y="27432"/>
                </a:cubicBezTo>
                <a:cubicBezTo>
                  <a:pt x="2072931" y="6865"/>
                  <a:pt x="1918868" y="13213"/>
                  <a:pt x="1783080" y="27432"/>
                </a:cubicBezTo>
                <a:cubicBezTo>
                  <a:pt x="1647292" y="41651"/>
                  <a:pt x="1435571" y="28957"/>
                  <a:pt x="1234440" y="27432"/>
                </a:cubicBezTo>
                <a:cubicBezTo>
                  <a:pt x="1033309" y="25907"/>
                  <a:pt x="360779" y="-20159"/>
                  <a:pt x="0" y="27432"/>
                </a:cubicBezTo>
                <a:cubicBezTo>
                  <a:pt x="-1194" y="21937"/>
                  <a:pt x="1202" y="7917"/>
                  <a:pt x="0" y="0"/>
                </a:cubicBezTo>
                <a:close/>
              </a:path>
              <a:path w="6858000" h="27432" stroke="0" extrusionOk="0">
                <a:moveTo>
                  <a:pt x="0" y="0"/>
                </a:moveTo>
                <a:cubicBezTo>
                  <a:pt x="199753" y="11129"/>
                  <a:pt x="427543" y="-24377"/>
                  <a:pt x="548640" y="0"/>
                </a:cubicBezTo>
                <a:cubicBezTo>
                  <a:pt x="669737" y="24377"/>
                  <a:pt x="858975" y="-6980"/>
                  <a:pt x="1028700" y="0"/>
                </a:cubicBezTo>
                <a:cubicBezTo>
                  <a:pt x="1198425" y="6980"/>
                  <a:pt x="1339223" y="9579"/>
                  <a:pt x="1577340" y="0"/>
                </a:cubicBezTo>
                <a:cubicBezTo>
                  <a:pt x="1815457" y="-9579"/>
                  <a:pt x="1981259" y="26161"/>
                  <a:pt x="2263140" y="0"/>
                </a:cubicBezTo>
                <a:cubicBezTo>
                  <a:pt x="2545021" y="-26161"/>
                  <a:pt x="2797354" y="3173"/>
                  <a:pt x="3017520" y="0"/>
                </a:cubicBezTo>
                <a:cubicBezTo>
                  <a:pt x="3237686" y="-3173"/>
                  <a:pt x="3502108" y="34170"/>
                  <a:pt x="3840480" y="0"/>
                </a:cubicBezTo>
                <a:cubicBezTo>
                  <a:pt x="4178852" y="-34170"/>
                  <a:pt x="4330073" y="24591"/>
                  <a:pt x="4663440" y="0"/>
                </a:cubicBezTo>
                <a:cubicBezTo>
                  <a:pt x="4996807" y="-24591"/>
                  <a:pt x="5064374" y="-9832"/>
                  <a:pt x="5280660" y="0"/>
                </a:cubicBezTo>
                <a:cubicBezTo>
                  <a:pt x="5496946" y="9832"/>
                  <a:pt x="5660598" y="-22499"/>
                  <a:pt x="6035040" y="0"/>
                </a:cubicBezTo>
                <a:cubicBezTo>
                  <a:pt x="6409482" y="22499"/>
                  <a:pt x="6465852" y="8665"/>
                  <a:pt x="6858000" y="0"/>
                </a:cubicBezTo>
                <a:cubicBezTo>
                  <a:pt x="6858316" y="13405"/>
                  <a:pt x="6858486" y="14360"/>
                  <a:pt x="6858000" y="27432"/>
                </a:cubicBezTo>
                <a:cubicBezTo>
                  <a:pt x="6561421" y="57414"/>
                  <a:pt x="6483029" y="41776"/>
                  <a:pt x="6172200" y="27432"/>
                </a:cubicBezTo>
                <a:cubicBezTo>
                  <a:pt x="5861371" y="13088"/>
                  <a:pt x="5665550" y="52650"/>
                  <a:pt x="5417820" y="27432"/>
                </a:cubicBezTo>
                <a:cubicBezTo>
                  <a:pt x="5170090" y="2214"/>
                  <a:pt x="4952853" y="56369"/>
                  <a:pt x="4800600" y="27432"/>
                </a:cubicBezTo>
                <a:cubicBezTo>
                  <a:pt x="4648347" y="-1505"/>
                  <a:pt x="4376162" y="9762"/>
                  <a:pt x="4183380" y="27432"/>
                </a:cubicBezTo>
                <a:cubicBezTo>
                  <a:pt x="3990598" y="45102"/>
                  <a:pt x="3680061" y="65071"/>
                  <a:pt x="3360420" y="27432"/>
                </a:cubicBezTo>
                <a:cubicBezTo>
                  <a:pt x="3040779" y="-10207"/>
                  <a:pt x="3085116" y="25176"/>
                  <a:pt x="2811780" y="27432"/>
                </a:cubicBezTo>
                <a:cubicBezTo>
                  <a:pt x="2538444" y="29688"/>
                  <a:pt x="2242657" y="48552"/>
                  <a:pt x="2057400" y="27432"/>
                </a:cubicBezTo>
                <a:cubicBezTo>
                  <a:pt x="1872143" y="6312"/>
                  <a:pt x="1686102" y="29937"/>
                  <a:pt x="1577340" y="27432"/>
                </a:cubicBezTo>
                <a:cubicBezTo>
                  <a:pt x="1468578" y="24927"/>
                  <a:pt x="1195030" y="38035"/>
                  <a:pt x="891540" y="27432"/>
                </a:cubicBezTo>
                <a:cubicBezTo>
                  <a:pt x="588050" y="16829"/>
                  <a:pt x="299230" y="-3970"/>
                  <a:pt x="0" y="27432"/>
                </a:cubicBezTo>
                <a:cubicBezTo>
                  <a:pt x="-116" y="21844"/>
                  <a:pt x="591" y="65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0" y="9035973"/>
            <a:ext cx="18288000" cy="1263450"/>
          </a:xfrm>
          <a:prstGeom prst="rect">
            <a:avLst/>
          </a:prstGeom>
          <a:solidFill>
            <a:srgbClr val="F1C500"/>
          </a:solidFill>
        </p:spPr>
        <p:txBody>
          <a:bodyPr lIns="91440" tIns="45720" rIns="91440" bIns="45720" anchor="t"/>
          <a:lstStyle/>
          <a:p>
            <a:endParaRPr lang="en-US" sz="3200" b="1">
              <a:latin typeface="Calibri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F520852-7568-A650-0BC4-3FD99FA2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382240" y="94851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1E583AE-DB2E-297E-EBF5-B58A0F15C644}"/>
              </a:ext>
            </a:extLst>
          </p:cNvPr>
          <p:cNvSpPr/>
          <p:nvPr/>
        </p:nvSpPr>
        <p:spPr>
          <a:xfrm>
            <a:off x="13770443" y="4466729"/>
            <a:ext cx="4256211" cy="3102860"/>
          </a:xfrm>
          <a:prstGeom prst="roundRect">
            <a:avLst/>
          </a:prstGeom>
          <a:solidFill>
            <a:srgbClr val="532E1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48F09-C6F2-8784-93C3-F69B9CEAA45E}"/>
              </a:ext>
            </a:extLst>
          </p:cNvPr>
          <p:cNvSpPr txBox="1"/>
          <p:nvPr/>
        </p:nvSpPr>
        <p:spPr>
          <a:xfrm>
            <a:off x="525706" y="406619"/>
            <a:ext cx="9692510" cy="1061829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srgbClr val="532E1F"/>
                </a:solidFill>
              </a:rPr>
              <a:t>By-the-Numbers: Spring 2025</a:t>
            </a:r>
            <a:endParaRPr lang="en-US" sz="3600" b="1">
              <a:solidFill>
                <a:srgbClr val="532E1F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9D222-8E06-73C3-157E-31B54D270CC2}"/>
              </a:ext>
            </a:extLst>
          </p:cNvPr>
          <p:cNvSpPr txBox="1"/>
          <p:nvPr/>
        </p:nvSpPr>
        <p:spPr>
          <a:xfrm>
            <a:off x="356753" y="1895493"/>
            <a:ext cx="463513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50" b="1">
                <a:cs typeface="Calibri" panose="020F0502020204030204"/>
              </a:rPr>
              <a:t>Overall WES Course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E39EF-CA44-7BF3-5B86-3836EA000693}"/>
              </a:ext>
            </a:extLst>
          </p:cNvPr>
          <p:cNvSpPr txBox="1"/>
          <p:nvPr/>
        </p:nvSpPr>
        <p:spPr>
          <a:xfrm>
            <a:off x="6907602" y="1901801"/>
            <a:ext cx="564383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50" b="1">
                <a:cs typeface="Calibri"/>
              </a:rPr>
              <a:t>WES Course Enrollment: Spring 2025 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0B1F76-C745-E134-2866-A25A56752E72}"/>
              </a:ext>
            </a:extLst>
          </p:cNvPr>
          <p:cNvGraphicFramePr>
            <a:graphicFrameLocks noGrp="1"/>
          </p:cNvGraphicFramePr>
          <p:nvPr/>
        </p:nvGraphicFramePr>
        <p:xfrm>
          <a:off x="6150131" y="2595975"/>
          <a:ext cx="7472933" cy="6458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1146">
                  <a:extLst>
                    <a:ext uri="{9D8B030D-6E8A-4147-A177-3AD203B41FA5}">
                      <a16:colId xmlns:a16="http://schemas.microsoft.com/office/drawing/2014/main" val="877259282"/>
                    </a:ext>
                  </a:extLst>
                </a:gridCol>
                <a:gridCol w="1813899">
                  <a:extLst>
                    <a:ext uri="{9D8B030D-6E8A-4147-A177-3AD203B41FA5}">
                      <a16:colId xmlns:a16="http://schemas.microsoft.com/office/drawing/2014/main" val="773237757"/>
                    </a:ext>
                  </a:extLst>
                </a:gridCol>
                <a:gridCol w="1727523">
                  <a:extLst>
                    <a:ext uri="{9D8B030D-6E8A-4147-A177-3AD203B41FA5}">
                      <a16:colId xmlns:a16="http://schemas.microsoft.com/office/drawing/2014/main" val="3089024447"/>
                    </a:ext>
                  </a:extLst>
                </a:gridCol>
                <a:gridCol w="2290365">
                  <a:extLst>
                    <a:ext uri="{9D8B030D-6E8A-4147-A177-3AD203B41FA5}">
                      <a16:colId xmlns:a16="http://schemas.microsoft.com/office/drawing/2014/main" val="1594866838"/>
                    </a:ext>
                  </a:extLst>
                </a:gridCol>
              </a:tblGrid>
              <a:tr h="5106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700" u="none" strike="noStrike" kern="1200">
                          <a:solidFill>
                            <a:srgbClr val="F1C5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700" u="none" strike="noStrike" kern="1200">
                          <a:solidFill>
                            <a:srgbClr val="F1C5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Sections</a:t>
                      </a: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700" u="none" strike="noStrike" kern="1200">
                          <a:solidFill>
                            <a:srgbClr val="F1C5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Enrolled</a:t>
                      </a: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700" u="none" strike="noStrike" kern="1200">
                          <a:solidFill>
                            <a:srgbClr val="F1C5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 Produced</a:t>
                      </a: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84997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chemeClr val="bg1"/>
                          </a:solidFill>
                          <a:effectLst/>
                        </a:rPr>
                        <a:t>TOTAL:</a:t>
                      </a:r>
                      <a:endParaRPr lang="en-US" sz="2700" b="0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solidFill>
                            <a:schemeClr val="bg1"/>
                          </a:solidFill>
                          <a:effectLst/>
                        </a:rPr>
                        <a:t>656</a:t>
                      </a:r>
                      <a:endParaRPr lang="en-US" sz="3600" b="0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solidFill>
                            <a:schemeClr val="bg1"/>
                          </a:solidFill>
                          <a:effectLst/>
                        </a:rPr>
                        <a:t>21,014</a:t>
                      </a:r>
                      <a:endParaRPr lang="en-US" sz="3600" b="0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solidFill>
                            <a:schemeClr val="bg1"/>
                          </a:solidFill>
                          <a:effectLst/>
                        </a:rPr>
                        <a:t>66,108</a:t>
                      </a:r>
                      <a:endParaRPr lang="en-US" sz="3600" b="0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21296"/>
                  </a:ext>
                </a:extLst>
              </a:tr>
              <a:tr h="51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Level 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186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5,881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18,102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06728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Level 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360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12,201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38,810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1824"/>
                  </a:ext>
                </a:extLst>
              </a:tr>
              <a:tr h="51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Level 3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110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7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2,932</a:t>
                      </a: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9,196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41946"/>
                  </a:ext>
                </a:extLst>
              </a:tr>
              <a:tr h="51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CAS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370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11,682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37,568</a:t>
                      </a: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332296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CoA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3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67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201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571740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CEHD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70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1,706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4,857</a:t>
                      </a: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49102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CEAS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32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901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2,837</a:t>
                      </a: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224249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CFA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32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2,039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6,651</a:t>
                      </a: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60977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CHHS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72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2,090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6,413</a:t>
                      </a: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660638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HCoB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67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2,405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7,209</a:t>
                      </a: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19851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LHC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10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124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372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110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BF4159-14A9-B534-A7CB-1AC2ADD74485}"/>
              </a:ext>
            </a:extLst>
          </p:cNvPr>
          <p:cNvGraphicFramePr>
            <a:graphicFrameLocks noGrp="1"/>
          </p:cNvGraphicFramePr>
          <p:nvPr/>
        </p:nvGraphicFramePr>
        <p:xfrm>
          <a:off x="525705" y="2595975"/>
          <a:ext cx="4139236" cy="5463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9618">
                  <a:extLst>
                    <a:ext uri="{9D8B030D-6E8A-4147-A177-3AD203B41FA5}">
                      <a16:colId xmlns:a16="http://schemas.microsoft.com/office/drawing/2014/main" val="2921582477"/>
                    </a:ext>
                  </a:extLst>
                </a:gridCol>
                <a:gridCol w="2069618">
                  <a:extLst>
                    <a:ext uri="{9D8B030D-6E8A-4147-A177-3AD203B41FA5}">
                      <a16:colId xmlns:a16="http://schemas.microsoft.com/office/drawing/2014/main" val="2568468501"/>
                    </a:ext>
                  </a:extLst>
                </a:gridCol>
              </a:tblGrid>
              <a:tr h="83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chemeClr val="bg1"/>
                          </a:solidFill>
                          <a:effectLst/>
                        </a:rPr>
                        <a:t>TOTAL COURSES:</a:t>
                      </a:r>
                      <a:endParaRPr lang="en-US" sz="2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u="none" strike="noStrike">
                          <a:solidFill>
                            <a:schemeClr val="bg1"/>
                          </a:solidFill>
                          <a:effectLst/>
                        </a:rPr>
                        <a:t>364</a:t>
                      </a:r>
                      <a:endParaRPr lang="en-US" sz="4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36076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Level 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79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26568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Level 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196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606777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Level 3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89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984717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CAS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236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23296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CoA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69489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CEHD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20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8284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CEAS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3135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CFA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31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86314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CHHS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27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0333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HCoB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17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32759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LHC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9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536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9A9247-4FD3-B998-6194-5515CA08875B}"/>
              </a:ext>
            </a:extLst>
          </p:cNvPr>
          <p:cNvSpPr txBox="1"/>
          <p:nvPr/>
        </p:nvSpPr>
        <p:spPr>
          <a:xfrm>
            <a:off x="356753" y="9236212"/>
            <a:ext cx="5350787" cy="69249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cs typeface="Calibri"/>
              </a:rPr>
              <a:t>Data analysis: Ewa Urban, Ph.D. </a:t>
            </a:r>
          </a:p>
          <a:p>
            <a:r>
              <a:rPr lang="en-US" sz="1800">
                <a:cs typeface="Calibri"/>
              </a:rPr>
              <a:t>Office of Institutional Research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61D57B-AE71-9647-7596-B9E04A094008}"/>
              </a:ext>
            </a:extLst>
          </p:cNvPr>
          <p:cNvSpPr txBox="1"/>
          <p:nvPr/>
        </p:nvSpPr>
        <p:spPr>
          <a:xfrm>
            <a:off x="13897994" y="4692540"/>
            <a:ext cx="3971625" cy="2446824"/>
          </a:xfrm>
          <a:prstGeom prst="rect">
            <a:avLst/>
          </a:prstGeom>
          <a:solidFill>
            <a:srgbClr val="75584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  <a:cs typeface="Calibri"/>
              </a:rPr>
              <a:t>WES courses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a typeface="+mn-lt"/>
                <a:cs typeface="+mn-lt"/>
              </a:rPr>
              <a:t>78% full;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cs typeface="Calibri"/>
              </a:rPr>
              <a:t>produced 43% of total WMU UG SCH. </a:t>
            </a:r>
            <a:r>
              <a:rPr lang="en-US" sz="3000" b="1" dirty="0">
                <a:solidFill>
                  <a:schemeClr val="bg1"/>
                </a:solidFill>
                <a:ea typeface="+mn-lt"/>
                <a:cs typeface="+mn-lt"/>
              </a:rPr>
              <a:t>(66,108/153,968)</a:t>
            </a:r>
          </a:p>
        </p:txBody>
      </p:sp>
      <p:pic>
        <p:nvPicPr>
          <p:cNvPr id="14" name="Picture 13" descr="A pyramid of colorful boxes with text&#10;&#10;Description automatically generated with medium confidence">
            <a:extLst>
              <a:ext uri="{FF2B5EF4-FFF2-40B4-BE49-F238E27FC236}">
                <a16:creationId xmlns:a16="http://schemas.microsoft.com/office/drawing/2014/main" id="{0AB57A81-9A6B-411F-B8AF-B23AD54DB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027" y="153096"/>
            <a:ext cx="5865974" cy="244287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366E67-C798-0D77-DCF6-BC82F202EC4C}"/>
              </a:ext>
            </a:extLst>
          </p:cNvPr>
          <p:cNvSpPr/>
          <p:nvPr/>
        </p:nvSpPr>
        <p:spPr>
          <a:xfrm>
            <a:off x="352485" y="9152332"/>
            <a:ext cx="3387066" cy="776378"/>
          </a:xfrm>
          <a:prstGeom prst="roundRect">
            <a:avLst/>
          </a:prstGeom>
          <a:solidFill>
            <a:srgbClr val="F1C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323077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B48F09-C6F2-8784-93C3-F69B9CEAA45E}"/>
              </a:ext>
            </a:extLst>
          </p:cNvPr>
          <p:cNvSpPr txBox="1"/>
          <p:nvPr/>
        </p:nvSpPr>
        <p:spPr>
          <a:xfrm>
            <a:off x="433325" y="357450"/>
            <a:ext cx="9692510" cy="1061829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en-US" sz="6000" b="1">
                <a:solidFill>
                  <a:srgbClr val="532E1F"/>
                </a:solidFill>
              </a:rPr>
              <a:t>By-the-Numbers: Fall 2025</a:t>
            </a:r>
            <a:endParaRPr lang="en-US" sz="3600" b="1">
              <a:solidFill>
                <a:srgbClr val="532E1F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B9D222-8E06-73C3-157E-31B54D270CC2}"/>
              </a:ext>
            </a:extLst>
          </p:cNvPr>
          <p:cNvSpPr txBox="1"/>
          <p:nvPr/>
        </p:nvSpPr>
        <p:spPr>
          <a:xfrm>
            <a:off x="356753" y="1895493"/>
            <a:ext cx="463513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700" b="1" dirty="0">
                <a:cs typeface="Calibri" panose="020F0502020204030204"/>
              </a:rPr>
              <a:t>Overall WES Course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E39EF-CA44-7BF3-5B86-3836EA000693}"/>
              </a:ext>
            </a:extLst>
          </p:cNvPr>
          <p:cNvSpPr txBox="1"/>
          <p:nvPr/>
        </p:nvSpPr>
        <p:spPr>
          <a:xfrm>
            <a:off x="6907602" y="1901801"/>
            <a:ext cx="564383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700" b="1">
                <a:cs typeface="Calibri"/>
              </a:rPr>
              <a:t>WES Course Enrollment: Fall 2025 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30B1F76-C745-E134-2866-A25A56752E72}"/>
              </a:ext>
            </a:extLst>
          </p:cNvPr>
          <p:cNvGraphicFramePr>
            <a:graphicFrameLocks noGrp="1"/>
          </p:cNvGraphicFramePr>
          <p:nvPr/>
        </p:nvGraphicFramePr>
        <p:xfrm>
          <a:off x="6150131" y="2595975"/>
          <a:ext cx="7472933" cy="6458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1146">
                  <a:extLst>
                    <a:ext uri="{9D8B030D-6E8A-4147-A177-3AD203B41FA5}">
                      <a16:colId xmlns:a16="http://schemas.microsoft.com/office/drawing/2014/main" val="877259282"/>
                    </a:ext>
                  </a:extLst>
                </a:gridCol>
                <a:gridCol w="1813899">
                  <a:extLst>
                    <a:ext uri="{9D8B030D-6E8A-4147-A177-3AD203B41FA5}">
                      <a16:colId xmlns:a16="http://schemas.microsoft.com/office/drawing/2014/main" val="773237757"/>
                    </a:ext>
                  </a:extLst>
                </a:gridCol>
                <a:gridCol w="1727523">
                  <a:extLst>
                    <a:ext uri="{9D8B030D-6E8A-4147-A177-3AD203B41FA5}">
                      <a16:colId xmlns:a16="http://schemas.microsoft.com/office/drawing/2014/main" val="3089024447"/>
                    </a:ext>
                  </a:extLst>
                </a:gridCol>
                <a:gridCol w="2290365">
                  <a:extLst>
                    <a:ext uri="{9D8B030D-6E8A-4147-A177-3AD203B41FA5}">
                      <a16:colId xmlns:a16="http://schemas.microsoft.com/office/drawing/2014/main" val="1594866838"/>
                    </a:ext>
                  </a:extLst>
                </a:gridCol>
              </a:tblGrid>
              <a:tr h="51063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700" u="none" strike="noStrike" kern="1200">
                          <a:solidFill>
                            <a:srgbClr val="F1C5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700" u="none" strike="noStrike" kern="1200">
                          <a:solidFill>
                            <a:srgbClr val="F1C5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Sections</a:t>
                      </a: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700" u="none" strike="noStrike" kern="1200">
                          <a:solidFill>
                            <a:srgbClr val="F1C5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Enrolled</a:t>
                      </a: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700" u="none" strike="noStrike" kern="1200">
                          <a:solidFill>
                            <a:srgbClr val="F1C5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 Produced</a:t>
                      </a: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84997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chemeClr val="bg1"/>
                          </a:solidFill>
                          <a:effectLst/>
                        </a:rPr>
                        <a:t>TOTAL:</a:t>
                      </a:r>
                      <a:endParaRPr lang="en-US" sz="2700" b="0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solidFill>
                            <a:schemeClr val="bg1"/>
                          </a:solidFill>
                          <a:effectLst/>
                        </a:rPr>
                        <a:t>742</a:t>
                      </a:r>
                      <a:endParaRPr lang="en-US" sz="3600" b="0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solidFill>
                            <a:schemeClr val="bg1"/>
                          </a:solidFill>
                          <a:effectLst/>
                        </a:rPr>
                        <a:t>23,815</a:t>
                      </a:r>
                      <a:endParaRPr lang="en-US" sz="3600" b="0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solidFill>
                            <a:schemeClr val="bg1"/>
                          </a:solidFill>
                          <a:effectLst/>
                        </a:rPr>
                        <a:t>74,315</a:t>
                      </a:r>
                      <a:endParaRPr lang="en-US" sz="3600" b="0" i="0" u="none" strike="noStrike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121296"/>
                  </a:ext>
                </a:extLst>
              </a:tr>
              <a:tr h="51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Level 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271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8,447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25,931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06728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Level 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356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12,594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7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39,566</a:t>
                      </a: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1824"/>
                  </a:ext>
                </a:extLst>
              </a:tr>
              <a:tr h="51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Level 3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115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2,774</a:t>
                      </a: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7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8,818</a:t>
                      </a: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41946"/>
                  </a:ext>
                </a:extLst>
              </a:tr>
              <a:tr h="5106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CAS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413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12,981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41,225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332296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CoA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6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400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1,200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571740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CEHD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74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1,853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u="none" strike="noStrike">
                          <a:effectLst/>
                        </a:rPr>
                        <a:t>5,265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549102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CEAS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34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894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u="none" strike="noStrike">
                          <a:effectLst/>
                        </a:rPr>
                        <a:t>2,814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224249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CFA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41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u="none" strike="noStrike">
                          <a:effectLst/>
                        </a:rPr>
                        <a:t>2,072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u="none" strike="noStrike">
                          <a:effectLst/>
                        </a:rPr>
                        <a:t>6,644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60977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CHHS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81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u="none" strike="noStrike">
                          <a:effectLst/>
                        </a:rPr>
                        <a:t>2,638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u="none" strike="noStrike">
                          <a:effectLst/>
                        </a:rPr>
                        <a:t>8,112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660638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HCoB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84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u="none" strike="noStrike">
                          <a:effectLst/>
                        </a:rPr>
                        <a:t>2,824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u="none" strike="noStrike">
                          <a:effectLst/>
                        </a:rPr>
                        <a:t>8,596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19851"/>
                  </a:ext>
                </a:extLst>
              </a:tr>
              <a:tr h="4822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LHC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9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153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459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110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9A9247-4FD3-B998-6194-5515CA08875B}"/>
              </a:ext>
            </a:extLst>
          </p:cNvPr>
          <p:cNvSpPr txBox="1"/>
          <p:nvPr/>
        </p:nvSpPr>
        <p:spPr>
          <a:xfrm>
            <a:off x="247565" y="9371406"/>
            <a:ext cx="4635131" cy="69249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Data analysis: Ewa Urban, Ph.D. </a:t>
            </a:r>
          </a:p>
          <a:p>
            <a:r>
              <a:rPr lang="en-US">
                <a:cs typeface="Calibri"/>
              </a:rPr>
              <a:t>Office of Institutional Research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BE46DC6-60ED-05CD-6BCD-18462B4F5DE5}"/>
              </a:ext>
            </a:extLst>
          </p:cNvPr>
          <p:cNvGraphicFramePr>
            <a:graphicFrameLocks noGrp="1"/>
          </p:cNvGraphicFramePr>
          <p:nvPr/>
        </p:nvGraphicFramePr>
        <p:xfrm>
          <a:off x="495513" y="2595975"/>
          <a:ext cx="4139236" cy="5463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9618">
                  <a:extLst>
                    <a:ext uri="{9D8B030D-6E8A-4147-A177-3AD203B41FA5}">
                      <a16:colId xmlns:a16="http://schemas.microsoft.com/office/drawing/2014/main" val="2921582477"/>
                    </a:ext>
                  </a:extLst>
                </a:gridCol>
                <a:gridCol w="2069618">
                  <a:extLst>
                    <a:ext uri="{9D8B030D-6E8A-4147-A177-3AD203B41FA5}">
                      <a16:colId xmlns:a16="http://schemas.microsoft.com/office/drawing/2014/main" val="2568468501"/>
                    </a:ext>
                  </a:extLst>
                </a:gridCol>
              </a:tblGrid>
              <a:tr h="832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solidFill>
                            <a:schemeClr val="bg1"/>
                          </a:solidFill>
                          <a:effectLst/>
                        </a:rPr>
                        <a:t>TOTAL COURSES:</a:t>
                      </a:r>
                      <a:endParaRPr lang="en-US" sz="2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u="none" strike="noStrike">
                          <a:solidFill>
                            <a:schemeClr val="bg1"/>
                          </a:solidFill>
                          <a:effectLst/>
                        </a:rPr>
                        <a:t>407</a:t>
                      </a:r>
                      <a:endParaRPr lang="en-US" sz="4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532E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36076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Level 1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87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26568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Level 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213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606777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Level 3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107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1C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984717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CAS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258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23296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CoA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69489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CEHD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24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8284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CEAS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22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3135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CFA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35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86314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CHHS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29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0333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HCoB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23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32759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>
                          <a:effectLst/>
                        </a:rPr>
                        <a:t>LHC</a:t>
                      </a:r>
                      <a:endParaRPr lang="en-US" sz="2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700" u="none" strike="noStrike" dirty="0">
                          <a:effectLst/>
                        </a:rPr>
                        <a:t>14</a:t>
                      </a:r>
                      <a:endParaRPr lang="en-US" sz="2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4A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53653"/>
                  </a:ext>
                </a:extLst>
              </a:tr>
            </a:tbl>
          </a:graphicData>
        </a:graphic>
      </p:graphicFrame>
      <p:pic>
        <p:nvPicPr>
          <p:cNvPr id="13" name="Picture 12" descr="A pyramid of colorful boxes with text&#10;&#10;Description automatically generated with medium confidence">
            <a:extLst>
              <a:ext uri="{FF2B5EF4-FFF2-40B4-BE49-F238E27FC236}">
                <a16:creationId xmlns:a16="http://schemas.microsoft.com/office/drawing/2014/main" id="{5B46166A-7DE6-691B-D705-F8D972F64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325" y="-162605"/>
            <a:ext cx="5865974" cy="244287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F15491-97FE-0C42-3FDB-0F66637ADA14}"/>
              </a:ext>
            </a:extLst>
          </p:cNvPr>
          <p:cNvSpPr/>
          <p:nvPr/>
        </p:nvSpPr>
        <p:spPr>
          <a:xfrm>
            <a:off x="247565" y="9284178"/>
            <a:ext cx="3556685" cy="866952"/>
          </a:xfrm>
          <a:prstGeom prst="roundRect">
            <a:avLst/>
          </a:prstGeom>
          <a:solidFill>
            <a:srgbClr val="F1C5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8CD503-84C3-0539-90F0-95B64BF6C8E2}"/>
              </a:ext>
            </a:extLst>
          </p:cNvPr>
          <p:cNvSpPr/>
          <p:nvPr/>
        </p:nvSpPr>
        <p:spPr>
          <a:xfrm>
            <a:off x="13756205" y="4245253"/>
            <a:ext cx="4256211" cy="3102860"/>
          </a:xfrm>
          <a:prstGeom prst="roundRect">
            <a:avLst/>
          </a:prstGeom>
          <a:solidFill>
            <a:srgbClr val="532E1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D9E4A1-1EAF-3E61-DE5B-78A208A1B4EA}"/>
              </a:ext>
            </a:extLst>
          </p:cNvPr>
          <p:cNvSpPr txBox="1"/>
          <p:nvPr/>
        </p:nvSpPr>
        <p:spPr>
          <a:xfrm>
            <a:off x="13898498" y="4573271"/>
            <a:ext cx="3971625" cy="2446824"/>
          </a:xfrm>
          <a:prstGeom prst="rect">
            <a:avLst/>
          </a:prstGeom>
          <a:solidFill>
            <a:srgbClr val="75584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cs typeface="Calibri"/>
              </a:rPr>
              <a:t>WES courses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ea typeface="+mn-lt"/>
                <a:cs typeface="+mn-lt"/>
              </a:rPr>
              <a:t>78% full 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cs typeface="Calibri"/>
              </a:rPr>
              <a:t>produced 43% of total WMU UG SCH. </a:t>
            </a:r>
            <a:r>
              <a:rPr lang="en-US" sz="3000" b="1" dirty="0">
                <a:solidFill>
                  <a:schemeClr val="bg1"/>
                </a:solidFill>
                <a:ea typeface="+mn-lt"/>
                <a:cs typeface="+mn-lt"/>
              </a:rPr>
              <a:t>(74,315/171,283)</a:t>
            </a:r>
          </a:p>
        </p:txBody>
      </p:sp>
    </p:spTree>
    <p:extLst>
      <p:ext uri="{BB962C8B-B14F-4D97-AF65-F5344CB8AC3E}">
        <p14:creationId xmlns:p14="http://schemas.microsoft.com/office/powerpoint/2010/main" val="377971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95C3F-2FBC-0F16-5489-AE3927C54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4EBE738-6BF1-3246-2767-D79EA59C81BE}"/>
              </a:ext>
            </a:extLst>
          </p:cNvPr>
          <p:cNvSpPr txBox="1"/>
          <p:nvPr/>
        </p:nvSpPr>
        <p:spPr>
          <a:xfrm>
            <a:off x="1227483" y="856307"/>
            <a:ext cx="16230600" cy="1453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00"/>
              </a:lnSpc>
              <a:spcBef>
                <a:spcPct val="0"/>
              </a:spcBef>
            </a:pPr>
            <a:r>
              <a:rPr lang="en-US" sz="4800" b="1">
                <a:solidFill>
                  <a:srgbClr val="532E1F"/>
                </a:solidFill>
                <a:latin typeface="Montserrat Bold"/>
              </a:rPr>
              <a:t>2024-2025 WMU Essential Studies Executive Advisory Committee (WES EA)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9363251-BE38-A136-4350-43B2BF0F3EA7}"/>
              </a:ext>
            </a:extLst>
          </p:cNvPr>
          <p:cNvSpPr/>
          <p:nvPr/>
        </p:nvSpPr>
        <p:spPr>
          <a:xfrm>
            <a:off x="0" y="9035973"/>
            <a:ext cx="18288000" cy="125102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88727C-274D-F816-05E3-7172E59C72C6}"/>
              </a:ext>
            </a:extLst>
          </p:cNvPr>
          <p:cNvSpPr txBox="1"/>
          <p:nvPr/>
        </p:nvSpPr>
        <p:spPr>
          <a:xfrm>
            <a:off x="934508" y="2664740"/>
            <a:ext cx="7618941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Appointed Faculty Members</a:t>
            </a:r>
            <a:endParaRPr lang="en-US"/>
          </a:p>
          <a:p>
            <a:pPr marL="742950" lvl="1" indent="-285750">
              <a:buFont typeface="Courier New"/>
              <a:buChar char="o"/>
            </a:pPr>
            <a:r>
              <a:rPr lang="en-US" sz="2000" b="1">
                <a:solidFill>
                  <a:schemeClr val="accent2"/>
                </a:solidFill>
                <a:latin typeface="Montserrat"/>
                <a:ea typeface="Calibri"/>
                <a:cs typeface="Calibri"/>
              </a:rPr>
              <a:t>Elissa Allen </a:t>
            </a:r>
            <a:r>
              <a:rPr lang="en-US" sz="2000">
                <a:solidFill>
                  <a:schemeClr val="accent2"/>
                </a:solidFill>
                <a:latin typeface="Montserrat"/>
                <a:ea typeface="Calibri"/>
                <a:cs typeface="Calibri"/>
              </a:rPr>
              <a:t>(Vice Chair) (Health and Human Services) (25-26 Chair)</a:t>
            </a:r>
            <a:endParaRPr lang="en-US">
              <a:solidFill>
                <a:schemeClr val="accent2"/>
              </a:solidFill>
              <a:ea typeface="Calibri"/>
              <a:cs typeface="Calibri"/>
            </a:endParaRPr>
          </a:p>
          <a:p>
            <a:endParaRPr lang="en-US" sz="2000">
              <a:solidFill>
                <a:srgbClr val="222222"/>
              </a:solidFill>
              <a:latin typeface="Montserrat"/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b="1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Decker Hains</a:t>
            </a:r>
            <a:r>
              <a:rPr lang="en-US" sz="20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 (Business)</a:t>
            </a:r>
          </a:p>
          <a:p>
            <a:endParaRPr lang="en-US" sz="2000">
              <a:solidFill>
                <a:srgbClr val="222222"/>
              </a:solidFill>
              <a:latin typeface="Montserrat"/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b="1">
                <a:solidFill>
                  <a:srgbClr val="C00000"/>
                </a:solidFill>
                <a:latin typeface="Montserrat"/>
                <a:ea typeface="Calibri"/>
                <a:cs typeface="Calibri"/>
              </a:rPr>
              <a:t>Elizabeth Isidro</a:t>
            </a:r>
            <a:r>
              <a:rPr lang="en-US" sz="2000">
                <a:solidFill>
                  <a:srgbClr val="C00000"/>
                </a:solidFill>
                <a:latin typeface="Montserrat"/>
                <a:ea typeface="Calibri"/>
                <a:cs typeface="Calibri"/>
              </a:rPr>
              <a:t> (Education and Human Development) (25-26 Vice Chair)</a:t>
            </a:r>
          </a:p>
          <a:p>
            <a:endParaRPr lang="en-US" sz="2000">
              <a:solidFill>
                <a:srgbClr val="222222"/>
              </a:solidFill>
              <a:latin typeface="Montserrat"/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b="1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Lindsay Jeffers</a:t>
            </a:r>
            <a:r>
              <a:rPr lang="en-US" sz="20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 Secretary) (Arts and Sciences)</a:t>
            </a:r>
          </a:p>
          <a:p>
            <a:pPr marL="285750" indent="-285750">
              <a:buFont typeface="Arial"/>
              <a:buChar char="•"/>
            </a:pPr>
            <a:endParaRPr lang="en-US" sz="2000">
              <a:solidFill>
                <a:srgbClr val="222222"/>
              </a:solidFill>
              <a:latin typeface="Montserrat"/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b="1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Lei Meng</a:t>
            </a:r>
            <a:r>
              <a:rPr lang="en-US" sz="20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 (Arts and Sciences)</a:t>
            </a:r>
          </a:p>
          <a:p>
            <a:endParaRPr lang="en-US" sz="2000">
              <a:solidFill>
                <a:srgbClr val="222222"/>
              </a:solidFill>
              <a:latin typeface="Montserrat"/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b="1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Brenda </a:t>
            </a:r>
            <a:r>
              <a:rPr lang="en-US" sz="2000" b="1" err="1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Srof</a:t>
            </a:r>
            <a:r>
              <a:rPr lang="en-US" sz="20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 (Health and Human Services)</a:t>
            </a:r>
          </a:p>
          <a:p>
            <a:endParaRPr lang="en-US" sz="2000">
              <a:solidFill>
                <a:srgbClr val="222222"/>
              </a:solidFill>
              <a:latin typeface="Montserrat"/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b="1">
                <a:solidFill>
                  <a:schemeClr val="accent2"/>
                </a:solidFill>
                <a:latin typeface="Montserrat"/>
                <a:ea typeface="Calibri"/>
                <a:cs typeface="Calibri"/>
              </a:rPr>
              <a:t>Brian Tripp</a:t>
            </a:r>
            <a:r>
              <a:rPr lang="en-US" sz="2000">
                <a:solidFill>
                  <a:schemeClr val="accent2"/>
                </a:solidFill>
                <a:latin typeface="Montserrat"/>
                <a:ea typeface="Calibri"/>
                <a:cs typeface="Calibri"/>
              </a:rPr>
              <a:t> (Arts and Sciences) (24-25 Outgoing Chair)</a:t>
            </a:r>
          </a:p>
          <a:p>
            <a:endParaRPr lang="en-US" sz="2000">
              <a:solidFill>
                <a:srgbClr val="222222"/>
              </a:solidFill>
              <a:latin typeface="Montserrat"/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b="1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Kathryn Wagner</a:t>
            </a:r>
            <a:r>
              <a:rPr lang="en-US" sz="200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 (Fine Arts)</a:t>
            </a:r>
          </a:p>
          <a:p>
            <a:endParaRPr lang="en-US" sz="2000" b="1">
              <a:solidFill>
                <a:srgbClr val="222222"/>
              </a:solidFill>
              <a:latin typeface="Montserrat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843F1-9BAC-15D3-03D4-1D4ED5399422}"/>
              </a:ext>
            </a:extLst>
          </p:cNvPr>
          <p:cNvSpPr txBox="1"/>
          <p:nvPr/>
        </p:nvSpPr>
        <p:spPr>
          <a:xfrm>
            <a:off x="9145218" y="2660064"/>
            <a:ext cx="8427165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>
                <a:solidFill>
                  <a:srgbClr val="222222"/>
                </a:solidFill>
                <a:latin typeface="Montserrat"/>
              </a:rPr>
              <a:t>Appointed Administrative Members</a:t>
            </a:r>
            <a:endParaRPr lang="en-US" sz="2000" b="1">
              <a:latin typeface="Montserra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b="1">
                <a:solidFill>
                  <a:srgbClr val="222222"/>
                </a:solidFill>
                <a:latin typeface="Montserrat"/>
              </a:rPr>
              <a:t>Jessica Parker (Director, </a:t>
            </a:r>
            <a:r>
              <a:rPr lang="en-US" sz="2000">
                <a:solidFill>
                  <a:srgbClr val="222222"/>
                </a:solidFill>
                <a:latin typeface="Montserrat"/>
              </a:rPr>
              <a:t>Academic Advising, Merze Tate)</a:t>
            </a:r>
            <a:endParaRPr lang="en-US" sz="2000">
              <a:latin typeface="Montserrat"/>
            </a:endParaRPr>
          </a:p>
          <a:p>
            <a:pPr lvl="1"/>
            <a:endParaRPr lang="en-US" sz="2000">
              <a:solidFill>
                <a:srgbClr val="222222"/>
              </a:solidFill>
              <a:latin typeface="Montserra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b="1" err="1">
                <a:solidFill>
                  <a:srgbClr val="222222"/>
                </a:solidFill>
                <a:latin typeface="Montserrat"/>
              </a:rPr>
              <a:t>Luchara</a:t>
            </a:r>
            <a:r>
              <a:rPr lang="en-US" sz="2000" b="1">
                <a:solidFill>
                  <a:srgbClr val="222222"/>
                </a:solidFill>
                <a:latin typeface="Montserrat"/>
              </a:rPr>
              <a:t> Wallace </a:t>
            </a:r>
            <a:r>
              <a:rPr lang="en-US" sz="2000">
                <a:solidFill>
                  <a:srgbClr val="222222"/>
                </a:solidFill>
                <a:latin typeface="Montserrat"/>
              </a:rPr>
              <a:t>(Dean, Merze Tate)</a:t>
            </a:r>
          </a:p>
          <a:p>
            <a:pPr marL="742950" lvl="1" indent="-285750">
              <a:buFont typeface="Courier New"/>
              <a:buChar char="o"/>
            </a:pPr>
            <a:endParaRPr lang="en-US" sz="2000" b="1">
              <a:solidFill>
                <a:srgbClr val="222222"/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>
                <a:solidFill>
                  <a:srgbClr val="222222"/>
                </a:solidFill>
                <a:latin typeface="Montserrat"/>
              </a:rPr>
              <a:t>Advisory Members</a:t>
            </a:r>
            <a:endParaRPr lang="en-US" sz="2000" b="1">
              <a:latin typeface="Montserrat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solidFill>
                <a:srgbClr val="222222"/>
              </a:solidFill>
              <a:latin typeface="Montserra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b="1">
                <a:solidFill>
                  <a:srgbClr val="222222"/>
                </a:solidFill>
                <a:latin typeface="Montserrat"/>
              </a:rPr>
              <a:t>Jonathan Bush </a:t>
            </a:r>
            <a:r>
              <a:rPr lang="en-US" sz="2000">
                <a:solidFill>
                  <a:srgbClr val="222222"/>
                </a:solidFill>
                <a:latin typeface="Montserrat"/>
              </a:rPr>
              <a:t>(WMU Essential Studies Faculty Director)</a:t>
            </a:r>
          </a:p>
          <a:p>
            <a:pPr lvl="1"/>
            <a:endParaRPr lang="en-US" sz="2000" b="1">
              <a:solidFill>
                <a:srgbClr val="222222"/>
              </a:solidFill>
              <a:latin typeface="Montserra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b="1">
                <a:solidFill>
                  <a:srgbClr val="222222"/>
                </a:solidFill>
                <a:latin typeface="Montserrat"/>
              </a:rPr>
              <a:t>Carrie Cumming</a:t>
            </a:r>
            <a:r>
              <a:rPr lang="en-US" sz="2000">
                <a:solidFill>
                  <a:srgbClr val="222222"/>
                </a:solidFill>
                <a:latin typeface="Montserrat"/>
              </a:rPr>
              <a:t>  (Registrar)</a:t>
            </a:r>
            <a:endParaRPr lang="en-US" sz="2000">
              <a:latin typeface="Montserrat"/>
            </a:endParaRPr>
          </a:p>
          <a:p>
            <a:endParaRPr lang="en-US" sz="2000">
              <a:solidFill>
                <a:srgbClr val="222222"/>
              </a:solidFill>
              <a:latin typeface="Montserrat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b="1">
                <a:solidFill>
                  <a:srgbClr val="222222"/>
                </a:solidFill>
                <a:latin typeface="Montserrat"/>
              </a:rPr>
              <a:t>Lisa </a:t>
            </a:r>
            <a:r>
              <a:rPr lang="en-US" sz="2000" b="1" err="1">
                <a:solidFill>
                  <a:srgbClr val="222222"/>
                </a:solidFill>
                <a:latin typeface="Montserrat"/>
              </a:rPr>
              <a:t>DeChano</a:t>
            </a:r>
            <a:r>
              <a:rPr lang="en-US" sz="2000" b="1">
                <a:solidFill>
                  <a:srgbClr val="222222"/>
                </a:solidFill>
                <a:latin typeface="Montserrat"/>
              </a:rPr>
              <a:t>-Cook </a:t>
            </a:r>
            <a:r>
              <a:rPr lang="en-US" sz="2000">
                <a:solidFill>
                  <a:srgbClr val="222222"/>
                </a:solidFill>
                <a:latin typeface="Montserrat"/>
              </a:rPr>
              <a:t>(Curriculum Manager)</a:t>
            </a:r>
            <a:endParaRPr lang="en-US" sz="2000">
              <a:latin typeface="Montserrat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latin typeface="Montserrat"/>
            </a:endParaRPr>
          </a:p>
          <a:p>
            <a:pPr algn="l"/>
            <a:endParaRPr lang="en-US" sz="2000">
              <a:ea typeface="Calibri"/>
              <a:cs typeface="Calibri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425DD02-4069-017F-176C-8FC8102E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38783" y="947892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7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47243-3A3D-44AB-A617-A50623455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CBA83E5-523D-AAE6-297A-4C5F2BBABB6C}"/>
              </a:ext>
            </a:extLst>
          </p:cNvPr>
          <p:cNvSpPr txBox="1"/>
          <p:nvPr/>
        </p:nvSpPr>
        <p:spPr>
          <a:xfrm>
            <a:off x="1227483" y="856307"/>
            <a:ext cx="16230600" cy="1453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00"/>
              </a:lnSpc>
              <a:spcBef>
                <a:spcPct val="0"/>
              </a:spcBef>
            </a:pPr>
            <a:r>
              <a:rPr lang="en-US" sz="4800" b="1">
                <a:solidFill>
                  <a:srgbClr val="532E1F"/>
                </a:solidFill>
                <a:latin typeface="Montserrat Bold"/>
              </a:rPr>
              <a:t>2024-2025 WMU Essential Studies Course Review and Approval Committee (CRAC)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3CC7E26-E532-2B07-F78F-0A9178809EE1}"/>
              </a:ext>
            </a:extLst>
          </p:cNvPr>
          <p:cNvSpPr/>
          <p:nvPr/>
        </p:nvSpPr>
        <p:spPr>
          <a:xfrm>
            <a:off x="0" y="9035973"/>
            <a:ext cx="18288000" cy="125102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6010A-4778-A88B-7808-9506854D367B}"/>
              </a:ext>
            </a:extLst>
          </p:cNvPr>
          <p:cNvSpPr txBox="1"/>
          <p:nvPr/>
        </p:nvSpPr>
        <p:spPr>
          <a:xfrm>
            <a:off x="934508" y="2664740"/>
            <a:ext cx="7618941" cy="57341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Montserrat"/>
                <a:ea typeface="Calibri"/>
                <a:cs typeface="Calibri"/>
              </a:rPr>
              <a:t>Appointed Faculty Members</a:t>
            </a:r>
            <a:endParaRPr lang="en-US" dirty="0">
              <a:latin typeface="Montserrat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 b="1" dirty="0"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latin typeface="Montserrat"/>
                <a:ea typeface="+mn-lt"/>
                <a:cs typeface="+mn-lt"/>
              </a:rPr>
              <a:t>Carol Weideman (Chair)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latin typeface="Montserrat"/>
                <a:ea typeface="+mn-lt"/>
                <a:cs typeface="+mn-lt"/>
              </a:rPr>
              <a:t>Kirsty Eisenhart</a:t>
            </a:r>
            <a:endParaRPr lang="en-US" b="1" dirty="0"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latin typeface="Montserrat"/>
                <a:ea typeface="+mn-lt"/>
                <a:cs typeface="+mn-lt"/>
              </a:rPr>
              <a:t>Beth Ernst</a:t>
            </a:r>
            <a:endParaRPr lang="en-US" b="1" dirty="0"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latin typeface="Montserrat"/>
                <a:ea typeface="+mn-lt"/>
                <a:cs typeface="+mn-lt"/>
              </a:rPr>
              <a:t>Anne-Marie </a:t>
            </a:r>
            <a:r>
              <a:rPr lang="en-US" sz="2000" b="1" dirty="0" err="1">
                <a:latin typeface="Montserrat"/>
                <a:ea typeface="+mn-lt"/>
                <a:cs typeface="+mn-lt"/>
              </a:rPr>
              <a:t>GuidyOulai</a:t>
            </a:r>
            <a:endParaRPr lang="en-US" b="1" dirty="0"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latin typeface="Montserrat"/>
                <a:ea typeface="+mn-lt"/>
                <a:cs typeface="+mn-lt"/>
              </a:rPr>
              <a:t>Dana Hammond</a:t>
            </a:r>
            <a:endParaRPr lang="en-US" b="1" dirty="0"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 err="1">
                <a:latin typeface="Montserrat"/>
                <a:ea typeface="+mn-lt"/>
                <a:cs typeface="+mn-lt"/>
              </a:rPr>
              <a:t>Kwangmin</a:t>
            </a:r>
            <a:r>
              <a:rPr lang="en-US" sz="2000" b="1" dirty="0">
                <a:latin typeface="Montserrat"/>
                <a:ea typeface="+mn-lt"/>
                <a:cs typeface="+mn-lt"/>
              </a:rPr>
              <a:t> Lee</a:t>
            </a:r>
            <a:endParaRPr lang="en-US" b="1" dirty="0"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latin typeface="Montserrat"/>
                <a:ea typeface="+mn-lt"/>
                <a:cs typeface="+mn-lt"/>
              </a:rPr>
              <a:t>Vincent Lyon-Callo</a:t>
            </a:r>
            <a:endParaRPr lang="en-US" b="1" dirty="0"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latin typeface="Montserrat"/>
                <a:ea typeface="+mn-lt"/>
                <a:cs typeface="+mn-lt"/>
              </a:rPr>
              <a:t>Matilda McLean</a:t>
            </a:r>
            <a:endParaRPr lang="en-US" b="1" dirty="0"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latin typeface="Montserrat"/>
                <a:ea typeface="+mn-lt"/>
                <a:cs typeface="+mn-lt"/>
              </a:rPr>
              <a:t>Mustafa </a:t>
            </a:r>
            <a:r>
              <a:rPr lang="en-US" sz="2000" b="1" dirty="0" err="1">
                <a:latin typeface="Montserrat"/>
                <a:ea typeface="+mn-lt"/>
                <a:cs typeface="+mn-lt"/>
              </a:rPr>
              <a:t>Mirzeler</a:t>
            </a:r>
            <a:endParaRPr lang="en-US" b="1" dirty="0"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latin typeface="Montserrat"/>
                <a:ea typeface="+mn-lt"/>
                <a:cs typeface="+mn-lt"/>
              </a:rPr>
              <a:t>Agatha </a:t>
            </a:r>
            <a:r>
              <a:rPr lang="en-US" sz="2000" b="1" dirty="0" err="1">
                <a:latin typeface="Montserrat"/>
                <a:ea typeface="+mn-lt"/>
                <a:cs typeface="+mn-lt"/>
              </a:rPr>
              <a:t>Slupek</a:t>
            </a:r>
            <a:endParaRPr lang="en-US" b="1" dirty="0"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latin typeface="Montserrat"/>
                <a:ea typeface="+mn-lt"/>
                <a:cs typeface="+mn-lt"/>
              </a:rPr>
              <a:t>Nathan Tabor </a:t>
            </a:r>
            <a:endParaRPr lang="en-US" b="1" dirty="0">
              <a:latin typeface="Montserrat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BC73E2-0138-F1FF-D189-5F1706640C0F}"/>
              </a:ext>
            </a:extLst>
          </p:cNvPr>
          <p:cNvSpPr txBox="1"/>
          <p:nvPr/>
        </p:nvSpPr>
        <p:spPr>
          <a:xfrm>
            <a:off x="9033952" y="2306037"/>
            <a:ext cx="8427165" cy="70442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000" b="1" dirty="0">
              <a:solidFill>
                <a:srgbClr val="222222"/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rgbClr val="222222"/>
                </a:solidFill>
                <a:latin typeface="Montserrat"/>
              </a:rPr>
              <a:t>Advisory Members</a:t>
            </a:r>
            <a:endParaRPr lang="en-US" sz="2000" b="1" dirty="0">
              <a:latin typeface="Montserrat"/>
            </a:endParaRPr>
          </a:p>
          <a:p>
            <a:pPr marL="285750" indent="-285750">
              <a:buFont typeface="Arial"/>
              <a:buChar char="•"/>
            </a:pPr>
            <a:endParaRPr lang="en-US" sz="1100" b="1" dirty="0">
              <a:solidFill>
                <a:srgbClr val="222222"/>
              </a:solidFill>
              <a:latin typeface="Montserra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solidFill>
                  <a:srgbClr val="222222"/>
                </a:solidFill>
                <a:latin typeface="Montserrat"/>
                <a:ea typeface="+mn-lt"/>
                <a:cs typeface="+mn-lt"/>
              </a:rPr>
              <a:t>Jaquelyn Bizzell </a:t>
            </a:r>
            <a:endParaRPr lang="en-US" sz="2000" b="1" dirty="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solidFill>
                  <a:srgbClr val="222222"/>
                </a:solidFill>
                <a:latin typeface="Montserrat"/>
                <a:ea typeface="+mn-lt"/>
                <a:cs typeface="+mn-lt"/>
              </a:rPr>
              <a:t>Nick Gauthier</a:t>
            </a:r>
            <a:endParaRPr lang="en-US" sz="2000" b="1" dirty="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solidFill>
                  <a:srgbClr val="222222"/>
                </a:solidFill>
                <a:latin typeface="Montserrat"/>
                <a:ea typeface="+mn-lt"/>
                <a:cs typeface="+mn-lt"/>
              </a:rPr>
              <a:t>Anthony Helms</a:t>
            </a:r>
            <a:endParaRPr lang="en-US" sz="2000" b="1" dirty="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solidFill>
                  <a:srgbClr val="222222"/>
                </a:solidFill>
                <a:latin typeface="Montserrat"/>
                <a:ea typeface="+mn-lt"/>
                <a:cs typeface="+mn-lt"/>
              </a:rPr>
              <a:t>Melinda Lockett</a:t>
            </a:r>
            <a:endParaRPr lang="en-US" sz="2000" b="1" dirty="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solidFill>
                  <a:srgbClr val="222222"/>
                </a:solidFill>
                <a:latin typeface="Montserrat"/>
                <a:ea typeface="+mn-lt"/>
                <a:cs typeface="+mn-lt"/>
              </a:rPr>
              <a:t>Christine Robinson</a:t>
            </a:r>
            <a:endParaRPr lang="en-US" sz="2000" b="1" dirty="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solidFill>
                  <a:srgbClr val="222222"/>
                </a:solidFill>
                <a:latin typeface="Montserrat"/>
                <a:ea typeface="+mn-lt"/>
                <a:cs typeface="+mn-lt"/>
              </a:rPr>
              <a:t>Colleen Stano</a:t>
            </a:r>
            <a:endParaRPr lang="en-US" sz="2000" b="1" dirty="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solidFill>
                  <a:srgbClr val="222222"/>
                </a:solidFill>
                <a:latin typeface="Montserrat"/>
                <a:ea typeface="+mn-lt"/>
                <a:cs typeface="+mn-lt"/>
              </a:rPr>
              <a:t>Sharon VanDyken</a:t>
            </a:r>
            <a:endParaRPr lang="en-US" sz="2000" b="1" dirty="0">
              <a:latin typeface="Montserrat"/>
              <a:ea typeface="Calibri"/>
              <a:cs typeface="Calibri"/>
            </a:endParaRP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Lisa </a:t>
            </a:r>
            <a:r>
              <a:rPr lang="en-US" sz="2000" b="1" dirty="0" err="1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Dechano</a:t>
            </a:r>
            <a:r>
              <a:rPr lang="en-US" sz="2000" b="1" dirty="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-Cook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solidFill>
                  <a:srgbClr val="222222"/>
                </a:solidFill>
                <a:latin typeface="Montserrat"/>
                <a:ea typeface="Calibri"/>
                <a:cs typeface="Calibri"/>
              </a:rPr>
              <a:t>Jonathan Bush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n-US" sz="1050" dirty="0">
              <a:latin typeface="Montserrat"/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latin typeface="Montserrat"/>
                <a:ea typeface="Calibri"/>
                <a:cs typeface="Calibri"/>
              </a:rPr>
              <a:t>Ex-Officio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latin typeface="Montserrat"/>
                <a:ea typeface="Calibri"/>
                <a:cs typeface="Calibri"/>
              </a:rPr>
              <a:t>Decker Haines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en-US" sz="2000" b="1" dirty="0">
                <a:latin typeface="Montserrat"/>
                <a:ea typeface="Calibri"/>
                <a:cs typeface="Calibri"/>
              </a:rPr>
              <a:t>Brian Tripp</a:t>
            </a:r>
          </a:p>
          <a:p>
            <a:endParaRPr lang="en-US" sz="2000" dirty="0">
              <a:ea typeface="Calibri"/>
              <a:cs typeface="Calibri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9B2F2B0-D079-CA75-0BBF-095B8393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438783" y="947892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48907" y="2511219"/>
            <a:ext cx="7604618" cy="3022806"/>
          </a:xfrm>
          <a:prstGeom prst="rect">
            <a:avLst/>
          </a:prstGeom>
          <a:solidFill>
            <a:srgbClr val="000000">
              <a:alpha val="1176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548907" y="5888408"/>
            <a:ext cx="7604618" cy="2959047"/>
          </a:xfrm>
          <a:prstGeom prst="rect">
            <a:avLst/>
          </a:prstGeom>
          <a:solidFill>
            <a:srgbClr val="000000">
              <a:alpha val="1176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396184" y="2510803"/>
            <a:ext cx="7604618" cy="3013697"/>
          </a:xfrm>
          <a:prstGeom prst="rect">
            <a:avLst/>
          </a:prstGeom>
          <a:solidFill>
            <a:srgbClr val="000000">
              <a:alpha val="1176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9396184" y="5888408"/>
            <a:ext cx="7604618" cy="2959047"/>
          </a:xfrm>
          <a:prstGeom prst="rect">
            <a:avLst/>
          </a:prstGeom>
          <a:solidFill>
            <a:srgbClr val="000000">
              <a:alpha val="1176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418053" y="2372996"/>
            <a:ext cx="7604618" cy="3022806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418053" y="5753100"/>
            <a:ext cx="7604618" cy="295904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9265329" y="2372996"/>
            <a:ext cx="7604618" cy="301369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9265329" y="5753100"/>
            <a:ext cx="7604618" cy="2959047"/>
          </a:xfrm>
          <a:prstGeom prst="rect">
            <a:avLst/>
          </a:prstGeom>
          <a:solidFill>
            <a:srgbClr val="F1C500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0" y="977546"/>
            <a:ext cx="18288000" cy="906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  <a:spcBef>
                <a:spcPct val="0"/>
              </a:spcBef>
            </a:pPr>
            <a:r>
              <a:rPr lang="en-US" sz="6800" b="1">
                <a:solidFill>
                  <a:srgbClr val="532E1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2024-25 WES Review Committees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65329" y="3422898"/>
            <a:ext cx="7604618" cy="1153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Chairs:</a:t>
            </a:r>
            <a:r>
              <a:rPr lang="en-US" sz="22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00" i="1">
                <a:solidFill>
                  <a:srgbClr val="532E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Megan Hess, Veronica Rice McCray</a:t>
            </a: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Broadly reviewed the entire WES </a:t>
            </a:r>
            <a:endParaRPr lang="en-US" sz="2200">
              <a:solidFill>
                <a:srgbClr val="532E1F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program and processes.</a:t>
            </a:r>
            <a:endParaRPr lang="en-US" sz="2200">
              <a:solidFill>
                <a:srgbClr val="532E1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958907" y="2838147"/>
            <a:ext cx="6217463" cy="3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WES Systems and Structure Review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8053" y="3413374"/>
            <a:ext cx="7604618" cy="1153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Chairs: </a:t>
            </a:r>
            <a:r>
              <a:rPr lang="en-US" sz="2200" i="1">
                <a:solidFill>
                  <a:srgbClr val="532E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Linda Borish, Cynthia Klekar-Cunningham</a:t>
            </a: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Reviewed all WES courses </a:t>
            </a: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to determine placement and status.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11630" y="2838147"/>
            <a:ext cx="6217463" cy="3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WES Course Review Committee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65329" y="6798241"/>
            <a:ext cx="7604618" cy="150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Chair:</a:t>
            </a:r>
            <a:r>
              <a:rPr lang="en-US" sz="20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i="1">
                <a:solidFill>
                  <a:srgbClr val="532E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Liberty </a:t>
            </a:r>
            <a:r>
              <a:rPr lang="en-US" sz="2000" i="1" err="1">
                <a:solidFill>
                  <a:srgbClr val="532E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Kostrzwa</a:t>
            </a:r>
            <a:r>
              <a:rPr lang="en-US" sz="20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 (with assistance from </a:t>
            </a:r>
            <a:r>
              <a:rPr lang="en-US" sz="2000" i="1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Randy Ott)</a:t>
            </a: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Conducted a survey and focus groups </a:t>
            </a:r>
            <a:endParaRPr lang="en-US" sz="2200">
              <a:solidFill>
                <a:srgbClr val="532E1F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with WMU students to better understand </a:t>
            </a:r>
            <a:endParaRPr lang="en-US" sz="2200">
              <a:solidFill>
                <a:srgbClr val="532E1F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student perceptions and knowledge of WES.</a:t>
            </a:r>
            <a:endParaRPr lang="en-US" sz="2200">
              <a:solidFill>
                <a:srgbClr val="532E1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958907" y="6213490"/>
            <a:ext cx="6217463" cy="403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WES Student Perspectives (WSA-led)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8053" y="6798241"/>
            <a:ext cx="7604618" cy="156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Chairs: </a:t>
            </a:r>
            <a:r>
              <a:rPr lang="en-US" sz="2200" i="1">
                <a:solidFill>
                  <a:srgbClr val="532E1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Daria Orlowska, Eli Rubin</a:t>
            </a: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Conducted a deep dive into all of </a:t>
            </a:r>
            <a:endParaRPr lang="en-US" sz="2200">
              <a:solidFill>
                <a:srgbClr val="532E1F"/>
              </a:solidFill>
              <a:latin typeface="Montserrat"/>
              <a:ea typeface="Montserrat"/>
              <a:cs typeface="Montserrat"/>
            </a:endParaRPr>
          </a:p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WES SLO performance data to seek relevant </a:t>
            </a:r>
            <a:endParaRPr lang="en-US" sz="2200">
              <a:solidFill>
                <a:srgbClr val="532E1F"/>
              </a:solidFill>
              <a:latin typeface="Montserrat"/>
              <a:ea typeface="Montserrat"/>
              <a:cs typeface="Montserrat"/>
            </a:endParaRP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532E1F"/>
                </a:solidFill>
                <a:latin typeface="Montserrat"/>
                <a:ea typeface="Montserrat"/>
                <a:cs typeface="Montserrat"/>
                <a:sym typeface="Montserrat"/>
              </a:rPr>
              <a:t>trends and issues.</a:t>
            </a:r>
            <a:endParaRPr lang="en-US" sz="2200">
              <a:solidFill>
                <a:srgbClr val="532E1F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18053" y="6223014"/>
            <a:ext cx="7604618" cy="39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>
                <a:solidFill>
                  <a:srgbClr val="532E1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WES SLO Performance Review Committee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9679BD04-ED62-3FB4-C3FE-B4F0FE06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1821</Words>
  <Application>Microsoft Macintosh PowerPoint</Application>
  <PresentationFormat>Custom</PresentationFormat>
  <Paragraphs>432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Tahoma</vt:lpstr>
      <vt:lpstr>Montserrat</vt:lpstr>
      <vt:lpstr>Montserrat Bold</vt:lpstr>
      <vt:lpstr>Montserrat Italics</vt:lpstr>
      <vt:lpstr>Arial,Sans-Serif</vt:lpstr>
      <vt:lpstr>Courier New</vt:lpstr>
      <vt:lpstr>Montserrat Ultra-Bold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WMU Essential Studies Review 24-25</dc:title>
  <cp:lastModifiedBy>Jonathan Bush</cp:lastModifiedBy>
  <cp:revision>89</cp:revision>
  <dcterms:created xsi:type="dcterms:W3CDTF">2006-08-16T00:00:00Z</dcterms:created>
  <dcterms:modified xsi:type="dcterms:W3CDTF">2025-11-29T18:46:56Z</dcterms:modified>
  <dc:identifier>DAGdsyj7DO0</dc:identifier>
</cp:coreProperties>
</file>