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71" r:id="rId5"/>
    <p:sldId id="259" r:id="rId6"/>
    <p:sldId id="260" r:id="rId7"/>
    <p:sldId id="261" r:id="rId8"/>
    <p:sldId id="262" r:id="rId9"/>
    <p:sldId id="263" r:id="rId10"/>
    <p:sldId id="264" r:id="rId11"/>
    <p:sldId id="270" r:id="rId12"/>
    <p:sldId id="265" r:id="rId13"/>
    <p:sldId id="267" r:id="rId14"/>
    <p:sldId id="268" r:id="rId15"/>
    <p:sldId id="274" r:id="rId16"/>
    <p:sldId id="275" r:id="rId17"/>
    <p:sldId id="269" r:id="rId18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20F595-C599-9546-BD19-2BE039AD52C4}" v="3" dt="2025-12-05T12:04:58.88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13"/>
    <p:restoredTop sz="94614"/>
  </p:normalViewPr>
  <p:slideViewPr>
    <p:cSldViewPr>
      <p:cViewPr varScale="1">
        <p:scale>
          <a:sx n="108" d="100"/>
          <a:sy n="108" d="100"/>
        </p:scale>
        <p:origin x="792" y="192"/>
      </p:cViewPr>
      <p:guideLst>
        <p:guide orient="horz" pos="4272"/>
        <p:guide pos="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7EA311-98E3-2644-8CDF-17F36FC2343E}" type="datetimeFigureOut">
              <a:rPr lang="en-US" smtClean="0"/>
              <a:t>12/5/25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12962-86DE-1D45-8FFA-87BF72E1A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918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Andre Venter professor in chem longstanding RPC member and past chair</a:t>
            </a:r>
          </a:p>
          <a:p>
            <a:r>
              <a:rPr lang="en-US" dirty="0"/>
              <a:t>Joanne Mih, Program officer and </a:t>
            </a:r>
            <a:r>
              <a:rPr lang="en-US" dirty="0" err="1"/>
              <a:t>manangewr</a:t>
            </a:r>
            <a:r>
              <a:rPr lang="en-US" dirty="0"/>
              <a:t> of internal funding at ORI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C12962-86DE-1D45-8FFA-87BF72E1AD3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214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spc="-330" dirty="0">
                <a:latin typeface="Arial"/>
                <a:cs typeface="Arial"/>
              </a:rPr>
              <a:t>FRACAA</a:t>
            </a:r>
            <a:r>
              <a:rPr lang="en-US" sz="1200" spc="-160" dirty="0">
                <a:latin typeface="Arial"/>
                <a:cs typeface="Arial"/>
              </a:rPr>
              <a:t> </a:t>
            </a:r>
            <a:r>
              <a:rPr lang="en-US" sz="1200" spc="-140" dirty="0">
                <a:latin typeface="Arial"/>
                <a:cs typeface="Arial"/>
              </a:rPr>
              <a:t>awards</a:t>
            </a:r>
            <a:r>
              <a:rPr lang="en-US" sz="1200" spc="-125" dirty="0">
                <a:latin typeface="Arial"/>
                <a:cs typeface="Arial"/>
              </a:rPr>
              <a:t> are</a:t>
            </a:r>
            <a:r>
              <a:rPr lang="en-US" sz="1200" spc="-100" dirty="0">
                <a:latin typeface="Arial"/>
                <a:cs typeface="Arial"/>
              </a:rPr>
              <a:t> </a:t>
            </a:r>
            <a:r>
              <a:rPr lang="en-US" sz="1200" spc="-140" dirty="0">
                <a:latin typeface="Arial"/>
                <a:cs typeface="Arial"/>
              </a:rPr>
              <a:t>made</a:t>
            </a:r>
            <a:r>
              <a:rPr lang="en-US" sz="1200" spc="-114" dirty="0">
                <a:latin typeface="Arial"/>
                <a:cs typeface="Arial"/>
              </a:rPr>
              <a:t> </a:t>
            </a:r>
            <a:r>
              <a:rPr lang="en-US" sz="1200" spc="-90" dirty="0">
                <a:latin typeface="Arial"/>
                <a:cs typeface="Arial"/>
              </a:rPr>
              <a:t>up</a:t>
            </a:r>
            <a:r>
              <a:rPr lang="en-US" sz="1200" spc="-100" dirty="0">
                <a:latin typeface="Arial"/>
                <a:cs typeface="Arial"/>
              </a:rPr>
              <a:t> </a:t>
            </a:r>
            <a:r>
              <a:rPr lang="en-US" sz="1200" dirty="0">
                <a:latin typeface="Arial"/>
                <a:cs typeface="Arial"/>
              </a:rPr>
              <a:t>to</a:t>
            </a:r>
            <a:r>
              <a:rPr lang="en-US" sz="1200" spc="-125" dirty="0">
                <a:latin typeface="Arial"/>
                <a:cs typeface="Arial"/>
              </a:rPr>
              <a:t> </a:t>
            </a:r>
            <a:r>
              <a:rPr lang="en-US" sz="1200" spc="-210" dirty="0">
                <a:latin typeface="Arial"/>
                <a:cs typeface="Arial"/>
              </a:rPr>
              <a:t>a</a:t>
            </a:r>
            <a:r>
              <a:rPr lang="en-US" sz="1200" spc="-105" dirty="0">
                <a:latin typeface="Arial"/>
                <a:cs typeface="Arial"/>
              </a:rPr>
              <a:t> </a:t>
            </a:r>
            <a:r>
              <a:rPr lang="en-US" sz="1200" spc="-114" dirty="0">
                <a:latin typeface="Arial"/>
                <a:cs typeface="Arial"/>
              </a:rPr>
              <a:t>maximum</a:t>
            </a:r>
            <a:r>
              <a:rPr lang="en-US" sz="1200" spc="-140" dirty="0">
                <a:latin typeface="Arial"/>
                <a:cs typeface="Arial"/>
              </a:rPr>
              <a:t> </a:t>
            </a:r>
            <a:r>
              <a:rPr lang="en-US" sz="1200" dirty="0">
                <a:latin typeface="Arial"/>
                <a:cs typeface="Arial"/>
              </a:rPr>
              <a:t>of</a:t>
            </a:r>
            <a:r>
              <a:rPr lang="en-US" sz="1200" spc="-100" dirty="0">
                <a:latin typeface="Arial"/>
                <a:cs typeface="Arial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C12962-86DE-1D45-8FFA-87BF72E1AD3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127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3999" cy="99985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6278822"/>
            <a:ext cx="9143999" cy="57917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1286195"/>
            <a:ext cx="2476500" cy="391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2017715"/>
            <a:ext cx="8242934" cy="4232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ndre.venter@wmich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mailto:joanne.mih@wmich.edu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joanne.mih@wmich.edu" TargetMode="External"/><Relationship Id="rId2" Type="http://schemas.openxmlformats.org/officeDocument/2006/relationships/hyperlink" Target="https://wmich.edu/research/funding/internal/fracaa" TargetMode="Externa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hyperlink" Target="mailto:andre.venter@wmich.ed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mich.infoready4.com/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4981" y="1274003"/>
            <a:ext cx="7642859" cy="12439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738505">
              <a:lnSpc>
                <a:spcPct val="100000"/>
              </a:lnSpc>
              <a:spcBef>
                <a:spcPts val="95"/>
              </a:spcBef>
            </a:pPr>
            <a:r>
              <a:rPr sz="4000" b="0" spc="-204" dirty="0">
                <a:latin typeface="Arial"/>
                <a:cs typeface="Arial"/>
              </a:rPr>
              <a:t>Faculty </a:t>
            </a:r>
            <a:r>
              <a:rPr sz="4000" b="0" spc="-320" dirty="0">
                <a:latin typeface="Arial"/>
                <a:cs typeface="Arial"/>
              </a:rPr>
              <a:t>Research</a:t>
            </a:r>
            <a:r>
              <a:rPr sz="4000" b="0" spc="-204" dirty="0">
                <a:latin typeface="Arial"/>
                <a:cs typeface="Arial"/>
              </a:rPr>
              <a:t> </a:t>
            </a:r>
            <a:r>
              <a:rPr sz="4000" b="0" spc="-200" dirty="0">
                <a:latin typeface="Arial"/>
                <a:cs typeface="Arial"/>
              </a:rPr>
              <a:t>and</a:t>
            </a:r>
            <a:r>
              <a:rPr sz="4000" b="0" spc="-195" dirty="0">
                <a:latin typeface="Arial"/>
                <a:cs typeface="Arial"/>
              </a:rPr>
              <a:t> </a:t>
            </a:r>
            <a:r>
              <a:rPr sz="4000" b="0" spc="-70" dirty="0">
                <a:latin typeface="Arial"/>
                <a:cs typeface="Arial"/>
              </a:rPr>
              <a:t>Creative </a:t>
            </a:r>
            <a:r>
              <a:rPr sz="4000" b="0" spc="-114" dirty="0">
                <a:latin typeface="Arial"/>
                <a:cs typeface="Arial"/>
              </a:rPr>
              <a:t>Activities</a:t>
            </a:r>
            <a:r>
              <a:rPr sz="4000" b="0" spc="-195" dirty="0">
                <a:latin typeface="Arial"/>
                <a:cs typeface="Arial"/>
              </a:rPr>
              <a:t> </a:t>
            </a:r>
            <a:r>
              <a:rPr sz="4000" b="0" spc="-200" dirty="0">
                <a:latin typeface="Arial"/>
                <a:cs typeface="Arial"/>
              </a:rPr>
              <a:t>Award</a:t>
            </a:r>
            <a:r>
              <a:rPr sz="4000" b="0" spc="-160" dirty="0">
                <a:latin typeface="Arial"/>
                <a:cs typeface="Arial"/>
              </a:rPr>
              <a:t> </a:t>
            </a:r>
            <a:r>
              <a:rPr sz="4000" b="0" spc="-440" dirty="0">
                <a:latin typeface="Arial"/>
                <a:cs typeface="Arial"/>
              </a:rPr>
              <a:t>(FRACAA)</a:t>
            </a:r>
            <a:r>
              <a:rPr sz="4000" b="0" spc="-175" dirty="0">
                <a:latin typeface="Arial"/>
                <a:cs typeface="Arial"/>
              </a:rPr>
              <a:t> </a:t>
            </a:r>
            <a:r>
              <a:rPr sz="4000" b="0" spc="-150" dirty="0">
                <a:latin typeface="Arial"/>
                <a:cs typeface="Arial"/>
              </a:rPr>
              <a:t>Workshop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81200" y="2819400"/>
            <a:ext cx="5093611" cy="299376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082040" marR="1073150" algn="ctr">
              <a:lnSpc>
                <a:spcPct val="100000"/>
              </a:lnSpc>
              <a:spcBef>
                <a:spcPts val="105"/>
              </a:spcBef>
            </a:pPr>
            <a:r>
              <a:rPr lang="en-US" sz="3200" spc="-80" dirty="0">
                <a:latin typeface="Arial"/>
                <a:cs typeface="Arial"/>
              </a:rPr>
              <a:t>Andre Venter </a:t>
            </a:r>
            <a:r>
              <a:rPr sz="3200" spc="-225" dirty="0">
                <a:latin typeface="Arial"/>
                <a:cs typeface="Arial"/>
              </a:rPr>
              <a:t>Joanne</a:t>
            </a:r>
            <a:r>
              <a:rPr sz="3200" spc="-125" dirty="0">
                <a:latin typeface="Arial"/>
                <a:cs typeface="Arial"/>
              </a:rPr>
              <a:t> </a:t>
            </a:r>
            <a:r>
              <a:rPr sz="3200" spc="-25" dirty="0" err="1">
                <a:latin typeface="Arial"/>
                <a:cs typeface="Arial"/>
              </a:rPr>
              <a:t>Mih</a:t>
            </a:r>
            <a:endParaRPr lang="en-US" sz="3200" dirty="0">
              <a:latin typeface="Arial"/>
              <a:cs typeface="Arial"/>
            </a:endParaRPr>
          </a:p>
          <a:p>
            <a:pPr marL="12700" marR="5080" algn="ctr">
              <a:lnSpc>
                <a:spcPct val="100000"/>
              </a:lnSpc>
            </a:pPr>
            <a:r>
              <a:rPr lang="en-US" sz="3200" u="sng" spc="-10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"/>
                <a:cs typeface="Arial"/>
                <a:hlinkClick r:id="rId3"/>
              </a:rPr>
              <a:t>andre.venter@wmich.edu</a:t>
            </a:r>
            <a:r>
              <a:rPr lang="en-US" sz="3200" spc="-105" dirty="0">
                <a:solidFill>
                  <a:srgbClr val="0562C1"/>
                </a:solidFill>
                <a:latin typeface="Arial"/>
                <a:cs typeface="Arial"/>
              </a:rPr>
              <a:t> </a:t>
            </a:r>
            <a:r>
              <a:rPr lang="en-US" sz="3200" u="sng" spc="-7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"/>
                <a:cs typeface="Arial"/>
                <a:hlinkClick r:id="rId4"/>
              </a:rPr>
              <a:t>joanne.mih@wmich.edu</a:t>
            </a:r>
            <a:endParaRPr lang="en-US" sz="3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5"/>
              </a:spcBef>
            </a:pPr>
            <a:endParaRPr sz="3200" dirty="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  <a:spcBef>
                <a:spcPts val="5"/>
              </a:spcBef>
            </a:pPr>
            <a:r>
              <a:rPr lang="en-US" sz="3200" spc="-175" dirty="0">
                <a:latin typeface="Arial"/>
                <a:cs typeface="Arial"/>
              </a:rPr>
              <a:t>Dec 5</a:t>
            </a:r>
            <a:r>
              <a:rPr sz="3200" spc="-130" dirty="0">
                <a:latin typeface="Arial"/>
                <a:cs typeface="Arial"/>
              </a:rPr>
              <a:t>,</a:t>
            </a:r>
            <a:r>
              <a:rPr sz="3200" spc="-135" dirty="0">
                <a:latin typeface="Arial"/>
                <a:cs typeface="Arial"/>
              </a:rPr>
              <a:t> </a:t>
            </a:r>
            <a:r>
              <a:rPr lang="en-US" sz="3200" spc="-20" dirty="0">
                <a:latin typeface="Arial"/>
                <a:cs typeface="Arial"/>
              </a:rPr>
              <a:t>2025</a:t>
            </a:r>
            <a:endParaRPr sz="3200" dirty="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38911" y="184404"/>
            <a:ext cx="1110995" cy="111099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286195"/>
            <a:ext cx="51568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10" dirty="0"/>
              <a:t>Proposal</a:t>
            </a:r>
            <a:r>
              <a:rPr spc="-125" dirty="0"/>
              <a:t> </a:t>
            </a:r>
            <a:r>
              <a:rPr spc="-210" dirty="0"/>
              <a:t>Components</a:t>
            </a:r>
            <a:r>
              <a:rPr spc="-75" dirty="0"/>
              <a:t> </a:t>
            </a:r>
            <a:r>
              <a:rPr spc="-180" dirty="0"/>
              <a:t>and</a:t>
            </a:r>
            <a:r>
              <a:rPr spc="-100" dirty="0"/>
              <a:t> </a:t>
            </a:r>
            <a:r>
              <a:rPr spc="-175" dirty="0"/>
              <a:t>Specifications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3400" y="2209800"/>
            <a:ext cx="8091170" cy="21294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62230" indent="-342900">
              <a:lnSpc>
                <a:spcPct val="100000"/>
              </a:lnSpc>
              <a:spcBef>
                <a:spcPts val="105"/>
              </a:spcBef>
              <a:spcAft>
                <a:spcPts val="1000"/>
              </a:spcAft>
              <a:buChar char="•"/>
              <a:tabLst>
                <a:tab pos="355600" algn="l"/>
              </a:tabLst>
            </a:pPr>
            <a:r>
              <a:rPr sz="2200" spc="-130" dirty="0">
                <a:latin typeface="Arial"/>
                <a:cs typeface="Arial"/>
              </a:rPr>
              <a:t>Proposal</a:t>
            </a:r>
            <a:r>
              <a:rPr sz="2200" spc="-10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to</a:t>
            </a:r>
            <a:r>
              <a:rPr sz="2200" spc="-85" dirty="0">
                <a:latin typeface="Arial"/>
                <a:cs typeface="Arial"/>
              </a:rPr>
              <a:t> </a:t>
            </a:r>
            <a:r>
              <a:rPr sz="2200" spc="-114" dirty="0">
                <a:latin typeface="Arial"/>
                <a:cs typeface="Arial"/>
              </a:rPr>
              <a:t>be</a:t>
            </a:r>
            <a:r>
              <a:rPr sz="2200" spc="-80" dirty="0">
                <a:latin typeface="Arial"/>
                <a:cs typeface="Arial"/>
              </a:rPr>
              <a:t> </a:t>
            </a:r>
            <a:r>
              <a:rPr sz="2200" spc="-55" dirty="0">
                <a:latin typeface="Arial"/>
                <a:cs typeface="Arial"/>
              </a:rPr>
              <a:t>submitted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spc="-75" dirty="0">
                <a:latin typeface="Arial"/>
                <a:cs typeface="Arial"/>
              </a:rPr>
              <a:t>under</a:t>
            </a:r>
            <a:r>
              <a:rPr sz="2200" spc="-95" dirty="0">
                <a:latin typeface="Arial"/>
                <a:cs typeface="Arial"/>
              </a:rPr>
              <a:t> </a:t>
            </a:r>
            <a:r>
              <a:rPr sz="2200" spc="-105" dirty="0">
                <a:latin typeface="Arial"/>
                <a:cs typeface="Arial"/>
              </a:rPr>
              <a:t>one</a:t>
            </a:r>
            <a:r>
              <a:rPr sz="2200" spc="-80" dirty="0">
                <a:latin typeface="Arial"/>
                <a:cs typeface="Arial"/>
              </a:rPr>
              <a:t> </a:t>
            </a:r>
            <a:r>
              <a:rPr sz="2200" spc="-75" dirty="0">
                <a:latin typeface="Arial"/>
                <a:cs typeface="Arial"/>
              </a:rPr>
              <a:t>methodological</a:t>
            </a:r>
            <a:r>
              <a:rPr sz="2200" spc="-80" dirty="0">
                <a:latin typeface="Arial"/>
                <a:cs typeface="Arial"/>
              </a:rPr>
              <a:t> </a:t>
            </a:r>
            <a:r>
              <a:rPr sz="2200" spc="-114" dirty="0">
                <a:latin typeface="Arial"/>
                <a:cs typeface="Arial"/>
              </a:rPr>
              <a:t>category,</a:t>
            </a:r>
            <a:r>
              <a:rPr sz="2200" spc="-85" dirty="0">
                <a:latin typeface="Arial"/>
                <a:cs typeface="Arial"/>
              </a:rPr>
              <a:t> </a:t>
            </a:r>
            <a:r>
              <a:rPr sz="2200" spc="-25" dirty="0">
                <a:latin typeface="Arial"/>
                <a:cs typeface="Arial"/>
              </a:rPr>
              <a:t>as </a:t>
            </a:r>
            <a:r>
              <a:rPr sz="2200" spc="-105" dirty="0">
                <a:latin typeface="Arial"/>
                <a:cs typeface="Arial"/>
              </a:rPr>
              <a:t>designated</a:t>
            </a:r>
            <a:r>
              <a:rPr sz="2200" spc="-90" dirty="0">
                <a:latin typeface="Arial"/>
                <a:cs typeface="Arial"/>
              </a:rPr>
              <a:t> </a:t>
            </a:r>
            <a:r>
              <a:rPr sz="2200" spc="-110" dirty="0">
                <a:latin typeface="Arial"/>
                <a:cs typeface="Arial"/>
              </a:rPr>
              <a:t>by</a:t>
            </a:r>
            <a:r>
              <a:rPr sz="2200" spc="-95" dirty="0">
                <a:latin typeface="Arial"/>
                <a:cs typeface="Arial"/>
              </a:rPr>
              <a:t> </a:t>
            </a:r>
            <a:r>
              <a:rPr sz="2200" spc="-155" dirty="0">
                <a:latin typeface="Arial"/>
                <a:cs typeface="Arial"/>
              </a:rPr>
              <a:t>PI:</a:t>
            </a:r>
            <a:r>
              <a:rPr sz="2200" spc="-105" dirty="0">
                <a:latin typeface="Arial"/>
                <a:cs typeface="Arial"/>
              </a:rPr>
              <a:t> </a:t>
            </a:r>
            <a:endParaRPr lang="en-US" sz="2200" spc="-105" dirty="0">
              <a:latin typeface="Arial"/>
              <a:cs typeface="Arial"/>
            </a:endParaRPr>
          </a:p>
          <a:p>
            <a:pPr marL="469900" marR="62230" indent="53975">
              <a:lnSpc>
                <a:spcPct val="100000"/>
              </a:lnSpc>
              <a:spcBef>
                <a:spcPts val="105"/>
              </a:spcBef>
              <a:spcAft>
                <a:spcPts val="1000"/>
              </a:spcAft>
              <a:buFont typeface="+mj-lt"/>
              <a:buAutoNum type="arabicPeriod"/>
              <a:tabLst>
                <a:tab pos="355600" algn="l"/>
              </a:tabLst>
            </a:pPr>
            <a:r>
              <a:rPr sz="2200" spc="-95" dirty="0">
                <a:latin typeface="Arial"/>
                <a:cs typeface="Arial"/>
              </a:rPr>
              <a:t> </a:t>
            </a:r>
            <a:r>
              <a:rPr sz="2200" spc="-60" dirty="0">
                <a:latin typeface="Arial"/>
                <a:cs typeface="Arial"/>
              </a:rPr>
              <a:t>Quantitative</a:t>
            </a:r>
            <a:r>
              <a:rPr sz="2200" spc="-90" dirty="0">
                <a:latin typeface="Arial"/>
                <a:cs typeface="Arial"/>
              </a:rPr>
              <a:t> </a:t>
            </a:r>
            <a:r>
              <a:rPr sz="2200" spc="-175" dirty="0">
                <a:latin typeface="Arial"/>
                <a:cs typeface="Arial"/>
              </a:rPr>
              <a:t>Sciences</a:t>
            </a:r>
            <a:endParaRPr lang="en-US" sz="2200" spc="-175" dirty="0">
              <a:latin typeface="Arial"/>
              <a:cs typeface="Arial"/>
            </a:endParaRPr>
          </a:p>
          <a:p>
            <a:pPr marL="469900" marR="62230" indent="53975">
              <a:lnSpc>
                <a:spcPct val="100000"/>
              </a:lnSpc>
              <a:spcBef>
                <a:spcPts val="105"/>
              </a:spcBef>
              <a:spcAft>
                <a:spcPts val="1000"/>
              </a:spcAft>
              <a:buFont typeface="+mj-lt"/>
              <a:buAutoNum type="arabicPeriod"/>
              <a:tabLst>
                <a:tab pos="355600" algn="l"/>
              </a:tabLst>
            </a:pPr>
            <a:r>
              <a:rPr sz="2200" spc="-9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Qualitative </a:t>
            </a:r>
            <a:r>
              <a:rPr sz="2200" spc="-110" dirty="0">
                <a:latin typeface="Arial"/>
                <a:cs typeface="Arial"/>
              </a:rPr>
              <a:t>Scholarly </a:t>
            </a:r>
            <a:endParaRPr lang="en-US" sz="2200" spc="-105" dirty="0">
              <a:latin typeface="Arial"/>
              <a:cs typeface="Arial"/>
            </a:endParaRPr>
          </a:p>
          <a:p>
            <a:pPr marL="469900" marR="62230" indent="53975">
              <a:lnSpc>
                <a:spcPct val="100000"/>
              </a:lnSpc>
              <a:spcBef>
                <a:spcPts val="105"/>
              </a:spcBef>
              <a:spcAft>
                <a:spcPts val="1000"/>
              </a:spcAft>
              <a:buFont typeface="+mj-lt"/>
              <a:buAutoNum type="arabicPeriod"/>
              <a:tabLst>
                <a:tab pos="355600" algn="l"/>
              </a:tabLst>
            </a:pPr>
            <a:r>
              <a:rPr lang="en-US" sz="2200" spc="-100" dirty="0">
                <a:latin typeface="Arial"/>
                <a:cs typeface="Arial"/>
              </a:rPr>
              <a:t> </a:t>
            </a:r>
            <a:r>
              <a:rPr sz="2200" spc="-120" dirty="0">
                <a:latin typeface="Arial"/>
                <a:cs typeface="Arial"/>
              </a:rPr>
              <a:t>Creative</a:t>
            </a:r>
            <a:r>
              <a:rPr sz="2200" spc="-95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Arts</a:t>
            </a:r>
            <a:endParaRPr sz="2200" dirty="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8911" y="184404"/>
            <a:ext cx="1110995" cy="111099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7E4ED2-BC27-6A7F-3358-B95D750485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5940" y="2017715"/>
            <a:ext cx="8242934" cy="3785652"/>
          </a:xfrm>
        </p:spPr>
        <p:txBody>
          <a:bodyPr/>
          <a:lstStyle/>
          <a:p>
            <a:pPr marL="354965" indent="-342265">
              <a:lnSpc>
                <a:spcPct val="100000"/>
              </a:lnSpc>
              <a:spcBef>
                <a:spcPts val="5"/>
              </a:spcBef>
              <a:spcAft>
                <a:spcPts val="1000"/>
              </a:spcAft>
              <a:buChar char="•"/>
              <a:tabLst>
                <a:tab pos="354965" algn="l"/>
              </a:tabLst>
            </a:pPr>
            <a:r>
              <a:rPr lang="en-US" sz="2200" spc="-125" dirty="0"/>
              <a:t>Proposal</a:t>
            </a:r>
            <a:r>
              <a:rPr lang="en-US" sz="2200" spc="-114" dirty="0"/>
              <a:t> </a:t>
            </a:r>
            <a:r>
              <a:rPr lang="en-US" sz="2200" dirty="0"/>
              <a:t>to</a:t>
            </a:r>
            <a:r>
              <a:rPr lang="en-US" sz="2200" spc="-105" dirty="0"/>
              <a:t> </a:t>
            </a:r>
            <a:r>
              <a:rPr lang="en-US" sz="2200" spc="-114" dirty="0"/>
              <a:t>be</a:t>
            </a:r>
            <a:r>
              <a:rPr lang="en-US" sz="2200" spc="-95" dirty="0"/>
              <a:t> </a:t>
            </a:r>
            <a:r>
              <a:rPr lang="en-US" sz="2200" dirty="0"/>
              <a:t>written</a:t>
            </a:r>
            <a:r>
              <a:rPr lang="en-US" sz="2200" spc="-90" dirty="0"/>
              <a:t> </a:t>
            </a:r>
            <a:r>
              <a:rPr lang="en-US" sz="2200" dirty="0"/>
              <a:t>for</a:t>
            </a:r>
            <a:r>
              <a:rPr lang="en-US" sz="2200" spc="-114" dirty="0"/>
              <a:t> </a:t>
            </a:r>
            <a:r>
              <a:rPr lang="en-US" sz="2200" b="1" i="1" spc="-135" dirty="0"/>
              <a:t>general</a:t>
            </a:r>
            <a:r>
              <a:rPr lang="en-US" sz="2200" b="1" i="1" spc="-114" dirty="0"/>
              <a:t> </a:t>
            </a:r>
            <a:r>
              <a:rPr lang="en-US" sz="2200" b="1" i="1" spc="-130" dirty="0"/>
              <a:t>faculty</a:t>
            </a:r>
            <a:r>
              <a:rPr lang="en-US" sz="2200" b="1" i="1" spc="-120" dirty="0"/>
              <a:t> </a:t>
            </a:r>
            <a:r>
              <a:rPr lang="en-US" sz="2200" b="1" i="1" spc="-114" dirty="0"/>
              <a:t>comprehension</a:t>
            </a: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spcAft>
                <a:spcPts val="1000"/>
              </a:spcAft>
              <a:buChar char="•"/>
              <a:tabLst>
                <a:tab pos="354965" algn="l"/>
              </a:tabLst>
            </a:pPr>
            <a:r>
              <a:rPr lang="en-US" sz="2200" b="1" spc="-114" dirty="0"/>
              <a:t>Anonymity </a:t>
            </a:r>
            <a:r>
              <a:rPr lang="en-US" sz="2200" spc="-114" dirty="0"/>
              <a:t>No longer enforced. No need to self-identify or redact ID</a:t>
            </a:r>
            <a:endParaRPr lang="en-US" sz="2200" dirty="0"/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spcAft>
                <a:spcPts val="1000"/>
              </a:spcAft>
              <a:buChar char="•"/>
              <a:tabLst>
                <a:tab pos="354965" algn="l"/>
              </a:tabLst>
            </a:pPr>
            <a:r>
              <a:rPr lang="en-US" sz="2200" spc="-130" dirty="0"/>
              <a:t>Proposal</a:t>
            </a:r>
            <a:r>
              <a:rPr lang="en-US" sz="2200" spc="-120" dirty="0"/>
              <a:t> </a:t>
            </a:r>
            <a:r>
              <a:rPr lang="en-US" sz="2200" spc="-130" dirty="0"/>
              <a:t>consists</a:t>
            </a:r>
            <a:r>
              <a:rPr lang="en-US" sz="2200" spc="-95" dirty="0"/>
              <a:t> </a:t>
            </a:r>
            <a:r>
              <a:rPr lang="en-US" sz="2200" dirty="0"/>
              <a:t>of</a:t>
            </a:r>
            <a:r>
              <a:rPr lang="en-US" sz="2200" spc="-110" dirty="0"/>
              <a:t> </a:t>
            </a:r>
            <a:r>
              <a:rPr lang="en-US" sz="2200" spc="-20" dirty="0"/>
              <a:t>the</a:t>
            </a:r>
            <a:r>
              <a:rPr lang="en-US" sz="2200" spc="-105" dirty="0"/>
              <a:t> </a:t>
            </a:r>
            <a:r>
              <a:rPr lang="en-US" sz="2200" spc="-45" dirty="0"/>
              <a:t>following</a:t>
            </a:r>
            <a:r>
              <a:rPr lang="en-US" sz="2200" spc="-114" dirty="0"/>
              <a:t> </a:t>
            </a:r>
            <a:r>
              <a:rPr lang="en-US" sz="2200" spc="-10" dirty="0"/>
              <a:t>sections:</a:t>
            </a:r>
            <a:endParaRPr lang="en-US" sz="2200" dirty="0"/>
          </a:p>
          <a:p>
            <a:pPr marL="812165" marR="5080" lvl="1" indent="-34290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812165" algn="l"/>
              </a:tabLst>
            </a:pPr>
            <a:r>
              <a:rPr lang="en-US" sz="2200" b="1" spc="-175" dirty="0">
                <a:latin typeface="Arial"/>
                <a:cs typeface="Arial"/>
              </a:rPr>
              <a:t>Proposal</a:t>
            </a:r>
            <a:r>
              <a:rPr lang="en-US" sz="2200" b="1" spc="-85" dirty="0">
                <a:latin typeface="Arial"/>
                <a:cs typeface="Arial"/>
              </a:rPr>
              <a:t> </a:t>
            </a:r>
            <a:r>
              <a:rPr lang="en-US" sz="2200" b="1" spc="-110" dirty="0">
                <a:latin typeface="Arial"/>
                <a:cs typeface="Arial"/>
              </a:rPr>
              <a:t>narrative </a:t>
            </a:r>
            <a:r>
              <a:rPr lang="en-US" sz="2200" spc="-100" dirty="0">
                <a:latin typeface="Arial"/>
                <a:cs typeface="Arial"/>
              </a:rPr>
              <a:t>(7</a:t>
            </a:r>
            <a:r>
              <a:rPr lang="en-US" sz="2200" spc="-90" dirty="0">
                <a:latin typeface="Arial"/>
                <a:cs typeface="Arial"/>
              </a:rPr>
              <a:t> </a:t>
            </a:r>
            <a:r>
              <a:rPr lang="en-US" sz="2200" spc="-180" dirty="0">
                <a:latin typeface="Arial"/>
                <a:cs typeface="Arial"/>
              </a:rPr>
              <a:t>pages</a:t>
            </a:r>
            <a:r>
              <a:rPr lang="en-US" sz="2200" spc="-80" dirty="0">
                <a:latin typeface="Arial"/>
                <a:cs typeface="Arial"/>
              </a:rPr>
              <a:t> </a:t>
            </a:r>
            <a:r>
              <a:rPr lang="en-US" sz="2200" spc="-135" dirty="0">
                <a:latin typeface="Arial"/>
                <a:cs typeface="Arial"/>
              </a:rPr>
              <a:t>max,</a:t>
            </a:r>
            <a:r>
              <a:rPr lang="en-US" sz="2200" spc="-85" dirty="0">
                <a:latin typeface="Arial"/>
                <a:cs typeface="Arial"/>
              </a:rPr>
              <a:t> </a:t>
            </a:r>
            <a:r>
              <a:rPr lang="en-US" sz="2200" spc="-60" dirty="0">
                <a:latin typeface="Arial"/>
                <a:cs typeface="Arial"/>
              </a:rPr>
              <a:t>12 pt</a:t>
            </a:r>
            <a:r>
              <a:rPr lang="en-US" sz="2200" spc="-90" dirty="0">
                <a:latin typeface="Arial"/>
                <a:cs typeface="Arial"/>
              </a:rPr>
              <a:t> </a:t>
            </a:r>
            <a:r>
              <a:rPr lang="en-US" sz="2200" spc="-20" dirty="0">
                <a:latin typeface="Arial"/>
                <a:cs typeface="Arial"/>
              </a:rPr>
              <a:t>font,</a:t>
            </a:r>
            <a:r>
              <a:rPr lang="en-US" sz="2200" spc="-80" dirty="0">
                <a:latin typeface="Arial"/>
                <a:cs typeface="Arial"/>
              </a:rPr>
              <a:t> </a:t>
            </a:r>
            <a:r>
              <a:rPr lang="en-US" sz="2200" dirty="0">
                <a:latin typeface="Arial"/>
                <a:cs typeface="Arial"/>
              </a:rPr>
              <a:t>1”</a:t>
            </a:r>
            <a:r>
              <a:rPr lang="en-US" sz="2200" spc="-90" dirty="0">
                <a:latin typeface="Arial"/>
                <a:cs typeface="Arial"/>
              </a:rPr>
              <a:t> </a:t>
            </a:r>
            <a:r>
              <a:rPr lang="en-US" sz="2200" spc="-110" dirty="0">
                <a:latin typeface="Arial"/>
                <a:cs typeface="Arial"/>
              </a:rPr>
              <a:t>margins</a:t>
            </a:r>
            <a:r>
              <a:rPr lang="en-US" sz="2200" spc="-10" dirty="0">
                <a:latin typeface="Arial"/>
                <a:cs typeface="Arial"/>
              </a:rPr>
              <a:t>)</a:t>
            </a:r>
            <a:endParaRPr lang="en-US" sz="2200" dirty="0">
              <a:latin typeface="Arial"/>
              <a:cs typeface="Arial"/>
            </a:endParaRPr>
          </a:p>
          <a:p>
            <a:pPr marL="812800" marR="210185" lvl="1" indent="-34290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812800" algn="l"/>
              </a:tabLst>
            </a:pPr>
            <a:r>
              <a:rPr lang="en-US" sz="2200" b="1" spc="-160" dirty="0">
                <a:latin typeface="Arial"/>
                <a:cs typeface="Arial"/>
              </a:rPr>
              <a:t>Budget</a:t>
            </a:r>
            <a:r>
              <a:rPr lang="en-US" sz="2200" b="1" spc="-95" dirty="0">
                <a:latin typeface="Arial"/>
                <a:cs typeface="Arial"/>
              </a:rPr>
              <a:t> </a:t>
            </a:r>
            <a:r>
              <a:rPr lang="en-US" sz="2200" b="1" spc="-160" dirty="0">
                <a:latin typeface="Arial"/>
                <a:cs typeface="Arial"/>
              </a:rPr>
              <a:t>worksheet</a:t>
            </a:r>
            <a:r>
              <a:rPr lang="en-US" sz="2200" b="1" spc="-100" dirty="0">
                <a:latin typeface="Arial"/>
                <a:cs typeface="Arial"/>
              </a:rPr>
              <a:t> </a:t>
            </a:r>
            <a:r>
              <a:rPr lang="en-US" sz="2200" b="1" spc="-165" dirty="0">
                <a:latin typeface="Arial"/>
                <a:cs typeface="Arial"/>
              </a:rPr>
              <a:t>and</a:t>
            </a:r>
            <a:r>
              <a:rPr lang="en-US" sz="2200" b="1" spc="-95" dirty="0">
                <a:latin typeface="Arial"/>
                <a:cs typeface="Arial"/>
              </a:rPr>
              <a:t> </a:t>
            </a:r>
            <a:r>
              <a:rPr lang="en-US" sz="2200" b="1" spc="-130" dirty="0">
                <a:latin typeface="Arial"/>
                <a:cs typeface="Arial"/>
              </a:rPr>
              <a:t>justification</a:t>
            </a:r>
            <a:r>
              <a:rPr lang="en-US" sz="2200" b="1" spc="-110" dirty="0">
                <a:latin typeface="Arial"/>
                <a:cs typeface="Arial"/>
              </a:rPr>
              <a:t> </a:t>
            </a:r>
            <a:r>
              <a:rPr lang="en-US" sz="2200" spc="-100" dirty="0">
                <a:latin typeface="Arial"/>
                <a:cs typeface="Arial"/>
              </a:rPr>
              <a:t>(2</a:t>
            </a:r>
            <a:r>
              <a:rPr lang="en-US" sz="2200" spc="-90" dirty="0">
                <a:latin typeface="Arial"/>
                <a:cs typeface="Arial"/>
              </a:rPr>
              <a:t> </a:t>
            </a:r>
            <a:r>
              <a:rPr lang="en-US" sz="2200" spc="-180" dirty="0">
                <a:latin typeface="Arial"/>
                <a:cs typeface="Arial"/>
              </a:rPr>
              <a:t>pages</a:t>
            </a:r>
            <a:r>
              <a:rPr lang="en-US" sz="2200" spc="-90" dirty="0">
                <a:latin typeface="Arial"/>
                <a:cs typeface="Arial"/>
              </a:rPr>
              <a:t> </a:t>
            </a:r>
            <a:r>
              <a:rPr lang="en-US" sz="2200" spc="-135" dirty="0">
                <a:latin typeface="Arial"/>
                <a:cs typeface="Arial"/>
              </a:rPr>
              <a:t>max,</a:t>
            </a:r>
            <a:r>
              <a:rPr lang="en-US" sz="2200" spc="-85" dirty="0">
                <a:latin typeface="Arial"/>
                <a:cs typeface="Arial"/>
              </a:rPr>
              <a:t> must</a:t>
            </a:r>
            <a:r>
              <a:rPr lang="en-US" sz="2200" spc="-75" dirty="0">
                <a:latin typeface="Arial"/>
                <a:cs typeface="Arial"/>
              </a:rPr>
              <a:t> </a:t>
            </a:r>
            <a:r>
              <a:rPr lang="en-US" sz="2200" spc="-40" dirty="0">
                <a:latin typeface="Arial"/>
                <a:cs typeface="Arial"/>
              </a:rPr>
              <a:t>use </a:t>
            </a:r>
            <a:r>
              <a:rPr lang="en-US" sz="2200" spc="-20" dirty="0">
                <a:latin typeface="Arial"/>
                <a:cs typeface="Arial"/>
              </a:rPr>
              <a:t>form</a:t>
            </a:r>
            <a:r>
              <a:rPr lang="en-US" sz="2200" spc="-140" dirty="0">
                <a:latin typeface="Arial"/>
                <a:cs typeface="Arial"/>
              </a:rPr>
              <a:t> </a:t>
            </a:r>
            <a:r>
              <a:rPr lang="en-US" sz="2200" spc="-10" dirty="0">
                <a:latin typeface="Arial"/>
                <a:cs typeface="Arial"/>
              </a:rPr>
              <a:t>provided)</a:t>
            </a:r>
            <a:endParaRPr lang="en-US" sz="2200" dirty="0">
              <a:latin typeface="Arial"/>
              <a:cs typeface="Arial"/>
            </a:endParaRPr>
          </a:p>
          <a:p>
            <a:pPr marL="812800" lvl="1" indent="-34290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812165" algn="l"/>
              </a:tabLst>
            </a:pPr>
            <a:r>
              <a:rPr lang="en-US" sz="2200" b="1" spc="-185" dirty="0">
                <a:latin typeface="Arial"/>
                <a:cs typeface="Arial"/>
              </a:rPr>
              <a:t>References</a:t>
            </a:r>
            <a:r>
              <a:rPr lang="en-US" sz="2200" b="1" spc="-114" dirty="0">
                <a:latin typeface="Arial"/>
                <a:cs typeface="Arial"/>
              </a:rPr>
              <a:t> </a:t>
            </a:r>
            <a:r>
              <a:rPr lang="en-US" sz="2200" b="1" spc="-140" dirty="0">
                <a:latin typeface="Arial"/>
                <a:cs typeface="Arial"/>
              </a:rPr>
              <a:t>list</a:t>
            </a:r>
            <a:r>
              <a:rPr lang="en-US" sz="2200" b="1" spc="-90" dirty="0">
                <a:latin typeface="Arial"/>
                <a:cs typeface="Arial"/>
              </a:rPr>
              <a:t> </a:t>
            </a:r>
            <a:r>
              <a:rPr lang="en-US" sz="2200" spc="-35" dirty="0">
                <a:latin typeface="Arial"/>
                <a:cs typeface="Arial"/>
              </a:rPr>
              <a:t>(from</a:t>
            </a:r>
            <a:r>
              <a:rPr lang="en-US" sz="2200" spc="-100" dirty="0">
                <a:latin typeface="Arial"/>
                <a:cs typeface="Arial"/>
              </a:rPr>
              <a:t> </a:t>
            </a:r>
            <a:r>
              <a:rPr lang="en-US" sz="2200" spc="-90" dirty="0">
                <a:latin typeface="Arial"/>
                <a:cs typeface="Arial"/>
              </a:rPr>
              <a:t>proposal</a:t>
            </a:r>
            <a:r>
              <a:rPr lang="en-US" sz="2200" spc="-95" dirty="0">
                <a:latin typeface="Arial"/>
                <a:cs typeface="Arial"/>
              </a:rPr>
              <a:t> </a:t>
            </a:r>
            <a:r>
              <a:rPr lang="en-US" sz="2200" spc="-65" dirty="0">
                <a:latin typeface="Arial"/>
                <a:cs typeface="Arial"/>
              </a:rPr>
              <a:t>narrative;</a:t>
            </a:r>
            <a:r>
              <a:rPr lang="en-US" sz="2200" spc="-110" dirty="0">
                <a:latin typeface="Arial"/>
                <a:cs typeface="Arial"/>
              </a:rPr>
              <a:t> </a:t>
            </a:r>
            <a:r>
              <a:rPr lang="en-US" sz="2200" spc="-80" dirty="0">
                <a:latin typeface="Arial"/>
                <a:cs typeface="Arial"/>
              </a:rPr>
              <a:t>no </a:t>
            </a:r>
            <a:r>
              <a:rPr lang="en-US" sz="2200" spc="-165" dirty="0">
                <a:latin typeface="Arial"/>
                <a:cs typeface="Arial"/>
              </a:rPr>
              <a:t>page</a:t>
            </a:r>
            <a:r>
              <a:rPr lang="en-US" sz="2200" spc="-80" dirty="0">
                <a:latin typeface="Arial"/>
                <a:cs typeface="Arial"/>
              </a:rPr>
              <a:t> </a:t>
            </a:r>
            <a:r>
              <a:rPr lang="en-US" sz="2200" spc="-10" dirty="0">
                <a:latin typeface="Arial"/>
                <a:cs typeface="Arial"/>
              </a:rPr>
              <a:t>limit)</a:t>
            </a:r>
            <a:endParaRPr lang="en-US" sz="2200" dirty="0">
              <a:latin typeface="Arial"/>
              <a:cs typeface="Arial"/>
            </a:endParaRPr>
          </a:p>
          <a:p>
            <a:pPr marL="812165" marR="107314" lvl="1" indent="-34290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812165" algn="l"/>
              </a:tabLst>
            </a:pPr>
            <a:r>
              <a:rPr lang="en-US" sz="2200" b="1" spc="-120" dirty="0">
                <a:latin typeface="Arial"/>
                <a:cs typeface="Arial"/>
              </a:rPr>
              <a:t>Other</a:t>
            </a:r>
            <a:r>
              <a:rPr lang="en-US" sz="2200" b="1" spc="-85" dirty="0">
                <a:latin typeface="Arial"/>
                <a:cs typeface="Arial"/>
              </a:rPr>
              <a:t> </a:t>
            </a:r>
            <a:r>
              <a:rPr lang="en-US" sz="2200" b="1" spc="-170" dirty="0">
                <a:latin typeface="Arial"/>
                <a:cs typeface="Arial"/>
              </a:rPr>
              <a:t>supporting</a:t>
            </a:r>
            <a:r>
              <a:rPr lang="en-US" sz="2200" b="1" spc="-100" dirty="0">
                <a:latin typeface="Arial"/>
                <a:cs typeface="Arial"/>
              </a:rPr>
              <a:t> </a:t>
            </a:r>
            <a:r>
              <a:rPr lang="en-US" sz="2200" b="1" spc="-210" dirty="0">
                <a:latin typeface="Arial"/>
                <a:cs typeface="Arial"/>
              </a:rPr>
              <a:t>documents</a:t>
            </a:r>
            <a:r>
              <a:rPr lang="en-US" sz="2200" b="1" spc="-75" dirty="0">
                <a:latin typeface="Arial"/>
                <a:cs typeface="Arial"/>
              </a:rPr>
              <a:t> </a:t>
            </a:r>
            <a:r>
              <a:rPr lang="en-US" sz="2200" spc="-70" dirty="0">
                <a:latin typeface="Arial"/>
                <a:cs typeface="Arial"/>
              </a:rPr>
              <a:t>(only</a:t>
            </a:r>
            <a:r>
              <a:rPr lang="en-US" sz="2200" spc="-80" dirty="0">
                <a:latin typeface="Arial"/>
                <a:cs typeface="Arial"/>
              </a:rPr>
              <a:t> </a:t>
            </a:r>
            <a:r>
              <a:rPr lang="en-US" sz="2200" dirty="0">
                <a:latin typeface="Arial"/>
                <a:cs typeface="Arial"/>
              </a:rPr>
              <a:t>if</a:t>
            </a:r>
            <a:r>
              <a:rPr lang="en-US" sz="2200" spc="-105" dirty="0">
                <a:latin typeface="Arial"/>
                <a:cs typeface="Arial"/>
              </a:rPr>
              <a:t> </a:t>
            </a:r>
            <a:r>
              <a:rPr lang="en-US" sz="2200" spc="-85" dirty="0">
                <a:latin typeface="Arial"/>
                <a:cs typeface="Arial"/>
              </a:rPr>
              <a:t>absolutely</a:t>
            </a:r>
            <a:r>
              <a:rPr lang="en-US" sz="2200" spc="-90" dirty="0">
                <a:latin typeface="Arial"/>
                <a:cs typeface="Arial"/>
              </a:rPr>
              <a:t> </a:t>
            </a:r>
            <a:r>
              <a:rPr lang="en-US" sz="2200" spc="-145" dirty="0">
                <a:latin typeface="Arial"/>
                <a:cs typeface="Arial"/>
              </a:rPr>
              <a:t>necessary</a:t>
            </a:r>
            <a:r>
              <a:rPr lang="en-US" sz="2200" spc="-90" dirty="0">
                <a:latin typeface="Arial"/>
                <a:cs typeface="Arial"/>
              </a:rPr>
              <a:t> </a:t>
            </a:r>
            <a:r>
              <a:rPr lang="en-US" sz="2200" spc="-25" dirty="0">
                <a:latin typeface="Arial"/>
                <a:cs typeface="Arial"/>
              </a:rPr>
              <a:t>to </a:t>
            </a:r>
            <a:r>
              <a:rPr lang="en-US" sz="2200" spc="-50" dirty="0">
                <a:latin typeface="Arial"/>
                <a:cs typeface="Arial"/>
              </a:rPr>
              <a:t>illustrate</a:t>
            </a:r>
            <a:r>
              <a:rPr lang="en-US" sz="2200" spc="-95" dirty="0">
                <a:latin typeface="Arial"/>
                <a:cs typeface="Arial"/>
              </a:rPr>
              <a:t> </a:t>
            </a:r>
            <a:r>
              <a:rPr lang="en-US" sz="2200" spc="-45" dirty="0">
                <a:latin typeface="Arial"/>
                <a:cs typeface="Arial"/>
              </a:rPr>
              <a:t>project</a:t>
            </a:r>
            <a:r>
              <a:rPr lang="en-US" sz="2200" spc="-90" dirty="0">
                <a:latin typeface="Arial"/>
                <a:cs typeface="Arial"/>
              </a:rPr>
              <a:t> </a:t>
            </a:r>
            <a:r>
              <a:rPr lang="en-US" sz="2200" spc="-165" dirty="0">
                <a:latin typeface="Arial"/>
                <a:cs typeface="Arial"/>
              </a:rPr>
              <a:t>can</a:t>
            </a:r>
            <a:r>
              <a:rPr lang="en-US" sz="2200" spc="-70" dirty="0">
                <a:latin typeface="Arial"/>
                <a:cs typeface="Arial"/>
              </a:rPr>
              <a:t> </a:t>
            </a:r>
            <a:r>
              <a:rPr lang="en-US" sz="2200" spc="-114" dirty="0">
                <a:latin typeface="Arial"/>
                <a:cs typeface="Arial"/>
              </a:rPr>
              <a:t>be</a:t>
            </a:r>
            <a:r>
              <a:rPr lang="en-US" sz="2200" spc="-95" dirty="0">
                <a:latin typeface="Arial"/>
                <a:cs typeface="Arial"/>
              </a:rPr>
              <a:t> </a:t>
            </a:r>
            <a:r>
              <a:rPr lang="en-US" sz="2200" spc="-75" dirty="0">
                <a:latin typeface="Arial"/>
                <a:cs typeface="Arial"/>
              </a:rPr>
              <a:t>completed; </a:t>
            </a:r>
            <a:r>
              <a:rPr lang="en-US" sz="2200" spc="-120" dirty="0">
                <a:latin typeface="Arial"/>
                <a:cs typeface="Arial"/>
              </a:rPr>
              <a:t>2</a:t>
            </a:r>
            <a:r>
              <a:rPr lang="en-US" sz="2200" spc="-105" dirty="0">
                <a:latin typeface="Arial"/>
                <a:cs typeface="Arial"/>
              </a:rPr>
              <a:t> </a:t>
            </a:r>
            <a:r>
              <a:rPr lang="en-US" sz="2200" spc="-185" dirty="0">
                <a:latin typeface="Arial"/>
                <a:cs typeface="Arial"/>
              </a:rPr>
              <a:t>pages</a:t>
            </a:r>
            <a:r>
              <a:rPr lang="en-US" sz="2200" spc="-75" dirty="0">
                <a:latin typeface="Arial"/>
                <a:cs typeface="Arial"/>
              </a:rPr>
              <a:t> </a:t>
            </a:r>
            <a:r>
              <a:rPr lang="en-US" sz="2200" spc="-20" dirty="0">
                <a:latin typeface="Arial"/>
                <a:cs typeface="Arial"/>
              </a:rPr>
              <a:t>max)</a:t>
            </a:r>
            <a:endParaRPr lang="en-US" sz="2200" dirty="0">
              <a:latin typeface="Arial"/>
              <a:cs typeface="Arial"/>
            </a:endParaRPr>
          </a:p>
          <a:p>
            <a:endParaRPr lang="en-US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9191761C-3278-030D-FE8C-94B723EA840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5940" y="1219200"/>
            <a:ext cx="563626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10" dirty="0"/>
              <a:t>Proposal</a:t>
            </a:r>
            <a:r>
              <a:rPr spc="-125" dirty="0"/>
              <a:t> </a:t>
            </a:r>
            <a:r>
              <a:rPr spc="-210" dirty="0"/>
              <a:t>Components</a:t>
            </a:r>
            <a:r>
              <a:rPr spc="-75" dirty="0"/>
              <a:t> </a:t>
            </a:r>
            <a:r>
              <a:rPr spc="-180" dirty="0"/>
              <a:t>and</a:t>
            </a:r>
            <a:r>
              <a:rPr spc="-100" dirty="0"/>
              <a:t> </a:t>
            </a:r>
            <a:r>
              <a:rPr spc="-175" dirty="0"/>
              <a:t>Specifications</a:t>
            </a:r>
          </a:p>
        </p:txBody>
      </p:sp>
    </p:spTree>
    <p:extLst>
      <p:ext uri="{BB962C8B-B14F-4D97-AF65-F5344CB8AC3E}">
        <p14:creationId xmlns:p14="http://schemas.microsoft.com/office/powerpoint/2010/main" val="3485170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286195"/>
            <a:ext cx="8236584" cy="44730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10" dirty="0">
                <a:latin typeface="Arial"/>
                <a:cs typeface="Arial"/>
              </a:rPr>
              <a:t>Proposal</a:t>
            </a:r>
            <a:r>
              <a:rPr sz="2400" b="1" spc="-100" dirty="0">
                <a:latin typeface="Arial"/>
                <a:cs typeface="Arial"/>
              </a:rPr>
              <a:t> </a:t>
            </a:r>
            <a:r>
              <a:rPr sz="2400" b="1" spc="-180" dirty="0">
                <a:latin typeface="Arial"/>
                <a:cs typeface="Arial"/>
              </a:rPr>
              <a:t>Evaluation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Criteria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 dirty="0">
              <a:latin typeface="Arial"/>
              <a:cs typeface="Arial"/>
            </a:endParaRPr>
          </a:p>
          <a:p>
            <a:pPr marL="355600" marR="54610" indent="-342900">
              <a:lnSpc>
                <a:spcPct val="100000"/>
              </a:lnSpc>
              <a:spcAft>
                <a:spcPts val="1000"/>
              </a:spcAft>
              <a:buChar char="•"/>
              <a:tabLst>
                <a:tab pos="355600" algn="l"/>
              </a:tabLst>
            </a:pPr>
            <a:r>
              <a:rPr sz="2400" spc="-330" dirty="0">
                <a:latin typeface="Arial"/>
                <a:cs typeface="Arial"/>
              </a:rPr>
              <a:t>FRACAA</a:t>
            </a:r>
            <a:r>
              <a:rPr sz="2400" spc="-160" dirty="0">
                <a:latin typeface="Arial"/>
                <a:cs typeface="Arial"/>
              </a:rPr>
              <a:t> </a:t>
            </a:r>
            <a:r>
              <a:rPr sz="2400" spc="-110" dirty="0">
                <a:latin typeface="Arial"/>
                <a:cs typeface="Arial"/>
              </a:rPr>
              <a:t>grants </a:t>
            </a:r>
            <a:r>
              <a:rPr sz="2400" spc="-125" dirty="0">
                <a:latin typeface="Arial"/>
                <a:cs typeface="Arial"/>
              </a:rPr>
              <a:t>are</a:t>
            </a:r>
            <a:r>
              <a:rPr sz="2400" spc="-114" dirty="0">
                <a:latin typeface="Arial"/>
                <a:cs typeface="Arial"/>
              </a:rPr>
              <a:t> awarded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100" dirty="0">
                <a:latin typeface="Arial"/>
                <a:cs typeface="Arial"/>
              </a:rPr>
              <a:t>solely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95" dirty="0">
                <a:latin typeface="Arial"/>
                <a:cs typeface="Arial"/>
              </a:rPr>
              <a:t>on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35" dirty="0">
                <a:latin typeface="Arial"/>
                <a:cs typeface="Arial"/>
              </a:rPr>
              <a:t>the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70" dirty="0">
                <a:latin typeface="Arial"/>
                <a:cs typeface="Arial"/>
              </a:rPr>
              <a:t>basis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40" dirty="0">
                <a:latin typeface="Arial"/>
                <a:cs typeface="Arial"/>
              </a:rPr>
              <a:t>eligibility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and </a:t>
            </a:r>
            <a:r>
              <a:rPr sz="2400" spc="-105" dirty="0">
                <a:latin typeface="Arial"/>
                <a:cs typeface="Arial"/>
              </a:rPr>
              <a:t>proposal </a:t>
            </a:r>
            <a:r>
              <a:rPr sz="2400" spc="-10" dirty="0">
                <a:latin typeface="Arial"/>
                <a:cs typeface="Arial"/>
              </a:rPr>
              <a:t>merit</a:t>
            </a:r>
            <a:endParaRPr sz="24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Aft>
                <a:spcPts val="1000"/>
              </a:spcAft>
              <a:buChar char="•"/>
              <a:tabLst>
                <a:tab pos="354965" algn="l"/>
              </a:tabLst>
            </a:pPr>
            <a:r>
              <a:rPr sz="2400" spc="-330" dirty="0">
                <a:latin typeface="Arial"/>
                <a:cs typeface="Arial"/>
              </a:rPr>
              <a:t>FRACAA</a:t>
            </a:r>
            <a:r>
              <a:rPr sz="2400" spc="-155" dirty="0">
                <a:latin typeface="Arial"/>
                <a:cs typeface="Arial"/>
              </a:rPr>
              <a:t> </a:t>
            </a:r>
            <a:r>
              <a:rPr sz="2400" spc="-125" dirty="0">
                <a:latin typeface="Arial"/>
                <a:cs typeface="Arial"/>
              </a:rPr>
              <a:t>proposals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125" dirty="0">
                <a:latin typeface="Arial"/>
                <a:cs typeface="Arial"/>
              </a:rPr>
              <a:t>are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evaluated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95" dirty="0">
                <a:latin typeface="Arial"/>
                <a:cs typeface="Arial"/>
              </a:rPr>
              <a:t>on </a:t>
            </a:r>
            <a:r>
              <a:rPr sz="2400" spc="-40" dirty="0">
                <a:latin typeface="Arial"/>
                <a:cs typeface="Arial"/>
              </a:rPr>
              <a:t>the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55" dirty="0">
                <a:latin typeface="Arial"/>
                <a:cs typeface="Arial"/>
              </a:rPr>
              <a:t>following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criteria:</a:t>
            </a:r>
            <a:endParaRPr sz="2400" dirty="0">
              <a:latin typeface="Arial"/>
              <a:cs typeface="Arial"/>
            </a:endParaRPr>
          </a:p>
          <a:p>
            <a:pPr marL="812800" lvl="1" indent="-34290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812165" algn="l"/>
              </a:tabLst>
            </a:pPr>
            <a:r>
              <a:rPr sz="2400" dirty="0">
                <a:latin typeface="Arial"/>
                <a:cs typeface="Arial"/>
              </a:rPr>
              <a:t>Merit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35" dirty="0">
                <a:latin typeface="Arial"/>
                <a:cs typeface="Arial"/>
              </a:rPr>
              <a:t>the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proposed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activity</a:t>
            </a:r>
            <a:r>
              <a:rPr lang="en-US" sz="2400" spc="-10" dirty="0">
                <a:latin typeface="Arial"/>
                <a:cs typeface="Arial"/>
              </a:rPr>
              <a:t> (WHAT)</a:t>
            </a:r>
            <a:endParaRPr sz="2400" dirty="0">
              <a:latin typeface="Arial"/>
              <a:cs typeface="Arial"/>
            </a:endParaRPr>
          </a:p>
          <a:p>
            <a:pPr marL="812800" lvl="1" indent="-34290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812165" algn="l"/>
              </a:tabLst>
            </a:pPr>
            <a:r>
              <a:rPr sz="2400" spc="-114" dirty="0">
                <a:latin typeface="Arial"/>
                <a:cs typeface="Arial"/>
              </a:rPr>
              <a:t>Context</a:t>
            </a:r>
            <a:r>
              <a:rPr sz="2400" spc="-1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35" dirty="0">
                <a:latin typeface="Arial"/>
                <a:cs typeface="Arial"/>
              </a:rPr>
              <a:t>the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project</a:t>
            </a:r>
            <a:r>
              <a:rPr lang="en-US" sz="2400" spc="-10" dirty="0">
                <a:latin typeface="Arial"/>
                <a:cs typeface="Arial"/>
              </a:rPr>
              <a:t> (WHY)</a:t>
            </a:r>
            <a:endParaRPr sz="2400" dirty="0">
              <a:latin typeface="Arial"/>
              <a:cs typeface="Arial"/>
            </a:endParaRPr>
          </a:p>
          <a:p>
            <a:pPr marL="812800" lvl="1" indent="-342900">
              <a:lnSpc>
                <a:spcPct val="100000"/>
              </a:lnSpc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812165" algn="l"/>
              </a:tabLst>
            </a:pPr>
            <a:r>
              <a:rPr sz="2400" spc="-95" dirty="0">
                <a:latin typeface="Arial"/>
                <a:cs typeface="Arial"/>
              </a:rPr>
              <a:t>Project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95" dirty="0">
                <a:latin typeface="Arial"/>
                <a:cs typeface="Arial"/>
              </a:rPr>
              <a:t>procedure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130" dirty="0">
                <a:latin typeface="Arial"/>
                <a:cs typeface="Arial"/>
              </a:rPr>
              <a:t>and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planning</a:t>
            </a:r>
            <a:r>
              <a:rPr lang="en-US" sz="2400" spc="-10" dirty="0">
                <a:latin typeface="Arial"/>
                <a:cs typeface="Arial"/>
              </a:rPr>
              <a:t> (HOW)</a:t>
            </a:r>
            <a:endParaRPr sz="24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Aft>
                <a:spcPts val="1000"/>
              </a:spcAft>
              <a:buChar char="•"/>
              <a:tabLst>
                <a:tab pos="355600" algn="l"/>
              </a:tabLst>
            </a:pPr>
            <a:r>
              <a:rPr sz="2400" spc="-185" dirty="0">
                <a:latin typeface="Arial"/>
                <a:cs typeface="Arial"/>
              </a:rPr>
              <a:t>Once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40" dirty="0">
                <a:latin typeface="Arial"/>
                <a:cs typeface="Arial"/>
              </a:rPr>
              <a:t>an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80" dirty="0">
                <a:latin typeface="Arial"/>
                <a:cs typeface="Arial"/>
              </a:rPr>
              <a:t>applicant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140" dirty="0">
                <a:latin typeface="Arial"/>
                <a:cs typeface="Arial"/>
              </a:rPr>
              <a:t>is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14" dirty="0">
                <a:latin typeface="Arial"/>
                <a:cs typeface="Arial"/>
              </a:rPr>
              <a:t>deemed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75" dirty="0">
                <a:latin typeface="Arial"/>
                <a:cs typeface="Arial"/>
              </a:rPr>
              <a:t>eligible,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45" dirty="0">
                <a:latin typeface="Arial"/>
                <a:cs typeface="Arial"/>
              </a:rPr>
              <a:t>at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95" dirty="0">
                <a:latin typeface="Arial"/>
                <a:cs typeface="Arial"/>
              </a:rPr>
              <a:t>least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three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120" dirty="0">
                <a:latin typeface="Arial"/>
                <a:cs typeface="Arial"/>
              </a:rPr>
              <a:t>members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of </a:t>
            </a:r>
            <a:r>
              <a:rPr sz="2400" spc="-35" dirty="0">
                <a:latin typeface="Arial"/>
                <a:cs typeface="Arial"/>
              </a:rPr>
              <a:t>the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330" dirty="0">
                <a:latin typeface="Arial"/>
                <a:cs typeface="Arial"/>
              </a:rPr>
              <a:t>FRACAA</a:t>
            </a:r>
            <a:r>
              <a:rPr sz="2400" spc="-145" dirty="0">
                <a:latin typeface="Arial"/>
                <a:cs typeface="Arial"/>
              </a:rPr>
              <a:t> </a:t>
            </a:r>
            <a:r>
              <a:rPr sz="2400" spc="-195" dirty="0">
                <a:latin typeface="Arial"/>
                <a:cs typeface="Arial"/>
              </a:rPr>
              <a:t>Research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160" dirty="0">
                <a:latin typeface="Arial"/>
                <a:cs typeface="Arial"/>
              </a:rPr>
              <a:t>Screening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100" dirty="0">
                <a:latin typeface="Arial"/>
                <a:cs typeface="Arial"/>
              </a:rPr>
              <a:t>Committee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lang="en-US" sz="2400" spc="-1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will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85" dirty="0">
                <a:latin typeface="Arial"/>
                <a:cs typeface="Arial"/>
              </a:rPr>
              <a:t>review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the </a:t>
            </a:r>
            <a:r>
              <a:rPr sz="2400" spc="-50" dirty="0">
                <a:latin typeface="Arial"/>
                <a:cs typeface="Arial"/>
              </a:rPr>
              <a:t>entire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proposal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for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merit</a:t>
            </a:r>
            <a:r>
              <a:rPr sz="2400" spc="-140" dirty="0">
                <a:latin typeface="Arial"/>
                <a:cs typeface="Arial"/>
              </a:rPr>
              <a:t> </a:t>
            </a:r>
            <a:r>
              <a:rPr sz="2400" spc="-155" dirty="0">
                <a:latin typeface="Arial"/>
                <a:cs typeface="Arial"/>
              </a:rPr>
              <a:t>based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95" dirty="0">
                <a:latin typeface="Arial"/>
                <a:cs typeface="Arial"/>
              </a:rPr>
              <a:t>on</a:t>
            </a:r>
            <a:r>
              <a:rPr sz="2400" spc="-105" dirty="0">
                <a:latin typeface="Arial"/>
                <a:cs typeface="Arial"/>
              </a:rPr>
              <a:t> these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criteria</a:t>
            </a:r>
            <a:endParaRPr sz="2400" dirty="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8911" y="184404"/>
            <a:ext cx="1110995" cy="111099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96C4A8E-7167-F512-336A-03E188F9D0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600" y="3352800"/>
            <a:ext cx="2687149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3400" y="1905000"/>
            <a:ext cx="7446645" cy="37343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80" dirty="0">
                <a:latin typeface="Arial"/>
                <a:cs typeface="Arial"/>
              </a:rPr>
              <a:t>Context</a:t>
            </a:r>
            <a:r>
              <a:rPr sz="2400" b="1" spc="-110" dirty="0">
                <a:latin typeface="Arial"/>
                <a:cs typeface="Arial"/>
              </a:rPr>
              <a:t> </a:t>
            </a:r>
            <a:r>
              <a:rPr sz="2400" b="1" spc="-120" dirty="0">
                <a:latin typeface="Arial"/>
                <a:cs typeface="Arial"/>
              </a:rPr>
              <a:t>of</a:t>
            </a:r>
            <a:r>
              <a:rPr sz="2400" b="1" spc="-110" dirty="0">
                <a:latin typeface="Arial"/>
                <a:cs typeface="Arial"/>
              </a:rPr>
              <a:t> </a:t>
            </a:r>
            <a:r>
              <a:rPr sz="2400" b="1" spc="-105" dirty="0">
                <a:latin typeface="Arial"/>
                <a:cs typeface="Arial"/>
              </a:rPr>
              <a:t>the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Project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 dirty="0">
              <a:latin typeface="Arial"/>
              <a:cs typeface="Arial"/>
            </a:endParaRPr>
          </a:p>
          <a:p>
            <a:pPr marL="355600" marR="294005" indent="-342900">
              <a:lnSpc>
                <a:spcPct val="100000"/>
              </a:lnSpc>
              <a:spcAft>
                <a:spcPts val="1000"/>
              </a:spcAft>
              <a:buChar char="•"/>
              <a:tabLst>
                <a:tab pos="355600" algn="l"/>
              </a:tabLst>
            </a:pPr>
            <a:r>
              <a:rPr sz="2400" spc="-140" dirty="0">
                <a:latin typeface="Arial"/>
                <a:cs typeface="Arial"/>
              </a:rPr>
              <a:t>Proposal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140" dirty="0">
                <a:latin typeface="Arial"/>
                <a:cs typeface="Arial"/>
              </a:rPr>
              <a:t>is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90" dirty="0">
                <a:latin typeface="Arial"/>
                <a:cs typeface="Arial"/>
              </a:rPr>
              <a:t>clearly</a:t>
            </a:r>
            <a:r>
              <a:rPr sz="2400" spc="-1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written</a:t>
            </a:r>
            <a:r>
              <a:rPr sz="2400" spc="-14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for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140" dirty="0">
                <a:latin typeface="Arial"/>
                <a:cs typeface="Arial"/>
              </a:rPr>
              <a:t>an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114" dirty="0">
                <a:latin typeface="Arial"/>
                <a:cs typeface="Arial"/>
              </a:rPr>
              <a:t>audience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130" dirty="0">
                <a:latin typeface="Arial"/>
                <a:cs typeface="Arial"/>
              </a:rPr>
              <a:t>peers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and </a:t>
            </a:r>
            <a:r>
              <a:rPr sz="2400" spc="-110" dirty="0">
                <a:latin typeface="Arial"/>
                <a:cs typeface="Arial"/>
              </a:rPr>
              <a:t>professionals,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spc="-55" dirty="0">
                <a:latin typeface="Arial"/>
                <a:cs typeface="Arial"/>
              </a:rPr>
              <a:t>yet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95" dirty="0">
                <a:latin typeface="Arial"/>
                <a:cs typeface="Arial"/>
              </a:rPr>
              <a:t>non-</a:t>
            </a:r>
            <a:r>
              <a:rPr sz="2400" spc="-10" dirty="0">
                <a:latin typeface="Arial"/>
                <a:cs typeface="Arial"/>
              </a:rPr>
              <a:t>specialist</a:t>
            </a:r>
            <a:endParaRPr sz="2400" dirty="0">
              <a:latin typeface="Arial"/>
              <a:cs typeface="Arial"/>
            </a:endParaRPr>
          </a:p>
          <a:p>
            <a:pPr marL="355600" marR="489584" indent="-342900">
              <a:lnSpc>
                <a:spcPct val="100000"/>
              </a:lnSpc>
              <a:spcAft>
                <a:spcPts val="1000"/>
              </a:spcAft>
              <a:buChar char="•"/>
              <a:tabLst>
                <a:tab pos="355600" algn="l"/>
              </a:tabLst>
            </a:pPr>
            <a:r>
              <a:rPr sz="2400" spc="-140" dirty="0">
                <a:latin typeface="Arial"/>
                <a:cs typeface="Arial"/>
              </a:rPr>
              <a:t>Proposal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185" dirty="0">
                <a:latin typeface="Arial"/>
                <a:cs typeface="Arial"/>
              </a:rPr>
              <a:t>makes</a:t>
            </a:r>
            <a:r>
              <a:rPr sz="2400" spc="-135" dirty="0">
                <a:latin typeface="Arial"/>
                <a:cs typeface="Arial"/>
              </a:rPr>
              <a:t> </a:t>
            </a:r>
            <a:r>
              <a:rPr sz="2400" spc="-210" dirty="0">
                <a:latin typeface="Arial"/>
                <a:cs typeface="Arial"/>
              </a:rPr>
              <a:t>a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95" dirty="0">
                <a:latin typeface="Arial"/>
                <a:cs typeface="Arial"/>
              </a:rPr>
              <a:t>strong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-215" dirty="0">
                <a:latin typeface="Arial"/>
                <a:cs typeface="Arial"/>
              </a:rPr>
              <a:t>case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that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45" dirty="0">
                <a:latin typeface="Arial"/>
                <a:cs typeface="Arial"/>
              </a:rPr>
              <a:t>activity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will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160" dirty="0">
                <a:latin typeface="Arial"/>
                <a:cs typeface="Arial"/>
              </a:rPr>
              <a:t>make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a </a:t>
            </a:r>
            <a:r>
              <a:rPr sz="2400" spc="-90" dirty="0">
                <a:latin typeface="Arial"/>
                <a:cs typeface="Arial"/>
              </a:rPr>
              <a:t>meaningful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40" dirty="0">
                <a:latin typeface="Arial"/>
                <a:cs typeface="Arial"/>
              </a:rPr>
              <a:t>contribution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within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45" dirty="0">
                <a:latin typeface="Arial"/>
                <a:cs typeface="Arial"/>
              </a:rPr>
              <a:t>its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85" dirty="0">
                <a:latin typeface="Arial"/>
                <a:cs typeface="Arial"/>
              </a:rPr>
              <a:t>own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field</a:t>
            </a:r>
            <a:endParaRPr sz="24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Aft>
                <a:spcPts val="1000"/>
              </a:spcAft>
              <a:buChar char="•"/>
              <a:tabLst>
                <a:tab pos="354965" algn="l"/>
              </a:tabLst>
            </a:pPr>
            <a:r>
              <a:rPr sz="2400" spc="-50" dirty="0">
                <a:latin typeface="Arial"/>
                <a:cs typeface="Arial"/>
              </a:rPr>
              <a:t>Activity</a:t>
            </a:r>
            <a:r>
              <a:rPr sz="2400" spc="-1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will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150" dirty="0">
                <a:latin typeface="Arial"/>
                <a:cs typeface="Arial"/>
              </a:rPr>
              <a:t>address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210" dirty="0">
                <a:latin typeface="Arial"/>
                <a:cs typeface="Arial"/>
              </a:rPr>
              <a:t>a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90" dirty="0">
                <a:latin typeface="Arial"/>
                <a:cs typeface="Arial"/>
              </a:rPr>
              <a:t>broad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scholarly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issue</a:t>
            </a:r>
            <a:endParaRPr sz="24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Aft>
                <a:spcPts val="1000"/>
              </a:spcAft>
              <a:buChar char="•"/>
              <a:tabLst>
                <a:tab pos="355600" algn="l"/>
              </a:tabLst>
            </a:pPr>
            <a:r>
              <a:rPr sz="2400" spc="-105" dirty="0">
                <a:latin typeface="Arial"/>
                <a:cs typeface="Arial"/>
              </a:rPr>
              <a:t>Adequately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130" dirty="0">
                <a:latin typeface="Arial"/>
                <a:cs typeface="Arial"/>
              </a:rPr>
              <a:t>describes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140" dirty="0">
                <a:latin typeface="Arial"/>
                <a:cs typeface="Arial"/>
              </a:rPr>
              <a:t>steps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125" dirty="0">
                <a:latin typeface="Arial"/>
                <a:cs typeface="Arial"/>
              </a:rPr>
              <a:t>be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110" dirty="0">
                <a:latin typeface="Arial"/>
                <a:cs typeface="Arial"/>
              </a:rPr>
              <a:t>taken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35" dirty="0">
                <a:latin typeface="Arial"/>
                <a:cs typeface="Arial"/>
              </a:rPr>
              <a:t>in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65" dirty="0">
                <a:latin typeface="Arial"/>
                <a:cs typeface="Arial"/>
              </a:rPr>
              <a:t>order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85" dirty="0">
                <a:latin typeface="Arial"/>
                <a:cs typeface="Arial"/>
              </a:rPr>
              <a:t>secure </a:t>
            </a:r>
            <a:r>
              <a:rPr sz="2400" spc="-80" dirty="0">
                <a:latin typeface="Arial"/>
                <a:cs typeface="Arial"/>
              </a:rPr>
              <a:t>external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funding</a:t>
            </a:r>
            <a:endParaRPr sz="2400" dirty="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8911" y="184404"/>
            <a:ext cx="1110995" cy="1110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0799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3400" y="1752600"/>
            <a:ext cx="7884795" cy="386259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65" dirty="0">
                <a:latin typeface="Arial"/>
                <a:cs typeface="Arial"/>
              </a:rPr>
              <a:t>Project</a:t>
            </a:r>
            <a:r>
              <a:rPr sz="2400" b="1" spc="-120" dirty="0">
                <a:latin typeface="Arial"/>
                <a:cs typeface="Arial"/>
              </a:rPr>
              <a:t> </a:t>
            </a:r>
            <a:r>
              <a:rPr sz="2400" b="1" spc="-200" dirty="0">
                <a:latin typeface="Arial"/>
                <a:cs typeface="Arial"/>
              </a:rPr>
              <a:t>Procedure</a:t>
            </a:r>
            <a:r>
              <a:rPr sz="2400" b="1" spc="-120" dirty="0">
                <a:latin typeface="Arial"/>
                <a:cs typeface="Arial"/>
              </a:rPr>
              <a:t> </a:t>
            </a:r>
            <a:r>
              <a:rPr sz="2400" b="1" spc="-180" dirty="0">
                <a:latin typeface="Arial"/>
                <a:cs typeface="Arial"/>
              </a:rPr>
              <a:t>and</a:t>
            </a:r>
            <a:r>
              <a:rPr sz="2400" b="1" spc="-90" dirty="0">
                <a:latin typeface="Arial"/>
                <a:cs typeface="Arial"/>
              </a:rPr>
              <a:t> </a:t>
            </a:r>
            <a:r>
              <a:rPr sz="2400" b="1" spc="-65" dirty="0">
                <a:latin typeface="Arial"/>
                <a:cs typeface="Arial"/>
              </a:rPr>
              <a:t>Planning</a:t>
            </a:r>
            <a:r>
              <a:rPr lang="en-US" sz="2400" b="1" spc="-65" dirty="0">
                <a:latin typeface="Arial"/>
                <a:cs typeface="Arial"/>
              </a:rPr>
              <a:t> 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Aft>
                <a:spcPts val="1000"/>
              </a:spcAft>
              <a:buChar char="•"/>
              <a:tabLst>
                <a:tab pos="354965" algn="l"/>
              </a:tabLst>
            </a:pPr>
            <a:r>
              <a:rPr sz="2400" spc="-75" dirty="0">
                <a:latin typeface="Arial"/>
                <a:cs typeface="Arial"/>
              </a:rPr>
              <a:t>Methods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125" dirty="0">
                <a:latin typeface="Arial"/>
                <a:cs typeface="Arial"/>
              </a:rPr>
              <a:t>are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90" dirty="0">
                <a:latin typeface="Arial"/>
                <a:cs typeface="Arial"/>
              </a:rPr>
              <a:t>clearly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-90" dirty="0">
                <a:latin typeface="Arial"/>
                <a:cs typeface="Arial"/>
              </a:rPr>
              <a:t>stated</a:t>
            </a:r>
            <a:r>
              <a:rPr sz="2400" spc="-135" dirty="0">
                <a:latin typeface="Arial"/>
                <a:cs typeface="Arial"/>
              </a:rPr>
              <a:t> </a:t>
            </a:r>
            <a:r>
              <a:rPr sz="2400" spc="-130" dirty="0">
                <a:latin typeface="Arial"/>
                <a:cs typeface="Arial"/>
              </a:rPr>
              <a:t>and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75" dirty="0">
                <a:latin typeface="Arial"/>
                <a:cs typeface="Arial"/>
              </a:rPr>
              <a:t>appropriate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for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proposal</a:t>
            </a:r>
            <a:endParaRPr sz="24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Aft>
                <a:spcPts val="1000"/>
              </a:spcAft>
              <a:buChar char="•"/>
              <a:tabLst>
                <a:tab pos="354965" algn="l"/>
              </a:tabLst>
            </a:pPr>
            <a:r>
              <a:rPr sz="2400" spc="-100" dirty="0">
                <a:latin typeface="Arial"/>
                <a:cs typeface="Arial"/>
              </a:rPr>
              <a:t>Timeline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40" dirty="0">
                <a:latin typeface="Arial"/>
                <a:cs typeface="Arial"/>
              </a:rPr>
              <a:t>is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100" dirty="0">
                <a:latin typeface="Arial"/>
                <a:cs typeface="Arial"/>
              </a:rPr>
              <a:t>clear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110" dirty="0">
                <a:latin typeface="Arial"/>
                <a:cs typeface="Arial"/>
              </a:rPr>
              <a:t>(be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explicit)</a:t>
            </a:r>
            <a:endParaRPr sz="24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Aft>
                <a:spcPts val="1000"/>
              </a:spcAft>
              <a:buChar char="•"/>
              <a:tabLst>
                <a:tab pos="354965" algn="l"/>
              </a:tabLst>
            </a:pPr>
            <a:r>
              <a:rPr sz="2400" spc="-150" dirty="0">
                <a:latin typeface="Arial"/>
                <a:cs typeface="Arial"/>
              </a:rPr>
              <a:t>Data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00" dirty="0">
                <a:latin typeface="Arial"/>
                <a:cs typeface="Arial"/>
              </a:rPr>
              <a:t>analysis/evaluation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140" dirty="0">
                <a:latin typeface="Arial"/>
                <a:cs typeface="Arial"/>
              </a:rPr>
              <a:t>is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95" dirty="0">
                <a:latin typeface="Arial"/>
                <a:cs typeface="Arial"/>
              </a:rPr>
              <a:t>planned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125" dirty="0">
                <a:latin typeface="Arial"/>
                <a:cs typeface="Arial"/>
              </a:rPr>
              <a:t>and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appropriate</a:t>
            </a:r>
            <a:endParaRPr sz="24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Aft>
                <a:spcPts val="1000"/>
              </a:spcAft>
              <a:buChar char="•"/>
              <a:tabLst>
                <a:tab pos="355600" algn="l"/>
              </a:tabLst>
            </a:pPr>
            <a:r>
              <a:rPr sz="2400" spc="-140" dirty="0">
                <a:latin typeface="Arial"/>
                <a:cs typeface="Arial"/>
              </a:rPr>
              <a:t>Proposal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85" dirty="0">
                <a:latin typeface="Arial"/>
                <a:cs typeface="Arial"/>
              </a:rPr>
              <a:t>details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210" dirty="0">
                <a:latin typeface="Arial"/>
                <a:cs typeface="Arial"/>
              </a:rPr>
              <a:t>access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75" dirty="0">
                <a:latin typeface="Arial"/>
                <a:cs typeface="Arial"/>
              </a:rPr>
              <a:t>appropriate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130" dirty="0">
                <a:latin typeface="Arial"/>
                <a:cs typeface="Arial"/>
              </a:rPr>
              <a:t>resources,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35" dirty="0">
                <a:latin typeface="Arial"/>
                <a:cs typeface="Arial"/>
              </a:rPr>
              <a:t>equipment, </a:t>
            </a:r>
            <a:r>
              <a:rPr sz="2400" spc="-65" dirty="0">
                <a:latin typeface="Arial"/>
                <a:cs typeface="Arial"/>
              </a:rPr>
              <a:t>facilities</a:t>
            </a:r>
            <a:r>
              <a:rPr sz="2400" spc="-114" dirty="0">
                <a:latin typeface="Arial"/>
                <a:cs typeface="Arial"/>
              </a:rPr>
              <a:t> needed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85" dirty="0">
                <a:latin typeface="Arial"/>
                <a:cs typeface="Arial"/>
              </a:rPr>
              <a:t>complete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activity</a:t>
            </a:r>
            <a:endParaRPr sz="2400" dirty="0">
              <a:latin typeface="Arial"/>
              <a:cs typeface="Arial"/>
            </a:endParaRPr>
          </a:p>
          <a:p>
            <a:pPr marL="355600" marR="177800" indent="-342900">
              <a:lnSpc>
                <a:spcPct val="100000"/>
              </a:lnSpc>
              <a:spcAft>
                <a:spcPts val="1000"/>
              </a:spcAft>
              <a:buChar char="•"/>
              <a:tabLst>
                <a:tab pos="355600" algn="l"/>
              </a:tabLst>
            </a:pPr>
            <a:r>
              <a:rPr sz="2400" spc="-200" dirty="0">
                <a:latin typeface="Arial"/>
                <a:cs typeface="Arial"/>
              </a:rPr>
              <a:t>Costs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for</a:t>
            </a:r>
            <a:r>
              <a:rPr sz="2400" spc="-105" dirty="0">
                <a:latin typeface="Arial"/>
                <a:cs typeface="Arial"/>
              </a:rPr>
              <a:t> proposed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90" dirty="0">
                <a:latin typeface="Arial"/>
                <a:cs typeface="Arial"/>
              </a:rPr>
              <a:t>budget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125" dirty="0">
                <a:latin typeface="Arial"/>
                <a:cs typeface="Arial"/>
              </a:rPr>
              <a:t>are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90" dirty="0">
                <a:latin typeface="Arial"/>
                <a:cs typeface="Arial"/>
              </a:rPr>
              <a:t>clearly</a:t>
            </a:r>
            <a:r>
              <a:rPr sz="2400" spc="-135" dirty="0">
                <a:latin typeface="Arial"/>
                <a:cs typeface="Arial"/>
              </a:rPr>
              <a:t> </a:t>
            </a:r>
            <a:r>
              <a:rPr sz="2400" spc="-85" dirty="0">
                <a:latin typeface="Arial"/>
                <a:cs typeface="Arial"/>
              </a:rPr>
              <a:t>itemized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130" dirty="0">
                <a:latin typeface="Arial"/>
                <a:cs typeface="Arial"/>
              </a:rPr>
              <a:t>and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justified </a:t>
            </a:r>
            <a:r>
              <a:rPr sz="2400" spc="-125" dirty="0">
                <a:latin typeface="Arial"/>
                <a:cs typeface="Arial"/>
              </a:rPr>
              <a:t>(using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75" dirty="0">
                <a:latin typeface="Arial"/>
                <a:cs typeface="Arial"/>
              </a:rPr>
              <a:t>university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guidelines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85" dirty="0">
                <a:latin typeface="Arial"/>
                <a:cs typeface="Arial"/>
              </a:rPr>
              <a:t>when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available)</a:t>
            </a:r>
            <a:endParaRPr sz="2400" dirty="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8911" y="184404"/>
            <a:ext cx="1110995" cy="1110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3254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BC63A5-EAB5-8B07-A70B-390A9EA10F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44E48A-3244-DF31-FA5D-C2F72AE25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8242934" cy="4826962"/>
          </a:xfrm>
        </p:spPr>
        <p:txBody>
          <a:bodyPr/>
          <a:lstStyle/>
          <a:p>
            <a:pPr marL="355600" indent="-34290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2400" spc="-155" dirty="0"/>
              <a:t>Faculty colleagues review</a:t>
            </a:r>
            <a:r>
              <a:rPr lang="en-US" sz="2400" spc="-85" dirty="0"/>
              <a:t> </a:t>
            </a:r>
            <a:r>
              <a:rPr lang="en-US" sz="2400" spc="-215" dirty="0"/>
              <a:t>proposals</a:t>
            </a:r>
            <a:r>
              <a:rPr lang="en-US" sz="2400" spc="-105" dirty="0"/>
              <a:t> </a:t>
            </a:r>
            <a:r>
              <a:rPr lang="en-US" sz="2400" spc="-175" dirty="0"/>
              <a:t>outside</a:t>
            </a:r>
            <a:r>
              <a:rPr lang="en-US" sz="2400" spc="-90" dirty="0"/>
              <a:t> </a:t>
            </a:r>
            <a:r>
              <a:rPr lang="en-US" sz="2400" spc="-135" dirty="0"/>
              <a:t>of</a:t>
            </a:r>
            <a:r>
              <a:rPr lang="en-US" sz="2400" spc="-85" dirty="0"/>
              <a:t> </a:t>
            </a:r>
            <a:r>
              <a:rPr lang="en-US" sz="2400" spc="-185" dirty="0"/>
              <a:t>their direct</a:t>
            </a:r>
            <a:r>
              <a:rPr lang="en-US" sz="2400" spc="-100" dirty="0"/>
              <a:t> </a:t>
            </a:r>
            <a:r>
              <a:rPr lang="en-US" sz="2400" spc="-120" dirty="0"/>
              <a:t>field</a:t>
            </a:r>
            <a:r>
              <a:rPr lang="en-US" sz="2400" spc="-90" dirty="0"/>
              <a:t> </a:t>
            </a:r>
            <a:r>
              <a:rPr lang="en-US" sz="2400" spc="-135" dirty="0"/>
              <a:t>of</a:t>
            </a:r>
            <a:r>
              <a:rPr lang="en-US" sz="2400" spc="-95" dirty="0"/>
              <a:t> </a:t>
            </a:r>
            <a:r>
              <a:rPr lang="en-US" sz="2400" spc="-120" dirty="0"/>
              <a:t>expertise and department.</a:t>
            </a:r>
          </a:p>
          <a:p>
            <a:pPr marL="355600" indent="-342900">
              <a:spcBef>
                <a:spcPts val="100"/>
              </a:spcBef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12700" marR="5080">
              <a:lnSpc>
                <a:spcPct val="100000"/>
              </a:lnSpc>
            </a:pPr>
            <a:r>
              <a:rPr lang="en-US" sz="2400" spc="-185" dirty="0"/>
              <a:t>Panels</a:t>
            </a:r>
            <a:r>
              <a:rPr lang="en-US" sz="2400" spc="-95" dirty="0"/>
              <a:t> </a:t>
            </a:r>
            <a:r>
              <a:rPr lang="en-US" sz="2400" spc="-125" dirty="0"/>
              <a:t>are</a:t>
            </a:r>
            <a:r>
              <a:rPr lang="en-US" sz="2400" spc="-100" dirty="0"/>
              <a:t> </a:t>
            </a:r>
            <a:r>
              <a:rPr lang="en-US" sz="2400" spc="-80" dirty="0"/>
              <a:t>divided </a:t>
            </a:r>
            <a:r>
              <a:rPr lang="en-US" sz="2400" spc="-20" dirty="0"/>
              <a:t>into</a:t>
            </a:r>
            <a:r>
              <a:rPr lang="en-US" sz="2400" spc="-95" dirty="0"/>
              <a:t> </a:t>
            </a:r>
            <a:r>
              <a:rPr lang="en-US" sz="2400" spc="-85" dirty="0"/>
              <a:t>methodological</a:t>
            </a:r>
            <a:r>
              <a:rPr lang="en-US" sz="2400" spc="-105" dirty="0"/>
              <a:t> </a:t>
            </a:r>
            <a:r>
              <a:rPr lang="en-US" sz="2400" spc="-114" dirty="0"/>
              <a:t>categories:</a:t>
            </a:r>
            <a:r>
              <a:rPr lang="en-US" sz="2400" spc="-125" dirty="0"/>
              <a:t> </a:t>
            </a:r>
          </a:p>
          <a:p>
            <a:pPr marL="355600" marR="5080" indent="508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spc="-125" dirty="0"/>
              <a:t> Creative</a:t>
            </a:r>
            <a:r>
              <a:rPr lang="en-US" sz="2400" spc="-95" dirty="0"/>
              <a:t> </a:t>
            </a:r>
            <a:r>
              <a:rPr lang="en-US" sz="2400" spc="-10" dirty="0"/>
              <a:t>Arts </a:t>
            </a:r>
          </a:p>
          <a:p>
            <a:pPr marL="355600" marR="5080" indent="508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spc="-75" dirty="0"/>
              <a:t> Qualitative</a:t>
            </a:r>
            <a:r>
              <a:rPr lang="en-US" sz="2400" spc="-95" dirty="0"/>
              <a:t> </a:t>
            </a:r>
            <a:r>
              <a:rPr lang="en-US" sz="2400" spc="-120" dirty="0"/>
              <a:t>Scholarly</a:t>
            </a:r>
            <a:endParaRPr lang="en-US" sz="2400" spc="-95" dirty="0"/>
          </a:p>
          <a:p>
            <a:pPr marL="355600" marR="5080" indent="508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spc="-70" dirty="0"/>
              <a:t> Quantitative</a:t>
            </a:r>
            <a:r>
              <a:rPr lang="en-US" sz="2400" spc="-95" dirty="0"/>
              <a:t> </a:t>
            </a:r>
            <a:r>
              <a:rPr lang="en-US" sz="2400" spc="-180" dirty="0"/>
              <a:t>Sciences</a:t>
            </a:r>
          </a:p>
          <a:p>
            <a:pPr marL="355600" marR="508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400" spc="-110" dirty="0"/>
          </a:p>
          <a:p>
            <a:pPr marL="355600" marR="508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spc="-150" dirty="0"/>
              <a:t>Each</a:t>
            </a:r>
            <a:r>
              <a:rPr lang="en-US" sz="2400" spc="-80" dirty="0"/>
              <a:t> </a:t>
            </a:r>
            <a:r>
              <a:rPr lang="en-US" sz="2400" spc="-10" dirty="0"/>
              <a:t>panel </a:t>
            </a:r>
            <a:r>
              <a:rPr lang="en-US" sz="2400" spc="-105" dirty="0"/>
              <a:t>includes</a:t>
            </a:r>
            <a:r>
              <a:rPr lang="en-US" sz="2400" spc="-114" dirty="0"/>
              <a:t> </a:t>
            </a:r>
            <a:r>
              <a:rPr lang="en-US" sz="2400" spc="-50" dirty="0"/>
              <a:t>3</a:t>
            </a:r>
            <a:r>
              <a:rPr lang="en-US" sz="2400" spc="-120" dirty="0"/>
              <a:t> </a:t>
            </a:r>
            <a:r>
              <a:rPr lang="en-US" sz="2400" spc="-20" dirty="0"/>
              <a:t>or</a:t>
            </a:r>
            <a:r>
              <a:rPr lang="en-US" sz="2400" spc="-110" dirty="0"/>
              <a:t> </a:t>
            </a:r>
            <a:r>
              <a:rPr lang="en-US" sz="2400" spc="-35" dirty="0"/>
              <a:t>4</a:t>
            </a:r>
            <a:r>
              <a:rPr lang="en-US" sz="2400" spc="-110" dirty="0"/>
              <a:t> </a:t>
            </a:r>
            <a:r>
              <a:rPr lang="en-US" sz="2400" spc="-105" dirty="0"/>
              <a:t>reviewers</a:t>
            </a:r>
          </a:p>
          <a:p>
            <a:pPr marL="355600" marR="508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spc="-105" dirty="0"/>
              <a:t>Multiple panels for categories with many proposals</a:t>
            </a:r>
            <a:endParaRPr lang="en-US" sz="2400" spc="-10" dirty="0"/>
          </a:p>
          <a:p>
            <a:pPr marL="355600" marR="508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spc="-10" dirty="0"/>
              <a:t>Selected based on avoiding conflicts of interest </a:t>
            </a:r>
          </a:p>
          <a:p>
            <a:pPr marL="355600" marR="508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spc="-10" dirty="0"/>
              <a:t>With appropriate background to understand the proposals</a:t>
            </a:r>
            <a:endParaRPr lang="en-US" sz="2400" dirty="0"/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lang="en-US" sz="2400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1A5885CC-4765-71EE-687F-EFA4F3222AE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3400" y="838200"/>
            <a:ext cx="563626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pc="-210" dirty="0"/>
              <a:t>FRACAA Screening Committee</a:t>
            </a:r>
            <a:endParaRPr spc="-175" dirty="0"/>
          </a:p>
        </p:txBody>
      </p:sp>
    </p:spTree>
    <p:extLst>
      <p:ext uri="{BB962C8B-B14F-4D97-AF65-F5344CB8AC3E}">
        <p14:creationId xmlns:p14="http://schemas.microsoft.com/office/powerpoint/2010/main" val="18272988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286195"/>
            <a:ext cx="8072755" cy="5324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95" dirty="0">
                <a:latin typeface="Arial"/>
                <a:cs typeface="Arial"/>
              </a:rPr>
              <a:t>Mechanics</a:t>
            </a:r>
            <a:r>
              <a:rPr sz="2400" b="1" spc="-110" dirty="0">
                <a:latin typeface="Arial"/>
                <a:cs typeface="Arial"/>
              </a:rPr>
              <a:t> </a:t>
            </a:r>
            <a:r>
              <a:rPr lang="en-US" sz="2400" b="1" spc="-180" dirty="0">
                <a:latin typeface="Arial"/>
                <a:cs typeface="Arial"/>
              </a:rPr>
              <a:t>of review process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 dirty="0">
              <a:latin typeface="Arial"/>
              <a:cs typeface="Arial"/>
            </a:endParaRPr>
          </a:p>
          <a:p>
            <a:pPr marL="355600" marR="129539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000" spc="-240" dirty="0"/>
              <a:t>Each</a:t>
            </a:r>
            <a:r>
              <a:rPr lang="en-US" sz="2000" spc="-110" dirty="0"/>
              <a:t> </a:t>
            </a:r>
            <a:r>
              <a:rPr lang="en-US" sz="2400" spc="-65" dirty="0"/>
              <a:t>panel/reviewer</a:t>
            </a:r>
            <a:r>
              <a:rPr lang="en-US" sz="2400" spc="-90" dirty="0"/>
              <a:t> </a:t>
            </a:r>
            <a:r>
              <a:rPr lang="en-US" sz="2400" spc="-140" dirty="0"/>
              <a:t>is</a:t>
            </a:r>
            <a:r>
              <a:rPr lang="en-US" sz="2400" spc="-100" dirty="0"/>
              <a:t> </a:t>
            </a:r>
            <a:r>
              <a:rPr lang="en-US" sz="2400" spc="-160" dirty="0"/>
              <a:t>assigned</a:t>
            </a:r>
            <a:r>
              <a:rPr lang="en-US" sz="2400" spc="-95" dirty="0"/>
              <a:t> </a:t>
            </a:r>
            <a:r>
              <a:rPr lang="en-US" sz="2400" spc="-140" dirty="0"/>
              <a:t>4</a:t>
            </a:r>
            <a:r>
              <a:rPr lang="en-US" sz="2400" spc="-105" dirty="0"/>
              <a:t> </a:t>
            </a:r>
            <a:r>
              <a:rPr lang="en-US" sz="2400" dirty="0"/>
              <a:t>to</a:t>
            </a:r>
            <a:r>
              <a:rPr lang="en-US" sz="2400" spc="-110" dirty="0"/>
              <a:t> </a:t>
            </a:r>
            <a:r>
              <a:rPr lang="en-US" sz="2400" spc="-140" dirty="0"/>
              <a:t>6</a:t>
            </a:r>
            <a:r>
              <a:rPr lang="en-US" sz="2400" spc="-105" dirty="0"/>
              <a:t> </a:t>
            </a:r>
            <a:r>
              <a:rPr lang="en-US" sz="2400" spc="-125" dirty="0"/>
              <a:t>proposals</a:t>
            </a:r>
            <a:r>
              <a:rPr lang="en-US" sz="2400" spc="-95" dirty="0"/>
              <a:t> </a:t>
            </a:r>
            <a:r>
              <a:rPr lang="en-US" sz="2400" dirty="0"/>
              <a:t>to</a:t>
            </a:r>
            <a:r>
              <a:rPr lang="en-US" sz="2400" spc="-105" dirty="0"/>
              <a:t> </a:t>
            </a:r>
            <a:r>
              <a:rPr lang="en-US" sz="2400" spc="-10" dirty="0"/>
              <a:t>review</a:t>
            </a:r>
            <a:endParaRPr lang="en-US" sz="2400" spc="-235" dirty="0">
              <a:latin typeface="Arial"/>
              <a:cs typeface="Arial"/>
            </a:endParaRPr>
          </a:p>
          <a:p>
            <a:pPr marL="355600" marR="129539" indent="-342900">
              <a:lnSpc>
                <a:spcPct val="1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sz="2400" spc="-235" dirty="0">
                <a:latin typeface="Arial"/>
                <a:cs typeface="Arial"/>
              </a:rPr>
              <a:t>Each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100" dirty="0">
                <a:latin typeface="Arial"/>
                <a:cs typeface="Arial"/>
              </a:rPr>
              <a:t>panel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60" dirty="0">
                <a:latin typeface="Arial"/>
                <a:cs typeface="Arial"/>
              </a:rPr>
              <a:t>appoint</a:t>
            </a:r>
            <a:r>
              <a:rPr lang="en-US" sz="2400" spc="-60" dirty="0">
                <a:latin typeface="Arial"/>
                <a:cs typeface="Arial"/>
              </a:rPr>
              <a:t>s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210" dirty="0">
                <a:latin typeface="Arial"/>
                <a:cs typeface="Arial"/>
              </a:rPr>
              <a:t>a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lang="en-US" sz="2400" spc="-125" dirty="0">
                <a:latin typeface="Arial"/>
                <a:cs typeface="Arial"/>
              </a:rPr>
              <a:t>panel </a:t>
            </a:r>
            <a:r>
              <a:rPr lang="en-US" sz="2400" spc="-165" dirty="0">
                <a:latin typeface="Arial"/>
                <a:cs typeface="Arial"/>
              </a:rPr>
              <a:t>c</a:t>
            </a:r>
            <a:r>
              <a:rPr sz="2400" spc="-165" dirty="0">
                <a:latin typeface="Arial"/>
                <a:cs typeface="Arial"/>
              </a:rPr>
              <a:t>hair</a:t>
            </a:r>
            <a:endParaRPr sz="2400" dirty="0">
              <a:latin typeface="Arial"/>
              <a:cs typeface="Arial"/>
            </a:endParaRPr>
          </a:p>
          <a:p>
            <a:pPr marL="355600" marR="377190" indent="-342900">
              <a:lnSpc>
                <a:spcPct val="1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spc="-80" dirty="0">
                <a:latin typeface="Arial"/>
                <a:cs typeface="Arial"/>
              </a:rPr>
              <a:t>Chair sets up a </a:t>
            </a:r>
            <a:r>
              <a:rPr sz="2400" spc="-100" dirty="0">
                <a:latin typeface="Arial"/>
                <a:cs typeface="Arial"/>
              </a:rPr>
              <a:t>panel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85" dirty="0">
                <a:latin typeface="Arial"/>
                <a:cs typeface="Arial"/>
              </a:rPr>
              <a:t>meeting</a:t>
            </a:r>
            <a:endParaRPr lang="en-US" sz="2400" spc="-140" dirty="0">
              <a:latin typeface="Arial"/>
              <a:cs typeface="Arial"/>
            </a:endParaRPr>
          </a:p>
          <a:p>
            <a:pPr marL="355600" marR="377190" lvl="4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spc="-105" dirty="0">
                <a:latin typeface="Arial"/>
                <a:cs typeface="Arial"/>
              </a:rPr>
              <a:t>R</a:t>
            </a:r>
            <a:r>
              <a:rPr sz="2400" spc="-105" dirty="0">
                <a:latin typeface="Arial"/>
                <a:cs typeface="Arial"/>
              </a:rPr>
              <a:t>eviewers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170" dirty="0">
                <a:latin typeface="Arial"/>
                <a:cs typeface="Arial"/>
              </a:rPr>
              <a:t>discuss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35" dirty="0">
                <a:latin typeface="Arial"/>
                <a:cs typeface="Arial"/>
              </a:rPr>
              <a:t>the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120" dirty="0">
                <a:latin typeface="Arial"/>
                <a:cs typeface="Arial"/>
              </a:rPr>
              <a:t>proposals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and </a:t>
            </a:r>
            <a:r>
              <a:rPr sz="2400" spc="-105" dirty="0">
                <a:latin typeface="Arial"/>
                <a:cs typeface="Arial"/>
              </a:rPr>
              <a:t>reviews,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45" dirty="0">
                <a:latin typeface="Arial"/>
                <a:cs typeface="Arial"/>
              </a:rPr>
              <a:t>then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-170" dirty="0">
                <a:latin typeface="Arial"/>
                <a:cs typeface="Arial"/>
              </a:rPr>
              <a:t>make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210" dirty="0">
                <a:latin typeface="Arial"/>
                <a:cs typeface="Arial"/>
              </a:rPr>
              <a:t>a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100" dirty="0">
                <a:latin typeface="Arial"/>
                <a:cs typeface="Arial"/>
              </a:rPr>
              <a:t>panel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funding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90" dirty="0">
                <a:latin typeface="Arial"/>
                <a:cs typeface="Arial"/>
              </a:rPr>
              <a:t>recommendation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for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55" dirty="0">
                <a:latin typeface="Arial"/>
                <a:cs typeface="Arial"/>
              </a:rPr>
              <a:t>each </a:t>
            </a:r>
            <a:r>
              <a:rPr sz="2400" spc="-105" dirty="0">
                <a:latin typeface="Arial"/>
                <a:cs typeface="Arial"/>
              </a:rPr>
              <a:t>proposal</a:t>
            </a:r>
            <a:r>
              <a:rPr sz="2400" spc="-100" dirty="0">
                <a:latin typeface="Arial"/>
                <a:cs typeface="Arial"/>
              </a:rPr>
              <a:t> </a:t>
            </a:r>
            <a:endParaRPr sz="24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sz="2400" spc="-190" dirty="0">
                <a:latin typeface="Arial"/>
                <a:cs typeface="Arial"/>
              </a:rPr>
              <a:t>The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100" dirty="0">
                <a:latin typeface="Arial"/>
                <a:cs typeface="Arial"/>
              </a:rPr>
              <a:t>panel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will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lang="en-US" sz="2400" spc="-120" dirty="0">
                <a:latin typeface="Arial"/>
                <a:cs typeface="Arial"/>
              </a:rPr>
              <a:t>also </a:t>
            </a:r>
            <a:r>
              <a:rPr sz="2400" spc="-105" dirty="0">
                <a:latin typeface="Arial"/>
                <a:cs typeface="Arial"/>
              </a:rPr>
              <a:t>rank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35" dirty="0">
                <a:latin typeface="Arial"/>
                <a:cs typeface="Arial"/>
              </a:rPr>
              <a:t>the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25" dirty="0">
                <a:latin typeface="Arial"/>
                <a:cs typeface="Arial"/>
              </a:rPr>
              <a:t>proposals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70" dirty="0">
                <a:latin typeface="Arial"/>
                <a:cs typeface="Arial"/>
              </a:rPr>
              <a:t>it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190" dirty="0">
                <a:latin typeface="Arial"/>
                <a:cs typeface="Arial"/>
              </a:rPr>
              <a:t>has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90" dirty="0">
                <a:latin typeface="Arial"/>
                <a:cs typeface="Arial"/>
              </a:rPr>
              <a:t>reviewed</a:t>
            </a:r>
            <a:endParaRPr lang="en-US" sz="2400" spc="-9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spc="-90" dirty="0">
                <a:latin typeface="Arial"/>
                <a:cs typeface="Arial"/>
              </a:rPr>
              <a:t>All the proposals are then ranked based panel scores and on individual reviewer scores. </a:t>
            </a:r>
          </a:p>
          <a:p>
            <a:pPr marL="355600" marR="5080" indent="-342900">
              <a:lnSpc>
                <a:spcPct val="1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spc="-90" dirty="0">
                <a:latin typeface="Arial"/>
                <a:cs typeface="Arial"/>
              </a:rPr>
              <a:t>Top 10 are funded. </a:t>
            </a:r>
          </a:p>
          <a:p>
            <a:pPr marL="12700">
              <a:lnSpc>
                <a:spcPct val="100000"/>
              </a:lnSpc>
            </a:pPr>
            <a:endParaRPr lang="en-US" sz="2200" b="1" i="1" spc="-185" dirty="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8911" y="184404"/>
            <a:ext cx="1110995" cy="1110995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9934B2-54D8-34C8-8B4A-C9200B416722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6781800" y="6515100"/>
            <a:ext cx="2103120" cy="342900"/>
          </a:xfrm>
        </p:spPr>
        <p:txBody>
          <a:bodyPr/>
          <a:lstStyle/>
          <a:p>
            <a:fld id="{B6F15528-21DE-4FAA-801E-634DDDAF4B2B}" type="slidenum">
              <a:rPr lang="en-US" smtClean="0"/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286195"/>
            <a:ext cx="7595234" cy="4483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45" dirty="0">
                <a:latin typeface="Arial"/>
                <a:cs typeface="Arial"/>
              </a:rPr>
              <a:t>Additional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spc="-40" dirty="0">
                <a:latin typeface="Arial"/>
                <a:cs typeface="Arial"/>
              </a:rPr>
              <a:t>Support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2400" spc="-190" dirty="0">
                <a:latin typeface="Arial"/>
                <a:cs typeface="Arial"/>
              </a:rPr>
              <a:t>The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330" dirty="0">
                <a:latin typeface="Arial"/>
                <a:cs typeface="Arial"/>
              </a:rPr>
              <a:t>FRACAA</a:t>
            </a:r>
            <a:r>
              <a:rPr sz="2400" spc="-150" dirty="0">
                <a:latin typeface="Arial"/>
                <a:cs typeface="Arial"/>
              </a:rPr>
              <a:t> </a:t>
            </a:r>
            <a:r>
              <a:rPr sz="2400" spc="-85" dirty="0">
                <a:latin typeface="Arial"/>
                <a:cs typeface="Arial"/>
              </a:rPr>
              <a:t>website</a:t>
            </a:r>
            <a:r>
              <a:rPr sz="2400" spc="-100" dirty="0">
                <a:latin typeface="Arial"/>
                <a:cs typeface="Arial"/>
              </a:rPr>
              <a:t> provides </a:t>
            </a:r>
            <a:r>
              <a:rPr sz="2400" spc="-75" dirty="0">
                <a:latin typeface="Arial"/>
                <a:cs typeface="Arial"/>
              </a:rPr>
              <a:t>detailed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45" dirty="0">
                <a:latin typeface="Arial"/>
                <a:cs typeface="Arial"/>
              </a:rPr>
              <a:t>information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on </a:t>
            </a:r>
            <a:r>
              <a:rPr sz="2400" spc="-130" dirty="0">
                <a:latin typeface="Arial"/>
                <a:cs typeface="Arial"/>
              </a:rPr>
              <a:t>submission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85" dirty="0">
                <a:latin typeface="Arial"/>
                <a:cs typeface="Arial"/>
              </a:rPr>
              <a:t>requirements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30" dirty="0">
                <a:latin typeface="Arial"/>
                <a:cs typeface="Arial"/>
              </a:rPr>
              <a:t>and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60" dirty="0">
                <a:latin typeface="Arial"/>
                <a:cs typeface="Arial"/>
              </a:rPr>
              <a:t>all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30" dirty="0">
                <a:latin typeface="Arial"/>
                <a:cs typeface="Arial"/>
              </a:rPr>
              <a:t>other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50" dirty="0">
                <a:latin typeface="Arial"/>
                <a:cs typeface="Arial"/>
              </a:rPr>
              <a:t>aspects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295" dirty="0">
                <a:latin typeface="Arial"/>
                <a:cs typeface="Arial"/>
              </a:rPr>
              <a:t>FRACAA: </a:t>
            </a:r>
            <a:r>
              <a:rPr sz="2400" u="sng" spc="-2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"/>
                <a:cs typeface="Arial"/>
                <a:hlinkClick r:id="rId2"/>
              </a:rPr>
              <a:t>https://wmich.edu/research/funding/internal/fracaa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Font typeface="Arial"/>
              <a:buChar char="•"/>
            </a:pPr>
            <a:endParaRPr sz="2400" dirty="0">
              <a:latin typeface="Arial"/>
              <a:cs typeface="Arial"/>
            </a:endParaRPr>
          </a:p>
          <a:p>
            <a:pPr marL="355600" marR="421640" indent="-342900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2400" spc="-330" dirty="0">
                <a:latin typeface="Arial"/>
                <a:cs typeface="Arial"/>
              </a:rPr>
              <a:t>FRACAA</a:t>
            </a:r>
            <a:r>
              <a:rPr sz="2400" spc="-150" dirty="0">
                <a:latin typeface="Arial"/>
                <a:cs typeface="Arial"/>
              </a:rPr>
              <a:t> </a:t>
            </a:r>
            <a:r>
              <a:rPr sz="2400" spc="-100" dirty="0">
                <a:latin typeface="Arial"/>
                <a:cs typeface="Arial"/>
              </a:rPr>
              <a:t>applicants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60" dirty="0">
                <a:latin typeface="Arial"/>
                <a:cs typeface="Arial"/>
              </a:rPr>
              <a:t>have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210" dirty="0">
                <a:latin typeface="Arial"/>
                <a:cs typeface="Arial"/>
              </a:rPr>
              <a:t>access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210" dirty="0">
                <a:latin typeface="Arial"/>
                <a:cs typeface="Arial"/>
              </a:rPr>
              <a:t>a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7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Mentors</a:t>
            </a:r>
            <a:r>
              <a:rPr sz="2400" spc="-114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Program</a:t>
            </a:r>
            <a:r>
              <a:rPr sz="2400" spc="-10" dirty="0">
                <a:latin typeface="Arial"/>
                <a:cs typeface="Arial"/>
              </a:rPr>
              <a:t>, </a:t>
            </a:r>
            <a:r>
              <a:rPr sz="2400" spc="-85" dirty="0">
                <a:latin typeface="Arial"/>
                <a:cs typeface="Arial"/>
              </a:rPr>
              <a:t>including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100" dirty="0">
                <a:latin typeface="Arial"/>
                <a:cs typeface="Arial"/>
              </a:rPr>
              <a:t>quick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50" dirty="0">
                <a:latin typeface="Arial"/>
                <a:cs typeface="Arial"/>
              </a:rPr>
              <a:t>reads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130" dirty="0">
                <a:latin typeface="Arial"/>
                <a:cs typeface="Arial"/>
              </a:rPr>
              <a:t>an</a:t>
            </a:r>
            <a:r>
              <a:rPr lang="en-US" sz="2400" spc="-130" dirty="0">
                <a:latin typeface="Arial"/>
                <a:cs typeface="Arial"/>
              </a:rPr>
              <a:t>d</a:t>
            </a:r>
            <a:r>
              <a:rPr lang="en-US" sz="2400" spc="-95" dirty="0">
                <a:latin typeface="Arial"/>
                <a:cs typeface="Arial"/>
              </a:rPr>
              <a:t> </a:t>
            </a:r>
            <a:r>
              <a:rPr sz="2400" spc="-145" dirty="0">
                <a:latin typeface="Arial"/>
                <a:cs typeface="Arial"/>
              </a:rPr>
              <a:t>suggestions</a:t>
            </a:r>
            <a:r>
              <a:rPr sz="2400" spc="-95" dirty="0">
                <a:latin typeface="Arial"/>
                <a:cs typeface="Arial"/>
              </a:rPr>
              <a:t> on </a:t>
            </a:r>
            <a:r>
              <a:rPr sz="2400" spc="-75" dirty="0">
                <a:latin typeface="Arial"/>
                <a:cs typeface="Arial"/>
              </a:rPr>
              <a:t>your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60" dirty="0">
                <a:latin typeface="Arial"/>
                <a:cs typeface="Arial"/>
              </a:rPr>
              <a:t>proposal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Font typeface="Arial"/>
              <a:buChar char="•"/>
            </a:pPr>
            <a:endParaRPr sz="24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sz="2400" spc="-190" dirty="0">
                <a:latin typeface="Arial"/>
                <a:cs typeface="Arial"/>
              </a:rPr>
              <a:t>Please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direct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-160" dirty="0">
                <a:latin typeface="Arial"/>
                <a:cs typeface="Arial"/>
              </a:rPr>
              <a:t>any</a:t>
            </a:r>
            <a:r>
              <a:rPr sz="2400" spc="-105" dirty="0">
                <a:latin typeface="Arial"/>
                <a:cs typeface="Arial"/>
              </a:rPr>
              <a:t> questions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lang="en-US" sz="2400" spc="-65" dirty="0">
                <a:latin typeface="Arial"/>
                <a:cs typeface="Arial"/>
              </a:rPr>
              <a:t>Andre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35" dirty="0">
                <a:latin typeface="Arial"/>
                <a:cs typeface="Arial"/>
              </a:rPr>
              <a:t>and/or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Joanne</a:t>
            </a:r>
            <a:endParaRPr lang="en-US" sz="2400" spc="-10" dirty="0">
              <a:latin typeface="Arial"/>
              <a:cs typeface="Arial"/>
            </a:endParaRPr>
          </a:p>
          <a:p>
            <a:pPr marL="979488" lvl="8" indent="-339725">
              <a:buFont typeface="Arial" panose="020B0604020202020204" pitchFamily="34" charset="0"/>
              <a:buChar char="•"/>
              <a:tabLst>
                <a:tab pos="354013" algn="l"/>
              </a:tabLst>
            </a:pPr>
            <a:r>
              <a:rPr lang="en-US" sz="2400" dirty="0">
                <a:latin typeface="Arial"/>
                <a:cs typeface="Arial"/>
                <a:hlinkClick r:id="rId3"/>
              </a:rPr>
              <a:t>joanne.mih@wmich.edu</a:t>
            </a:r>
            <a:endParaRPr lang="en-US" sz="2400" spc="-10" dirty="0">
              <a:latin typeface="Arial"/>
              <a:cs typeface="Arial"/>
            </a:endParaRPr>
          </a:p>
          <a:p>
            <a:pPr marL="979488" lvl="4" indent="-339725">
              <a:buFont typeface="Arial" panose="020B0604020202020204" pitchFamily="34" charset="0"/>
              <a:buChar char="•"/>
              <a:tabLst>
                <a:tab pos="354013" algn="l"/>
              </a:tabLst>
            </a:pPr>
            <a:r>
              <a:rPr lang="en-US" sz="2400" spc="-10" dirty="0">
                <a:latin typeface="Arial"/>
                <a:cs typeface="Arial"/>
                <a:hlinkClick r:id="rId4"/>
              </a:rPr>
              <a:t>andre.venter@wmich.edu</a:t>
            </a:r>
            <a:r>
              <a:rPr lang="en-US" sz="2400" spc="-10" dirty="0">
                <a:latin typeface="Arial"/>
                <a:cs typeface="Arial"/>
              </a:rPr>
              <a:t> </a:t>
            </a:r>
            <a:endParaRPr sz="2400" dirty="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38911" y="184404"/>
            <a:ext cx="1110995" cy="111099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286195"/>
            <a:ext cx="8199120" cy="450892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360" dirty="0">
                <a:latin typeface="Arial"/>
                <a:cs typeface="Arial"/>
              </a:rPr>
              <a:t>FRACAA</a:t>
            </a:r>
            <a:r>
              <a:rPr sz="2400" b="1" spc="-155" dirty="0">
                <a:latin typeface="Arial"/>
                <a:cs typeface="Arial"/>
              </a:rPr>
              <a:t> </a:t>
            </a:r>
            <a:r>
              <a:rPr sz="2400" b="1" spc="-75" dirty="0">
                <a:latin typeface="Arial"/>
                <a:cs typeface="Arial"/>
              </a:rPr>
              <a:t>Workshop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 dirty="0">
              <a:latin typeface="Arial"/>
              <a:cs typeface="Arial"/>
            </a:endParaRPr>
          </a:p>
          <a:p>
            <a:pPr marL="469900" marR="5080" indent="-457200">
              <a:lnSpc>
                <a:spcPct val="100000"/>
              </a:lnSpc>
              <a:buChar char="•"/>
              <a:tabLst>
                <a:tab pos="469900" algn="l"/>
              </a:tabLst>
            </a:pPr>
            <a:r>
              <a:rPr sz="2400" spc="-105" dirty="0">
                <a:latin typeface="Arial"/>
                <a:cs typeface="Arial"/>
              </a:rPr>
              <a:t>Overview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290" dirty="0">
                <a:latin typeface="Arial"/>
                <a:cs typeface="Arial"/>
              </a:rPr>
              <a:t>FRACAA,</a:t>
            </a:r>
            <a:r>
              <a:rPr sz="2400" spc="-140" dirty="0">
                <a:latin typeface="Arial"/>
                <a:cs typeface="Arial"/>
              </a:rPr>
              <a:t> </a:t>
            </a:r>
            <a:r>
              <a:rPr sz="2400" spc="-85" dirty="0">
                <a:latin typeface="Arial"/>
                <a:cs typeface="Arial"/>
              </a:rPr>
              <a:t>including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-145" dirty="0">
                <a:latin typeface="Arial"/>
                <a:cs typeface="Arial"/>
              </a:rPr>
              <a:t>goals,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110" dirty="0">
                <a:latin typeface="Arial"/>
                <a:cs typeface="Arial"/>
              </a:rPr>
              <a:t>deadlines,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55" dirty="0">
                <a:latin typeface="Arial"/>
                <a:cs typeface="Arial"/>
              </a:rPr>
              <a:t>eligibility,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and </a:t>
            </a:r>
            <a:r>
              <a:rPr sz="2400" spc="-114" dirty="0">
                <a:latin typeface="Arial"/>
                <a:cs typeface="Arial"/>
              </a:rPr>
              <a:t>award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conditions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Font typeface="Arial"/>
              <a:buChar char="•"/>
            </a:pPr>
            <a:endParaRPr sz="2400" dirty="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buChar char="•"/>
              <a:tabLst>
                <a:tab pos="469265" algn="l"/>
              </a:tabLst>
            </a:pPr>
            <a:r>
              <a:rPr sz="2400" spc="-120" dirty="0">
                <a:latin typeface="Arial"/>
                <a:cs typeface="Arial"/>
              </a:rPr>
              <a:t>Budget,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85" dirty="0">
                <a:latin typeface="Arial"/>
                <a:cs typeface="Arial"/>
              </a:rPr>
              <a:t>including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40" dirty="0">
                <a:latin typeface="Arial"/>
                <a:cs typeface="Arial"/>
              </a:rPr>
              <a:t>limits,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75" dirty="0">
                <a:latin typeface="Arial"/>
                <a:cs typeface="Arial"/>
              </a:rPr>
              <a:t>fundable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65" dirty="0">
                <a:latin typeface="Arial"/>
                <a:cs typeface="Arial"/>
              </a:rPr>
              <a:t>activities,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125" dirty="0">
                <a:latin typeface="Arial"/>
                <a:cs typeface="Arial"/>
              </a:rPr>
              <a:t>and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restrictions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Font typeface="Arial"/>
              <a:buChar char="•"/>
            </a:pPr>
            <a:endParaRPr sz="2400" dirty="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buChar char="•"/>
              <a:tabLst>
                <a:tab pos="469265" algn="l"/>
              </a:tabLst>
            </a:pPr>
            <a:r>
              <a:rPr sz="2400" spc="-140" dirty="0">
                <a:latin typeface="Arial"/>
                <a:cs typeface="Arial"/>
              </a:rPr>
              <a:t>Proposal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10" dirty="0">
                <a:latin typeface="Arial"/>
                <a:cs typeface="Arial"/>
              </a:rPr>
              <a:t>components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130" dirty="0">
                <a:latin typeface="Arial"/>
                <a:cs typeface="Arial"/>
              </a:rPr>
              <a:t>and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specifications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Font typeface="Arial"/>
              <a:buChar char="•"/>
            </a:pPr>
            <a:endParaRPr sz="2400" dirty="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buChar char="•"/>
              <a:tabLst>
                <a:tab pos="469265" algn="l"/>
              </a:tabLst>
            </a:pPr>
            <a:r>
              <a:rPr sz="2400" spc="-140" dirty="0">
                <a:latin typeface="Arial"/>
                <a:cs typeface="Arial"/>
              </a:rPr>
              <a:t>Proposal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85" dirty="0">
                <a:latin typeface="Arial"/>
                <a:cs typeface="Arial"/>
              </a:rPr>
              <a:t>evaluation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criteria</a:t>
            </a:r>
            <a:r>
              <a:rPr lang="en-US" sz="2400" spc="-10" dirty="0">
                <a:latin typeface="Arial"/>
                <a:cs typeface="Arial"/>
              </a:rPr>
              <a:t> and mechanics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Font typeface="Arial"/>
              <a:buChar char="•"/>
            </a:pPr>
            <a:endParaRPr sz="2400" dirty="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buChar char="•"/>
              <a:tabLst>
                <a:tab pos="469265" algn="l"/>
              </a:tabLst>
            </a:pPr>
            <a:r>
              <a:rPr sz="2400" spc="-100" dirty="0">
                <a:latin typeface="Arial"/>
                <a:cs typeface="Arial"/>
              </a:rPr>
              <a:t>Support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for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proposal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preparation</a:t>
            </a:r>
            <a:endParaRPr sz="2400" dirty="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8911" y="184404"/>
            <a:ext cx="1110995" cy="111099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45" dirty="0"/>
              <a:t>Overview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1000" y="1803593"/>
            <a:ext cx="8305800" cy="44448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</a:tabLst>
            </a:pPr>
            <a:r>
              <a:rPr sz="2400" spc="-190" dirty="0">
                <a:latin typeface="Arial"/>
                <a:cs typeface="Arial"/>
              </a:rPr>
              <a:t>Goals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295" dirty="0">
                <a:latin typeface="Arial"/>
                <a:cs typeface="Arial"/>
              </a:rPr>
              <a:t>FRACAA:</a:t>
            </a:r>
            <a:endParaRPr sz="2400" dirty="0">
              <a:latin typeface="Arial"/>
              <a:cs typeface="Arial"/>
            </a:endParaRPr>
          </a:p>
          <a:p>
            <a:pPr marL="927100" marR="5080" lvl="1" indent="-457200">
              <a:lnSpc>
                <a:spcPct val="100000"/>
              </a:lnSpc>
              <a:buFont typeface="+mj-lt"/>
              <a:buAutoNum type="arabicPeriod"/>
              <a:tabLst>
                <a:tab pos="812800" algn="l"/>
              </a:tabLst>
            </a:pPr>
            <a:r>
              <a:rPr lang="en-US" sz="2400" spc="-140" dirty="0">
                <a:latin typeface="Arial"/>
                <a:cs typeface="Arial"/>
              </a:rPr>
              <a:t>E</a:t>
            </a:r>
            <a:r>
              <a:rPr sz="2400" spc="-140" dirty="0">
                <a:latin typeface="Arial"/>
                <a:cs typeface="Arial"/>
              </a:rPr>
              <a:t>ncourage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130" dirty="0">
                <a:latin typeface="Arial"/>
                <a:cs typeface="Arial"/>
              </a:rPr>
              <a:t>and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65" dirty="0">
                <a:latin typeface="Arial"/>
                <a:cs typeface="Arial"/>
              </a:rPr>
              <a:t>support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65" dirty="0">
                <a:latin typeface="Arial"/>
                <a:cs typeface="Arial"/>
              </a:rPr>
              <a:t>faculty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35" dirty="0">
                <a:latin typeface="Arial"/>
                <a:cs typeface="Arial"/>
              </a:rPr>
              <a:t>in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130" dirty="0">
                <a:latin typeface="Arial"/>
                <a:cs typeface="Arial"/>
              </a:rPr>
              <a:t>research,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scientific </a:t>
            </a:r>
            <a:r>
              <a:rPr sz="2400" spc="-75" dirty="0">
                <a:latin typeface="Arial"/>
                <a:cs typeface="Arial"/>
              </a:rPr>
              <a:t>inquiry,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original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artistic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45" dirty="0">
                <a:latin typeface="Arial"/>
                <a:cs typeface="Arial"/>
              </a:rPr>
              <a:t>activity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125" dirty="0">
                <a:latin typeface="Arial"/>
                <a:cs typeface="Arial"/>
              </a:rPr>
              <a:t>and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75" dirty="0">
                <a:latin typeface="Arial"/>
                <a:cs typeface="Arial"/>
              </a:rPr>
              <a:t>inventive </a:t>
            </a:r>
            <a:r>
              <a:rPr sz="2400" spc="-60" dirty="0">
                <a:latin typeface="Arial"/>
                <a:cs typeface="Arial"/>
              </a:rPr>
              <a:t>technology</a:t>
            </a:r>
            <a:endParaRPr sz="2400" dirty="0">
              <a:latin typeface="Arial"/>
              <a:cs typeface="Arial"/>
            </a:endParaRPr>
          </a:p>
          <a:p>
            <a:pPr marL="927100" marR="167005" lvl="1" indent="-457200">
              <a:lnSpc>
                <a:spcPct val="100000"/>
              </a:lnSpc>
              <a:buFont typeface="+mj-lt"/>
              <a:buAutoNum type="arabicPeriod"/>
              <a:tabLst>
                <a:tab pos="812800" algn="l"/>
              </a:tabLst>
            </a:pPr>
            <a:r>
              <a:rPr lang="en-US" sz="2400" spc="-130" dirty="0">
                <a:latin typeface="Arial"/>
                <a:cs typeface="Arial"/>
              </a:rPr>
              <a:t>I</a:t>
            </a:r>
            <a:r>
              <a:rPr sz="2400" spc="-130" dirty="0">
                <a:latin typeface="Arial"/>
                <a:cs typeface="Arial"/>
              </a:rPr>
              <a:t>ncrease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-80" dirty="0">
                <a:latin typeface="Arial"/>
                <a:cs typeface="Arial"/>
              </a:rPr>
              <a:t>external</a:t>
            </a:r>
            <a:r>
              <a:rPr sz="2400" spc="-140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funding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at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100" dirty="0">
                <a:latin typeface="Arial"/>
                <a:cs typeface="Arial"/>
              </a:rPr>
              <a:t>WMU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-35" dirty="0">
                <a:latin typeface="Arial"/>
                <a:cs typeface="Arial"/>
              </a:rPr>
              <a:t>in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65" dirty="0">
                <a:latin typeface="Arial"/>
                <a:cs typeface="Arial"/>
              </a:rPr>
              <a:t>support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faculty </a:t>
            </a:r>
            <a:r>
              <a:rPr sz="2400" spc="-30" dirty="0">
                <a:latin typeface="Arial"/>
                <a:cs typeface="Arial"/>
              </a:rPr>
              <a:t>scholarship</a:t>
            </a:r>
            <a:endParaRPr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sz="2400" spc="-110" dirty="0">
                <a:latin typeface="Arial"/>
                <a:cs typeface="Arial"/>
              </a:rPr>
              <a:t>Award</a:t>
            </a:r>
            <a:r>
              <a:rPr sz="2400" spc="-13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limit:</a:t>
            </a:r>
            <a:endParaRPr sz="2400" dirty="0">
              <a:latin typeface="Arial"/>
              <a:cs typeface="Arial"/>
            </a:endParaRPr>
          </a:p>
          <a:p>
            <a:pPr marL="812800" lvl="1" indent="-34290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812165" algn="l"/>
              </a:tabLst>
            </a:pPr>
            <a:r>
              <a:rPr sz="2400" spc="-10" dirty="0">
                <a:latin typeface="Arial"/>
                <a:cs typeface="Arial"/>
              </a:rPr>
              <a:t>$10,000</a:t>
            </a:r>
            <a:r>
              <a:rPr lang="en-US" sz="2400" spc="-10" dirty="0">
                <a:latin typeface="Arial"/>
                <a:cs typeface="Arial"/>
              </a:rPr>
              <a:t> </a:t>
            </a:r>
            <a:endParaRPr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sz="2400" spc="-10" dirty="0">
                <a:latin typeface="Arial"/>
                <a:cs typeface="Arial"/>
              </a:rPr>
              <a:t>Funding:</a:t>
            </a:r>
            <a:endParaRPr sz="2400" dirty="0">
              <a:latin typeface="Arial"/>
              <a:cs typeface="Arial"/>
            </a:endParaRPr>
          </a:p>
          <a:p>
            <a:pPr marL="812800" lvl="1" indent="-34290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812165" algn="l"/>
              </a:tabLst>
            </a:pPr>
            <a:r>
              <a:rPr sz="2400" spc="-95" dirty="0">
                <a:latin typeface="Arial"/>
                <a:cs typeface="Arial"/>
              </a:rPr>
              <a:t>Current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-90" dirty="0">
                <a:latin typeface="Arial"/>
                <a:cs typeface="Arial"/>
              </a:rPr>
              <a:t>budget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110" dirty="0">
                <a:latin typeface="Arial"/>
                <a:cs typeface="Arial"/>
              </a:rPr>
              <a:t>allows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for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funding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195" dirty="0">
                <a:latin typeface="Arial"/>
                <a:cs typeface="Arial"/>
              </a:rPr>
              <a:t>10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proposals</a:t>
            </a:r>
            <a:endParaRPr sz="2400" dirty="0">
              <a:latin typeface="Arial"/>
              <a:cs typeface="Arial"/>
            </a:endParaRPr>
          </a:p>
          <a:p>
            <a:pPr marL="812800" lvl="1" indent="-34290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812165" algn="l"/>
              </a:tabLst>
            </a:pPr>
            <a:r>
              <a:rPr lang="en-US" sz="2400" spc="-25" dirty="0">
                <a:latin typeface="Arial"/>
                <a:cs typeface="Arial"/>
              </a:rPr>
              <a:t>Success rate was ~25% in 2025</a:t>
            </a:r>
          </a:p>
          <a:p>
            <a:pPr marL="812800" lvl="1" indent="-342900">
              <a:buFont typeface="Arial" panose="020B0604020202020204" pitchFamily="34" charset="0"/>
              <a:buChar char="•"/>
              <a:tabLst>
                <a:tab pos="812165" algn="l"/>
              </a:tabLst>
            </a:pPr>
            <a:r>
              <a:rPr lang="en-US" sz="2400" spc="-25" dirty="0">
                <a:latin typeface="Arial"/>
                <a:cs typeface="Arial"/>
              </a:rPr>
              <a:t>10 awarded out of 42 submitted</a:t>
            </a:r>
            <a:endParaRPr lang="en-US" sz="2400" dirty="0">
              <a:latin typeface="Arial"/>
              <a:cs typeface="Arial"/>
            </a:endParaRPr>
          </a:p>
          <a:p>
            <a:pPr marL="812800" lvl="1" indent="-342900">
              <a:buFont typeface="Arial" panose="020B0604020202020204" pitchFamily="34" charset="0"/>
              <a:buChar char="•"/>
              <a:tabLst>
                <a:tab pos="812165" algn="l"/>
              </a:tabLst>
            </a:pPr>
            <a:r>
              <a:rPr lang="en-US" sz="2400" spc="-25" dirty="0">
                <a:latin typeface="Arial"/>
                <a:cs typeface="Arial"/>
              </a:rPr>
              <a:t>17 were </a:t>
            </a:r>
            <a:r>
              <a:rPr lang="en-US" sz="2400" i="1" spc="-25" dirty="0">
                <a:latin typeface="Arial"/>
                <a:cs typeface="Arial"/>
              </a:rPr>
              <a:t>recommended for funding without reservation </a:t>
            </a: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8911" y="184404"/>
            <a:ext cx="1110995" cy="111099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A3742-CC75-DDAC-4125-0BF0A6527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762000"/>
            <a:ext cx="4874260" cy="369332"/>
          </a:xfrm>
        </p:spPr>
        <p:txBody>
          <a:bodyPr/>
          <a:lstStyle/>
          <a:p>
            <a:r>
              <a:rPr lang="en-US" dirty="0"/>
              <a:t>Funding rates by Category 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1BA1F73-85C1-9ADA-93D2-3DF67C7057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178844"/>
              </p:ext>
            </p:extLst>
          </p:nvPr>
        </p:nvGraphicFramePr>
        <p:xfrm>
          <a:off x="1066800" y="1375531"/>
          <a:ext cx="7086599" cy="47436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26635302"/>
                    </a:ext>
                  </a:extLst>
                </a:gridCol>
                <a:gridCol w="1283970">
                  <a:extLst>
                    <a:ext uri="{9D8B030D-6E8A-4147-A177-3AD203B41FA5}">
                      <a16:colId xmlns:a16="http://schemas.microsoft.com/office/drawing/2014/main" val="1074584226"/>
                    </a:ext>
                  </a:extLst>
                </a:gridCol>
                <a:gridCol w="1771650">
                  <a:extLst>
                    <a:ext uri="{9D8B030D-6E8A-4147-A177-3AD203B41FA5}">
                      <a16:colId xmlns:a16="http://schemas.microsoft.com/office/drawing/2014/main" val="1608837157"/>
                    </a:ext>
                  </a:extLst>
                </a:gridCol>
                <a:gridCol w="2125979">
                  <a:extLst>
                    <a:ext uri="{9D8B030D-6E8A-4147-A177-3AD203B41FA5}">
                      <a16:colId xmlns:a16="http://schemas.microsoft.com/office/drawing/2014/main" val="2605301960"/>
                    </a:ext>
                  </a:extLst>
                </a:gridCol>
              </a:tblGrid>
              <a:tr h="2951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 Category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Submitted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Funded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Success Rate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152638"/>
                  </a:ext>
                </a:extLst>
              </a:tr>
              <a:tr h="500841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Quantitative Sciences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19%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1895891"/>
                  </a:ext>
                </a:extLst>
              </a:tr>
              <a:tr h="295154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Qualitative Scholarly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33%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297586"/>
                  </a:ext>
                </a:extLst>
              </a:tr>
              <a:tr h="295154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Creative Arts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28%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6676021"/>
                  </a:ext>
                </a:extLst>
              </a:tr>
              <a:tr h="35049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 College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Submitted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Funded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Success Rate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513663"/>
                  </a:ext>
                </a:extLst>
              </a:tr>
              <a:tr h="295154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CEAS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16%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1013511"/>
                  </a:ext>
                </a:extLst>
              </a:tr>
              <a:tr h="295154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CAS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24%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0686324"/>
                  </a:ext>
                </a:extLst>
              </a:tr>
              <a:tr h="295154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CHHS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867882"/>
                  </a:ext>
                </a:extLst>
              </a:tr>
              <a:tr h="295154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CEHD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40%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9463163"/>
                  </a:ext>
                </a:extLst>
              </a:tr>
              <a:tr h="295154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CFA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33%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4829464"/>
                  </a:ext>
                </a:extLst>
              </a:tr>
              <a:tr h="35049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 Faculty Rank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Submitted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Funded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Success Rate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323376"/>
                  </a:ext>
                </a:extLst>
              </a:tr>
              <a:tr h="295154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Assistant Professor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27%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380970"/>
                  </a:ext>
                </a:extLst>
              </a:tr>
              <a:tr h="295154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Associate Professor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25%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935155"/>
                  </a:ext>
                </a:extLst>
              </a:tr>
              <a:tr h="295154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Full Professor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17%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358224"/>
                  </a:ext>
                </a:extLst>
              </a:tr>
              <a:tr h="295154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MFS-Lecturer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100%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8894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8152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286195"/>
            <a:ext cx="8140700" cy="48782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14" dirty="0">
                <a:latin typeface="Arial"/>
                <a:cs typeface="Arial"/>
              </a:rPr>
              <a:t>Important</a:t>
            </a:r>
            <a:r>
              <a:rPr sz="2400" b="1" spc="-100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Dates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 dirty="0">
              <a:latin typeface="Arial"/>
              <a:cs typeface="Arial"/>
            </a:endParaRPr>
          </a:p>
          <a:p>
            <a:pPr marL="354965" marR="1092835" indent="-342900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sz="2400" spc="-330" dirty="0">
                <a:latin typeface="Arial"/>
                <a:cs typeface="Arial"/>
              </a:rPr>
              <a:t>FRACAA</a:t>
            </a:r>
            <a:r>
              <a:rPr sz="2400" spc="-150" dirty="0">
                <a:latin typeface="Arial"/>
                <a:cs typeface="Arial"/>
              </a:rPr>
              <a:t> </a:t>
            </a:r>
            <a:r>
              <a:rPr sz="2400" spc="-140" dirty="0">
                <a:latin typeface="Arial"/>
                <a:cs typeface="Arial"/>
              </a:rPr>
              <a:t>submissions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120" dirty="0">
                <a:latin typeface="Arial"/>
                <a:cs typeface="Arial"/>
              </a:rPr>
              <a:t>accepted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for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135" dirty="0">
                <a:latin typeface="Arial"/>
                <a:cs typeface="Arial"/>
              </a:rPr>
              <a:t>202</a:t>
            </a:r>
            <a:r>
              <a:rPr lang="en-US" sz="2400" spc="-135" dirty="0">
                <a:latin typeface="Arial"/>
                <a:cs typeface="Arial"/>
              </a:rPr>
              <a:t>6</a:t>
            </a:r>
            <a:r>
              <a:rPr sz="2400" spc="-135" dirty="0">
                <a:latin typeface="Arial"/>
                <a:cs typeface="Arial"/>
              </a:rPr>
              <a:t>-</a:t>
            </a:r>
            <a:r>
              <a:rPr sz="2400" spc="-145" dirty="0">
                <a:latin typeface="Arial"/>
                <a:cs typeface="Arial"/>
              </a:rPr>
              <a:t>2</a:t>
            </a:r>
            <a:r>
              <a:rPr lang="en-US" sz="2400" spc="-145" dirty="0">
                <a:latin typeface="Arial"/>
                <a:cs typeface="Arial"/>
              </a:rPr>
              <a:t>7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135" dirty="0">
                <a:latin typeface="Arial"/>
                <a:cs typeface="Arial"/>
              </a:rPr>
              <a:t>cycle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240" dirty="0">
                <a:latin typeface="Arial"/>
                <a:cs typeface="Arial"/>
              </a:rPr>
              <a:t>as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of </a:t>
            </a:r>
            <a:r>
              <a:rPr lang="en-US" sz="2400" spc="-114" dirty="0">
                <a:latin typeface="Arial"/>
                <a:cs typeface="Arial"/>
              </a:rPr>
              <a:t>December 1</a:t>
            </a:r>
            <a:r>
              <a:rPr sz="2400" spc="-120" dirty="0">
                <a:latin typeface="Arial"/>
                <a:cs typeface="Arial"/>
              </a:rPr>
              <a:t>,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125" dirty="0">
                <a:latin typeface="Arial"/>
                <a:cs typeface="Arial"/>
              </a:rPr>
              <a:t>202</a:t>
            </a:r>
            <a:r>
              <a:rPr lang="en-US" sz="2400" spc="-125" dirty="0">
                <a:latin typeface="Arial"/>
                <a:cs typeface="Arial"/>
              </a:rPr>
              <a:t>5</a:t>
            </a:r>
            <a:r>
              <a:rPr sz="2400" spc="-125" dirty="0">
                <a:latin typeface="Arial"/>
                <a:cs typeface="Arial"/>
              </a:rPr>
              <a:t>,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at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u="sng" spc="-4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https://wmich.infoready4.com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Font typeface="Arial"/>
              <a:buChar char="•"/>
            </a:pPr>
            <a:endParaRPr sz="2400" dirty="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buChar char="•"/>
              <a:tabLst>
                <a:tab pos="469265" algn="l"/>
              </a:tabLst>
            </a:pPr>
            <a:r>
              <a:rPr sz="2400" spc="-150" dirty="0">
                <a:latin typeface="Arial"/>
                <a:cs typeface="Arial"/>
              </a:rPr>
              <a:t>Submission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85" dirty="0">
                <a:latin typeface="Arial"/>
                <a:cs typeface="Arial"/>
              </a:rPr>
              <a:t>deadline: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25" dirty="0">
                <a:latin typeface="Arial"/>
                <a:cs typeface="Arial"/>
              </a:rPr>
              <a:t>February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110" dirty="0">
                <a:latin typeface="Arial"/>
                <a:cs typeface="Arial"/>
              </a:rPr>
              <a:t>9, </a:t>
            </a:r>
            <a:r>
              <a:rPr sz="2400" spc="-20" dirty="0">
                <a:latin typeface="Arial"/>
                <a:cs typeface="Arial"/>
              </a:rPr>
              <a:t>202</a:t>
            </a:r>
            <a:r>
              <a:rPr lang="en-US" sz="2400" spc="-20" dirty="0">
                <a:latin typeface="Arial"/>
                <a:cs typeface="Arial"/>
              </a:rPr>
              <a:t>6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Font typeface="Arial"/>
              <a:buChar char="•"/>
            </a:pPr>
            <a:endParaRPr sz="2400" dirty="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buChar char="•"/>
              <a:tabLst>
                <a:tab pos="469265" algn="l"/>
              </a:tabLst>
            </a:pPr>
            <a:r>
              <a:rPr sz="2400" spc="-114" dirty="0">
                <a:latin typeface="Arial"/>
                <a:cs typeface="Arial"/>
              </a:rPr>
              <a:t>Award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40" dirty="0">
                <a:latin typeface="Arial"/>
                <a:cs typeface="Arial"/>
              </a:rPr>
              <a:t>notification: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lang="en-US" sz="2400" spc="-110" dirty="0">
                <a:latin typeface="Arial"/>
                <a:cs typeface="Arial"/>
              </a:rPr>
              <a:t>E</a:t>
            </a:r>
            <a:r>
              <a:rPr sz="2400" spc="-110" dirty="0">
                <a:latin typeface="Arial"/>
                <a:cs typeface="Arial"/>
              </a:rPr>
              <a:t>nd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April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lang="en-US" sz="2400" spc="-20" dirty="0">
                <a:latin typeface="Arial"/>
                <a:cs typeface="Arial"/>
              </a:rPr>
              <a:t>2026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Font typeface="Arial"/>
              <a:buChar char="•"/>
            </a:pPr>
            <a:endParaRPr sz="2400" dirty="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buChar char="•"/>
              <a:tabLst>
                <a:tab pos="469265" algn="l"/>
              </a:tabLst>
            </a:pPr>
            <a:r>
              <a:rPr sz="2400" spc="-145" dirty="0">
                <a:latin typeface="Arial"/>
                <a:cs typeface="Arial"/>
              </a:rPr>
              <a:t>Program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100" dirty="0">
                <a:latin typeface="Arial"/>
                <a:cs typeface="Arial"/>
              </a:rPr>
              <a:t>year: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200" dirty="0">
                <a:latin typeface="Arial"/>
                <a:cs typeface="Arial"/>
              </a:rPr>
              <a:t>June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120" dirty="0">
                <a:latin typeface="Arial"/>
                <a:cs typeface="Arial"/>
              </a:rPr>
              <a:t>15,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145" dirty="0">
                <a:latin typeface="Arial"/>
                <a:cs typeface="Arial"/>
              </a:rPr>
              <a:t>202</a:t>
            </a:r>
            <a:r>
              <a:rPr lang="en-US" sz="2400" spc="-145" dirty="0">
                <a:latin typeface="Arial"/>
                <a:cs typeface="Arial"/>
              </a:rPr>
              <a:t>6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80" dirty="0">
                <a:latin typeface="Arial"/>
                <a:cs typeface="Arial"/>
              </a:rPr>
              <a:t>-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200" dirty="0">
                <a:latin typeface="Arial"/>
                <a:cs typeface="Arial"/>
              </a:rPr>
              <a:t>June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120" dirty="0">
                <a:latin typeface="Arial"/>
                <a:cs typeface="Arial"/>
              </a:rPr>
              <a:t>14,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lang="en-US" sz="2400" spc="-20" dirty="0">
                <a:latin typeface="Arial"/>
                <a:cs typeface="Arial"/>
              </a:rPr>
              <a:t>2027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Font typeface="Arial"/>
              <a:buChar char="•"/>
            </a:pPr>
            <a:endParaRPr sz="2400" dirty="0">
              <a:latin typeface="Arial"/>
              <a:cs typeface="Arial"/>
            </a:endParaRPr>
          </a:p>
          <a:p>
            <a:pPr marL="469900" marR="5080" indent="-457200">
              <a:lnSpc>
                <a:spcPct val="100000"/>
              </a:lnSpc>
              <a:buChar char="•"/>
              <a:tabLst>
                <a:tab pos="469900" algn="l"/>
              </a:tabLst>
            </a:pPr>
            <a:r>
              <a:rPr sz="2400" spc="-125" dirty="0">
                <a:latin typeface="Arial"/>
                <a:cs typeface="Arial"/>
              </a:rPr>
              <a:t>Final </a:t>
            </a:r>
            <a:r>
              <a:rPr sz="2400" spc="-50" dirty="0">
                <a:latin typeface="Arial"/>
                <a:cs typeface="Arial"/>
              </a:rPr>
              <a:t>project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report:</a:t>
            </a:r>
            <a:r>
              <a:rPr sz="2400" spc="-114" dirty="0">
                <a:latin typeface="Arial"/>
                <a:cs typeface="Arial"/>
              </a:rPr>
              <a:t> due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within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145" dirty="0">
                <a:latin typeface="Arial"/>
                <a:cs typeface="Arial"/>
              </a:rPr>
              <a:t>90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190" dirty="0">
                <a:latin typeface="Arial"/>
                <a:cs typeface="Arial"/>
              </a:rPr>
              <a:t>days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55" dirty="0">
                <a:latin typeface="Arial"/>
                <a:cs typeface="Arial"/>
              </a:rPr>
              <a:t>project</a:t>
            </a:r>
            <a:r>
              <a:rPr sz="2400" spc="-13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termination </a:t>
            </a:r>
            <a:r>
              <a:rPr sz="2400" spc="-20" dirty="0">
                <a:latin typeface="Arial"/>
                <a:cs typeface="Arial"/>
              </a:rPr>
              <a:t>date</a:t>
            </a:r>
            <a:endParaRPr sz="2400" dirty="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8911" y="184404"/>
            <a:ext cx="1110995" cy="111099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3400" y="1600200"/>
            <a:ext cx="8212455" cy="43447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65" dirty="0">
                <a:latin typeface="Arial"/>
                <a:cs typeface="Arial"/>
              </a:rPr>
              <a:t>Eligibility</a:t>
            </a:r>
            <a:endParaRPr lang="en-US" sz="2400" b="1" spc="-65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2400" dirty="0">
              <a:latin typeface="Arial"/>
              <a:cs typeface="Arial"/>
            </a:endParaRPr>
          </a:p>
          <a:p>
            <a:pPr marL="354965" marR="76200" indent="-342900">
              <a:lnSpc>
                <a:spcPct val="100000"/>
              </a:lnSpc>
              <a:spcAft>
                <a:spcPts val="1000"/>
              </a:spcAft>
              <a:buChar char="•"/>
              <a:tabLst>
                <a:tab pos="354965" algn="l"/>
              </a:tabLst>
            </a:pPr>
            <a:r>
              <a:rPr sz="2400" spc="-100" dirty="0">
                <a:latin typeface="Arial"/>
                <a:cs typeface="Arial"/>
              </a:rPr>
              <a:t>Principal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95" dirty="0">
                <a:latin typeface="Arial"/>
                <a:cs typeface="Arial"/>
              </a:rPr>
              <a:t>Investigator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50" dirty="0">
                <a:latin typeface="Arial"/>
                <a:cs typeface="Arial"/>
              </a:rPr>
              <a:t>(PI)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90" dirty="0">
                <a:latin typeface="Arial"/>
                <a:cs typeface="Arial"/>
              </a:rPr>
              <a:t>must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30" dirty="0">
                <a:latin typeface="Arial"/>
                <a:cs typeface="Arial"/>
              </a:rPr>
              <a:t>be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spc="-100" dirty="0">
                <a:latin typeface="Arial"/>
                <a:cs typeface="Arial"/>
              </a:rPr>
              <a:t>board-</a:t>
            </a:r>
            <a:r>
              <a:rPr sz="2400" spc="-75" dirty="0">
                <a:latin typeface="Arial"/>
                <a:cs typeface="Arial"/>
              </a:rPr>
              <a:t>appointed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faculty </a:t>
            </a:r>
            <a:r>
              <a:rPr sz="2400" spc="-90" dirty="0">
                <a:latin typeface="Arial"/>
                <a:cs typeface="Arial"/>
              </a:rPr>
              <a:t>(member</a:t>
            </a:r>
            <a:r>
              <a:rPr sz="2400" spc="-1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114" dirty="0">
                <a:latin typeface="Arial"/>
                <a:cs typeface="Arial"/>
              </a:rPr>
              <a:t>bargaining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unit)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45" dirty="0">
                <a:latin typeface="Arial"/>
                <a:cs typeface="Arial"/>
              </a:rPr>
              <a:t>at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time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330" dirty="0">
                <a:latin typeface="Arial"/>
                <a:cs typeface="Arial"/>
              </a:rPr>
              <a:t>FRACAA</a:t>
            </a:r>
            <a:r>
              <a:rPr sz="2400" spc="-145" dirty="0">
                <a:latin typeface="Arial"/>
                <a:cs typeface="Arial"/>
              </a:rPr>
              <a:t> </a:t>
            </a:r>
            <a:r>
              <a:rPr sz="2400" spc="-125" dirty="0">
                <a:latin typeface="Arial"/>
                <a:cs typeface="Arial"/>
              </a:rPr>
              <a:t>proposals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125" dirty="0">
                <a:latin typeface="Arial"/>
                <a:cs typeface="Arial"/>
              </a:rPr>
              <a:t>are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due</a:t>
            </a:r>
            <a:endParaRPr sz="2400" dirty="0">
              <a:latin typeface="Arial"/>
              <a:cs typeface="Arial"/>
            </a:endParaRPr>
          </a:p>
          <a:p>
            <a:pPr marL="355600" marR="198755" indent="-342900">
              <a:lnSpc>
                <a:spcPct val="100000"/>
              </a:lnSpc>
              <a:spcAft>
                <a:spcPts val="1000"/>
              </a:spcAft>
              <a:buChar char="•"/>
              <a:tabLst>
                <a:tab pos="355600" algn="l"/>
              </a:tabLst>
            </a:pPr>
            <a:r>
              <a:rPr sz="2400" spc="-225" dirty="0">
                <a:latin typeface="Arial"/>
                <a:cs typeface="Arial"/>
              </a:rPr>
              <a:t>PI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130" dirty="0">
                <a:latin typeface="Arial"/>
                <a:cs typeface="Arial"/>
              </a:rPr>
              <a:t>whose</a:t>
            </a:r>
            <a:r>
              <a:rPr sz="2400" spc="-100" dirty="0">
                <a:latin typeface="Arial"/>
                <a:cs typeface="Arial"/>
              </a:rPr>
              <a:t> WMU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60" dirty="0">
                <a:latin typeface="Arial"/>
                <a:cs typeface="Arial"/>
              </a:rPr>
              <a:t>appointment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75" dirty="0">
                <a:latin typeface="Arial"/>
                <a:cs typeface="Arial"/>
              </a:rPr>
              <a:t>terminates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prior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or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during </a:t>
            </a:r>
            <a:r>
              <a:rPr sz="2400" spc="-105" dirty="0">
                <a:latin typeface="Arial"/>
                <a:cs typeface="Arial"/>
              </a:rPr>
              <a:t>program</a:t>
            </a:r>
            <a:r>
              <a:rPr sz="2400" spc="-140" dirty="0">
                <a:latin typeface="Arial"/>
                <a:cs typeface="Arial"/>
              </a:rPr>
              <a:t> </a:t>
            </a:r>
            <a:r>
              <a:rPr sz="2400" spc="-114" dirty="0">
                <a:latin typeface="Arial"/>
                <a:cs typeface="Arial"/>
              </a:rPr>
              <a:t>year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165" dirty="0">
                <a:latin typeface="Arial"/>
                <a:cs typeface="Arial"/>
              </a:rPr>
              <a:t>may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65" dirty="0">
                <a:latin typeface="Arial"/>
                <a:cs typeface="Arial"/>
              </a:rPr>
              <a:t>submit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140" dirty="0">
                <a:latin typeface="Arial"/>
                <a:cs typeface="Arial"/>
              </a:rPr>
              <a:t>an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75" dirty="0">
                <a:latin typeface="Arial"/>
                <a:cs typeface="Arial"/>
              </a:rPr>
              <a:t>application,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but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90" dirty="0">
                <a:latin typeface="Arial"/>
                <a:cs typeface="Arial"/>
              </a:rPr>
              <a:t>no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-114" dirty="0">
                <a:latin typeface="Arial"/>
                <a:cs typeface="Arial"/>
              </a:rPr>
              <a:t>award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will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be </a:t>
            </a:r>
            <a:r>
              <a:rPr sz="2400" spc="-145" dirty="0">
                <a:latin typeface="Arial"/>
                <a:cs typeface="Arial"/>
              </a:rPr>
              <a:t>made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until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there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35" dirty="0">
                <a:latin typeface="Arial"/>
                <a:cs typeface="Arial"/>
              </a:rPr>
              <a:t>is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-150" dirty="0">
                <a:latin typeface="Arial"/>
                <a:cs typeface="Arial"/>
              </a:rPr>
              <a:t>an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60" dirty="0">
                <a:latin typeface="Arial"/>
                <a:cs typeface="Arial"/>
              </a:rPr>
              <a:t>appointment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at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100" dirty="0">
                <a:latin typeface="Arial"/>
                <a:cs typeface="Arial"/>
              </a:rPr>
              <a:t>WMU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110" dirty="0">
                <a:latin typeface="Arial"/>
                <a:cs typeface="Arial"/>
              </a:rPr>
              <a:t>covering </a:t>
            </a:r>
            <a:r>
              <a:rPr sz="2400" spc="-10" dirty="0">
                <a:latin typeface="Arial"/>
                <a:cs typeface="Arial"/>
              </a:rPr>
              <a:t>entire </a:t>
            </a:r>
            <a:r>
              <a:rPr sz="2400" spc="-105" dirty="0">
                <a:latin typeface="Arial"/>
                <a:cs typeface="Arial"/>
              </a:rPr>
              <a:t>program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year</a:t>
            </a:r>
            <a:endParaRPr sz="24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Aft>
                <a:spcPts val="1000"/>
              </a:spcAft>
              <a:buChar char="•"/>
              <a:tabLst>
                <a:tab pos="355600" algn="l"/>
              </a:tabLst>
            </a:pPr>
            <a:r>
              <a:rPr sz="2400" spc="-140" dirty="0">
                <a:latin typeface="Arial"/>
                <a:cs typeface="Arial"/>
              </a:rPr>
              <a:t>Previous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330" dirty="0">
                <a:latin typeface="Arial"/>
                <a:cs typeface="Arial"/>
              </a:rPr>
              <a:t>FRACAA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-145" dirty="0">
                <a:latin typeface="Arial"/>
                <a:cs typeface="Arial"/>
              </a:rPr>
              <a:t>awardees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125" dirty="0">
                <a:latin typeface="Arial"/>
                <a:cs typeface="Arial"/>
              </a:rPr>
              <a:t>are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75" dirty="0">
                <a:latin typeface="Arial"/>
                <a:cs typeface="Arial"/>
              </a:rPr>
              <a:t>eligible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135" dirty="0">
                <a:latin typeface="Arial"/>
                <a:cs typeface="Arial"/>
              </a:rPr>
              <a:t>once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65" dirty="0">
                <a:latin typeface="Arial"/>
                <a:cs typeface="Arial"/>
              </a:rPr>
              <a:t>they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160" dirty="0">
                <a:latin typeface="Arial"/>
                <a:cs typeface="Arial"/>
              </a:rPr>
              <a:t>have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45" dirty="0">
                <a:latin typeface="Arial"/>
                <a:cs typeface="Arial"/>
              </a:rPr>
              <a:t>satisfied </a:t>
            </a:r>
            <a:r>
              <a:rPr sz="2400" spc="-80" dirty="0">
                <a:latin typeface="Arial"/>
                <a:cs typeface="Arial"/>
              </a:rPr>
              <a:t>requirements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prior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114" dirty="0">
                <a:latin typeface="Arial"/>
                <a:cs typeface="Arial"/>
              </a:rPr>
              <a:t>award </a:t>
            </a:r>
            <a:r>
              <a:rPr sz="2400" spc="-235" dirty="0">
                <a:latin typeface="Arial"/>
                <a:cs typeface="Arial"/>
              </a:rPr>
              <a:t>as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55" dirty="0">
                <a:latin typeface="Arial"/>
                <a:cs typeface="Arial"/>
              </a:rPr>
              <a:t>there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140" dirty="0">
                <a:latin typeface="Arial"/>
                <a:cs typeface="Arial"/>
              </a:rPr>
              <a:t>is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90" dirty="0">
                <a:latin typeface="Arial"/>
                <a:cs typeface="Arial"/>
              </a:rPr>
              <a:t>no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90" dirty="0">
                <a:latin typeface="Arial"/>
                <a:cs typeface="Arial"/>
              </a:rPr>
              <a:t>longer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210" dirty="0">
                <a:latin typeface="Arial"/>
                <a:cs typeface="Arial"/>
              </a:rPr>
              <a:t>a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120" dirty="0">
                <a:latin typeface="Arial"/>
                <a:cs typeface="Arial"/>
              </a:rPr>
              <a:t>3-</a:t>
            </a:r>
            <a:r>
              <a:rPr sz="2400" spc="-114" dirty="0">
                <a:latin typeface="Arial"/>
                <a:cs typeface="Arial"/>
              </a:rPr>
              <a:t>year </a:t>
            </a:r>
            <a:r>
              <a:rPr sz="2400" spc="-65" dirty="0">
                <a:latin typeface="Arial"/>
                <a:cs typeface="Arial"/>
              </a:rPr>
              <a:t>waiting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60" dirty="0">
                <a:latin typeface="Arial"/>
                <a:cs typeface="Arial"/>
              </a:rPr>
              <a:t>period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apply</a:t>
            </a:r>
            <a:r>
              <a:rPr lang="en-US" sz="2400" spc="-10" dirty="0">
                <a:latin typeface="Arial"/>
                <a:cs typeface="Arial"/>
              </a:rPr>
              <a:t>.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8911" y="184404"/>
            <a:ext cx="1110995" cy="111099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3400" y="1295400"/>
            <a:ext cx="8104505" cy="47166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spcAft>
                <a:spcPts val="1000"/>
              </a:spcAft>
            </a:pPr>
            <a:r>
              <a:rPr sz="2400" b="1" spc="-175" dirty="0">
                <a:latin typeface="Arial"/>
                <a:cs typeface="Arial"/>
              </a:rPr>
              <a:t>Award</a:t>
            </a:r>
            <a:r>
              <a:rPr sz="2400" b="1" spc="-125" dirty="0">
                <a:latin typeface="Arial"/>
                <a:cs typeface="Arial"/>
              </a:rPr>
              <a:t> </a:t>
            </a:r>
            <a:r>
              <a:rPr sz="2400" b="1" spc="-95" dirty="0">
                <a:latin typeface="Arial"/>
                <a:cs typeface="Arial"/>
              </a:rPr>
              <a:t>Conditions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Aft>
                <a:spcPts val="1000"/>
              </a:spcAft>
            </a:pPr>
            <a:r>
              <a:rPr sz="2400" spc="-330" dirty="0">
                <a:latin typeface="Arial"/>
                <a:cs typeface="Arial"/>
              </a:rPr>
              <a:t>FRACAA</a:t>
            </a:r>
            <a:r>
              <a:rPr sz="2400" spc="-145" dirty="0">
                <a:latin typeface="Arial"/>
                <a:cs typeface="Arial"/>
              </a:rPr>
              <a:t> </a:t>
            </a:r>
            <a:r>
              <a:rPr sz="2400" spc="-150" dirty="0">
                <a:latin typeface="Arial"/>
                <a:cs typeface="Arial"/>
              </a:rPr>
              <a:t>awardees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125" dirty="0">
                <a:latin typeface="Arial"/>
                <a:cs typeface="Arial"/>
              </a:rPr>
              <a:t>are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75" dirty="0">
                <a:latin typeface="Arial"/>
                <a:cs typeface="Arial"/>
              </a:rPr>
              <a:t>required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to:</a:t>
            </a:r>
            <a:endParaRPr sz="2400" dirty="0">
              <a:latin typeface="Arial"/>
              <a:cs typeface="Arial"/>
            </a:endParaRPr>
          </a:p>
          <a:p>
            <a:pPr marL="469900" marR="274955" indent="-457200">
              <a:lnSpc>
                <a:spcPct val="100000"/>
              </a:lnSpc>
              <a:spcAft>
                <a:spcPts val="1000"/>
              </a:spcAft>
              <a:buChar char="•"/>
              <a:tabLst>
                <a:tab pos="469900" algn="l"/>
              </a:tabLst>
            </a:pPr>
            <a:r>
              <a:rPr lang="en-US" sz="2400" spc="-70" dirty="0">
                <a:latin typeface="Arial"/>
                <a:cs typeface="Arial"/>
              </a:rPr>
              <a:t>S</a:t>
            </a:r>
            <a:r>
              <a:rPr sz="2400" spc="-70" dirty="0">
                <a:latin typeface="Arial"/>
                <a:cs typeface="Arial"/>
              </a:rPr>
              <a:t>ubmit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-210" dirty="0">
                <a:latin typeface="Arial"/>
                <a:cs typeface="Arial"/>
              </a:rPr>
              <a:t>a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35" dirty="0">
                <a:latin typeface="Arial"/>
                <a:cs typeface="Arial"/>
              </a:rPr>
              <a:t>progress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report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b="1" spc="-105" dirty="0">
                <a:latin typeface="Arial"/>
                <a:cs typeface="Arial"/>
              </a:rPr>
              <a:t>midway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65" dirty="0">
                <a:latin typeface="Arial"/>
                <a:cs typeface="Arial"/>
              </a:rPr>
              <a:t>through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40" dirty="0">
                <a:latin typeface="Arial"/>
                <a:cs typeface="Arial"/>
              </a:rPr>
              <a:t>the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program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year </a:t>
            </a:r>
            <a:r>
              <a:rPr sz="2400" spc="-130" dirty="0">
                <a:latin typeface="Arial"/>
                <a:cs typeface="Arial"/>
              </a:rPr>
              <a:t>and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210" dirty="0">
                <a:latin typeface="Arial"/>
                <a:cs typeface="Arial"/>
              </a:rPr>
              <a:t>a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95" dirty="0">
                <a:latin typeface="Arial"/>
                <a:cs typeface="Arial"/>
              </a:rPr>
              <a:t>satisfactory</a:t>
            </a:r>
            <a:r>
              <a:rPr sz="2400" spc="-135" dirty="0">
                <a:latin typeface="Arial"/>
                <a:cs typeface="Arial"/>
              </a:rPr>
              <a:t> </a:t>
            </a:r>
            <a:r>
              <a:rPr sz="2400" b="1" spc="-40" dirty="0">
                <a:latin typeface="Arial"/>
                <a:cs typeface="Arial"/>
              </a:rPr>
              <a:t>final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report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within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-145" dirty="0">
                <a:latin typeface="Arial"/>
                <a:cs typeface="Arial"/>
              </a:rPr>
              <a:t>90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190" dirty="0">
                <a:latin typeface="Arial"/>
                <a:cs typeface="Arial"/>
              </a:rPr>
              <a:t>days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project </a:t>
            </a:r>
            <a:r>
              <a:rPr sz="2400" spc="-45" dirty="0">
                <a:latin typeface="Arial"/>
                <a:cs typeface="Arial"/>
              </a:rPr>
              <a:t>termination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date</a:t>
            </a:r>
            <a:endParaRPr sz="2400" dirty="0">
              <a:latin typeface="Arial"/>
              <a:cs typeface="Arial"/>
            </a:endParaRPr>
          </a:p>
          <a:p>
            <a:pPr marL="469900" marR="5080" indent="-457200">
              <a:lnSpc>
                <a:spcPct val="100000"/>
              </a:lnSpc>
              <a:spcAft>
                <a:spcPts val="1000"/>
              </a:spcAft>
              <a:buChar char="•"/>
              <a:tabLst>
                <a:tab pos="469900" algn="l"/>
              </a:tabLst>
            </a:pPr>
            <a:r>
              <a:rPr lang="en-US" sz="2400" spc="-90" dirty="0">
                <a:latin typeface="Arial"/>
                <a:cs typeface="Arial"/>
              </a:rPr>
              <a:t>P</a:t>
            </a:r>
            <a:r>
              <a:rPr sz="2400" spc="-90" dirty="0">
                <a:latin typeface="Arial"/>
                <a:cs typeface="Arial"/>
              </a:rPr>
              <a:t>resent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their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85" dirty="0">
                <a:latin typeface="Arial"/>
                <a:cs typeface="Arial"/>
              </a:rPr>
              <a:t>findings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at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-35" dirty="0">
                <a:latin typeface="Arial"/>
                <a:cs typeface="Arial"/>
              </a:rPr>
              <a:t>the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114" dirty="0">
                <a:latin typeface="Arial"/>
                <a:cs typeface="Arial"/>
              </a:rPr>
              <a:t>designated </a:t>
            </a:r>
            <a:r>
              <a:rPr sz="2400" spc="-265" dirty="0">
                <a:latin typeface="Arial"/>
                <a:cs typeface="Arial"/>
              </a:rPr>
              <a:t>ORI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325" dirty="0">
                <a:latin typeface="Arial"/>
                <a:cs typeface="Arial"/>
              </a:rPr>
              <a:t>FRACAA</a:t>
            </a:r>
            <a:r>
              <a:rPr sz="2400" spc="-15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Poster </a:t>
            </a:r>
            <a:r>
              <a:rPr sz="2400" spc="-105" dirty="0">
                <a:latin typeface="Arial"/>
                <a:cs typeface="Arial"/>
              </a:rPr>
              <a:t>Presentation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(usually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40" dirty="0">
                <a:latin typeface="Arial"/>
                <a:cs typeface="Arial"/>
              </a:rPr>
              <a:t>the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145" dirty="0">
                <a:latin typeface="Arial"/>
                <a:cs typeface="Arial"/>
              </a:rPr>
              <a:t>Spring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125" dirty="0">
                <a:latin typeface="Arial"/>
                <a:cs typeface="Arial"/>
              </a:rPr>
              <a:t>Convocation)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within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20" dirty="0">
                <a:latin typeface="Arial"/>
                <a:cs typeface="Arial"/>
              </a:rPr>
              <a:t>one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year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project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40" dirty="0">
                <a:latin typeface="Arial"/>
                <a:cs typeface="Arial"/>
              </a:rPr>
              <a:t>termination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date</a:t>
            </a:r>
            <a:endParaRPr sz="2400" dirty="0">
              <a:latin typeface="Arial"/>
              <a:cs typeface="Arial"/>
            </a:endParaRPr>
          </a:p>
          <a:p>
            <a:pPr marL="469900" marR="495934" indent="-457200">
              <a:lnSpc>
                <a:spcPct val="100000"/>
              </a:lnSpc>
              <a:spcAft>
                <a:spcPts val="1000"/>
              </a:spcAft>
              <a:buChar char="•"/>
              <a:tabLst>
                <a:tab pos="469900" algn="l"/>
              </a:tabLst>
            </a:pPr>
            <a:r>
              <a:rPr lang="en-US" sz="2400" spc="-70" dirty="0">
                <a:latin typeface="Arial"/>
                <a:cs typeface="Arial"/>
              </a:rPr>
              <a:t>S</a:t>
            </a:r>
            <a:r>
              <a:rPr sz="2400" spc="-70" dirty="0">
                <a:latin typeface="Arial"/>
                <a:cs typeface="Arial"/>
              </a:rPr>
              <a:t>ubmit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210" dirty="0">
                <a:latin typeface="Arial"/>
                <a:cs typeface="Arial"/>
              </a:rPr>
              <a:t>a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proposal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150" dirty="0">
                <a:latin typeface="Arial"/>
                <a:cs typeface="Arial"/>
              </a:rPr>
              <a:t>an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80" dirty="0">
                <a:latin typeface="Arial"/>
                <a:cs typeface="Arial"/>
              </a:rPr>
              <a:t>external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funding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130" dirty="0">
                <a:latin typeface="Arial"/>
                <a:cs typeface="Arial"/>
              </a:rPr>
              <a:t>source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within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18 </a:t>
            </a:r>
            <a:r>
              <a:rPr sz="2400" b="1" spc="-90" dirty="0">
                <a:latin typeface="Arial"/>
                <a:cs typeface="Arial"/>
              </a:rPr>
              <a:t>months</a:t>
            </a:r>
            <a:r>
              <a:rPr sz="2400" b="1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project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45" dirty="0">
                <a:latin typeface="Arial"/>
                <a:cs typeface="Arial"/>
              </a:rPr>
              <a:t>termination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date</a:t>
            </a:r>
            <a:endParaRPr lang="en-US" sz="2400" spc="-20" dirty="0">
              <a:latin typeface="Arial"/>
              <a:cs typeface="Arial"/>
            </a:endParaRPr>
          </a:p>
          <a:p>
            <a:pPr marL="469900" marR="495934" indent="-457200">
              <a:lnSpc>
                <a:spcPct val="100000"/>
              </a:lnSpc>
              <a:spcAft>
                <a:spcPts val="1000"/>
              </a:spcAft>
              <a:buChar char="•"/>
              <a:tabLst>
                <a:tab pos="469900" algn="l"/>
              </a:tabLst>
            </a:pPr>
            <a:r>
              <a:rPr lang="en-US" sz="2400" spc="-20" dirty="0">
                <a:latin typeface="Arial"/>
                <a:cs typeface="Arial"/>
              </a:rPr>
              <a:t>Be prepared to review FRACAA proposals in future </a:t>
            </a:r>
            <a:endParaRPr sz="2400" dirty="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8911" y="184404"/>
            <a:ext cx="1110995" cy="111099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200" y="1752600"/>
            <a:ext cx="8023859" cy="48603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spcAft>
                <a:spcPts val="1000"/>
              </a:spcAft>
            </a:pPr>
            <a:r>
              <a:rPr sz="2400" b="1" spc="-204" dirty="0">
                <a:latin typeface="Arial"/>
                <a:cs typeface="Arial"/>
              </a:rPr>
              <a:t>Typical</a:t>
            </a:r>
            <a:r>
              <a:rPr sz="2400" b="1" spc="-110" dirty="0">
                <a:latin typeface="Arial"/>
                <a:cs typeface="Arial"/>
              </a:rPr>
              <a:t> </a:t>
            </a:r>
            <a:r>
              <a:rPr sz="2400" b="1" spc="-220" dirty="0">
                <a:latin typeface="Arial"/>
                <a:cs typeface="Arial"/>
              </a:rPr>
              <a:t>Budget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spc="-100" dirty="0">
                <a:latin typeface="Arial"/>
                <a:cs typeface="Arial"/>
              </a:rPr>
              <a:t>Categories</a:t>
            </a:r>
            <a:endParaRPr sz="2400" dirty="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Aft>
                <a:spcPts val="1000"/>
              </a:spcAft>
              <a:buChar char="•"/>
              <a:tabLst>
                <a:tab pos="299085" algn="l"/>
              </a:tabLst>
            </a:pPr>
            <a:r>
              <a:rPr sz="2400" spc="-95" dirty="0">
                <a:latin typeface="Arial"/>
                <a:cs typeface="Arial"/>
              </a:rPr>
              <a:t>Student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135" dirty="0">
                <a:latin typeface="Arial"/>
                <a:cs typeface="Arial"/>
              </a:rPr>
              <a:t>research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160" dirty="0">
                <a:latin typeface="Arial"/>
                <a:cs typeface="Arial"/>
              </a:rPr>
              <a:t>assistance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or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65" dirty="0">
                <a:latin typeface="Arial"/>
                <a:cs typeface="Arial"/>
              </a:rPr>
              <a:t>student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help</a:t>
            </a:r>
            <a:endParaRPr sz="2400" dirty="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Aft>
                <a:spcPts val="1000"/>
              </a:spcAft>
              <a:buChar char="•"/>
              <a:tabLst>
                <a:tab pos="299085" algn="l"/>
              </a:tabLst>
            </a:pPr>
            <a:r>
              <a:rPr sz="2400" spc="-165" dirty="0">
                <a:latin typeface="Arial"/>
                <a:cs typeface="Arial"/>
              </a:rPr>
              <a:t>Travel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85" dirty="0">
                <a:latin typeface="Arial"/>
                <a:cs typeface="Arial"/>
              </a:rPr>
              <a:t>conduct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project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activities</a:t>
            </a:r>
            <a:endParaRPr sz="2400" dirty="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Aft>
                <a:spcPts val="1000"/>
              </a:spcAft>
              <a:buChar char="•"/>
              <a:tabLst>
                <a:tab pos="299085" algn="l"/>
              </a:tabLst>
            </a:pPr>
            <a:r>
              <a:rPr sz="2400" b="1" spc="-30" dirty="0">
                <a:latin typeface="Arial"/>
                <a:cs typeface="Arial"/>
              </a:rPr>
              <a:t>Supplies</a:t>
            </a:r>
            <a:endParaRPr sz="2400" b="1" dirty="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Aft>
                <a:spcPts val="1000"/>
              </a:spcAft>
              <a:buChar char="•"/>
              <a:tabLst>
                <a:tab pos="299085" algn="l"/>
              </a:tabLst>
            </a:pPr>
            <a:r>
              <a:rPr sz="2400" b="1" spc="-10" dirty="0">
                <a:latin typeface="Arial"/>
                <a:cs typeface="Arial"/>
              </a:rPr>
              <a:t>Equipment</a:t>
            </a:r>
            <a:endParaRPr sz="2400" b="1" dirty="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Aft>
                <a:spcPts val="1000"/>
              </a:spcAft>
              <a:buChar char="•"/>
              <a:tabLst>
                <a:tab pos="299085" algn="l"/>
              </a:tabLst>
            </a:pPr>
            <a:r>
              <a:rPr sz="2400" spc="-130" dirty="0">
                <a:latin typeface="Arial"/>
                <a:cs typeface="Arial"/>
              </a:rPr>
              <a:t>Professional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40" dirty="0">
                <a:latin typeface="Arial"/>
                <a:cs typeface="Arial"/>
              </a:rPr>
              <a:t>Services</a:t>
            </a:r>
            <a:endParaRPr lang="en-US" sz="2400" spc="-40" dirty="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Aft>
                <a:spcPts val="1000"/>
              </a:spcAft>
              <a:buChar char="•"/>
              <a:tabLst>
                <a:tab pos="299085" algn="l"/>
              </a:tabLst>
            </a:pPr>
            <a:r>
              <a:rPr lang="en-US" sz="2400" spc="-130" dirty="0">
                <a:latin typeface="Arial"/>
                <a:cs typeface="Arial"/>
              </a:rPr>
              <a:t>Faculty</a:t>
            </a:r>
            <a:r>
              <a:rPr lang="en-US" sz="2400" spc="-135" dirty="0">
                <a:latin typeface="Arial"/>
                <a:cs typeface="Arial"/>
              </a:rPr>
              <a:t> </a:t>
            </a:r>
            <a:r>
              <a:rPr lang="en-US" sz="2400" spc="-130" dirty="0">
                <a:latin typeface="Arial"/>
                <a:cs typeface="Arial"/>
              </a:rPr>
              <a:t>release</a:t>
            </a:r>
            <a:r>
              <a:rPr lang="en-US" sz="2400" spc="-114" dirty="0">
                <a:latin typeface="Arial"/>
                <a:cs typeface="Arial"/>
              </a:rPr>
              <a:t> </a:t>
            </a:r>
            <a:r>
              <a:rPr lang="en-US" sz="2400" spc="-25" dirty="0">
                <a:latin typeface="Arial"/>
                <a:cs typeface="Arial"/>
              </a:rPr>
              <a:t>time</a:t>
            </a:r>
            <a:r>
              <a:rPr lang="en-US" sz="2400" spc="-114" dirty="0">
                <a:latin typeface="Arial"/>
                <a:cs typeface="Arial"/>
              </a:rPr>
              <a:t> at Part-time instructor rate </a:t>
            </a:r>
          </a:p>
          <a:p>
            <a:pPr marL="298450" lvl="1" indent="50800">
              <a:spcAft>
                <a:spcPts val="1000"/>
              </a:spcAft>
              <a:buChar char="•"/>
              <a:tabLst>
                <a:tab pos="395288" algn="l"/>
              </a:tabLst>
            </a:pPr>
            <a:r>
              <a:rPr lang="en-US" sz="2400" spc="-75" dirty="0">
                <a:latin typeface="Arial"/>
                <a:cs typeface="Arial"/>
              </a:rPr>
              <a:t> During </a:t>
            </a:r>
            <a:r>
              <a:rPr lang="en-US" sz="2400" spc="-140" dirty="0">
                <a:latin typeface="Arial"/>
                <a:cs typeface="Arial"/>
              </a:rPr>
              <a:t>academic</a:t>
            </a:r>
            <a:r>
              <a:rPr lang="en-US" sz="2400" spc="-130" dirty="0">
                <a:latin typeface="Arial"/>
                <a:cs typeface="Arial"/>
              </a:rPr>
              <a:t> </a:t>
            </a:r>
            <a:r>
              <a:rPr lang="en-US" sz="2400" spc="-20" dirty="0">
                <a:latin typeface="Arial"/>
                <a:cs typeface="Arial"/>
              </a:rPr>
              <a:t>year only</a:t>
            </a:r>
          </a:p>
          <a:p>
            <a:pPr marL="298450" lvl="1" indent="50800">
              <a:spcAft>
                <a:spcPts val="1000"/>
              </a:spcAft>
              <a:buChar char="•"/>
              <a:tabLst>
                <a:tab pos="395288" algn="l"/>
              </a:tabLst>
            </a:pPr>
            <a:r>
              <a:rPr lang="en-US" sz="2400" spc="-20" dirty="0">
                <a:latin typeface="Arial"/>
                <a:cs typeface="Arial"/>
              </a:rPr>
              <a:t> </a:t>
            </a:r>
            <a:r>
              <a:rPr lang="en-US" sz="2400" spc="-95" dirty="0">
                <a:latin typeface="Arial"/>
                <a:cs typeface="Arial"/>
              </a:rPr>
              <a:t>May not be used to pay the PI overtime</a:t>
            </a:r>
          </a:p>
          <a:p>
            <a:pPr marL="299085" indent="-286385">
              <a:lnSpc>
                <a:spcPct val="100000"/>
              </a:lnSpc>
              <a:spcAft>
                <a:spcPts val="1000"/>
              </a:spcAft>
              <a:buChar char="•"/>
              <a:tabLst>
                <a:tab pos="299085" algn="l"/>
              </a:tabLst>
            </a:pPr>
            <a:endParaRPr sz="2400" dirty="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8911" y="184404"/>
            <a:ext cx="1110995" cy="111099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1752600"/>
            <a:ext cx="24765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20" dirty="0"/>
              <a:t>Budget</a:t>
            </a:r>
            <a:r>
              <a:rPr spc="-65" dirty="0"/>
              <a:t> </a:t>
            </a:r>
            <a:r>
              <a:rPr spc="-180" dirty="0"/>
              <a:t>Restrictions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533400" y="2590800"/>
            <a:ext cx="8242934" cy="279114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spcAft>
                <a:spcPts val="1000"/>
              </a:spcAft>
              <a:buChar char="•"/>
              <a:tabLst>
                <a:tab pos="354965" algn="l"/>
              </a:tabLst>
            </a:pPr>
            <a:r>
              <a:rPr spc="-120" dirty="0"/>
              <a:t>Faculty</a:t>
            </a:r>
            <a:r>
              <a:rPr spc="-110" dirty="0"/>
              <a:t> </a:t>
            </a:r>
            <a:r>
              <a:rPr spc="-10" dirty="0"/>
              <a:t>salary</a:t>
            </a:r>
            <a:r>
              <a:rPr lang="en-US" spc="-10" dirty="0"/>
              <a:t> not allowed </a:t>
            </a:r>
          </a:p>
          <a:p>
            <a:pPr marL="354965" indent="-342265">
              <a:lnSpc>
                <a:spcPct val="100000"/>
              </a:lnSpc>
              <a:spcBef>
                <a:spcPts val="105"/>
              </a:spcBef>
              <a:spcAft>
                <a:spcPts val="1000"/>
              </a:spcAft>
              <a:buChar char="•"/>
              <a:tabLst>
                <a:tab pos="354965" algn="l"/>
              </a:tabLst>
            </a:pPr>
            <a:r>
              <a:rPr spc="-70" dirty="0"/>
              <a:t>Tuition</a:t>
            </a:r>
            <a:r>
              <a:rPr spc="-100" dirty="0"/>
              <a:t> </a:t>
            </a:r>
            <a:r>
              <a:rPr dirty="0"/>
              <a:t>or</a:t>
            </a:r>
            <a:r>
              <a:rPr spc="-114" dirty="0"/>
              <a:t> </a:t>
            </a:r>
            <a:r>
              <a:rPr spc="-20" dirty="0"/>
              <a:t>other</a:t>
            </a:r>
            <a:r>
              <a:rPr spc="-105" dirty="0"/>
              <a:t> </a:t>
            </a:r>
            <a:r>
              <a:rPr spc="-50" dirty="0"/>
              <a:t>education/training</a:t>
            </a:r>
            <a:r>
              <a:rPr spc="-90" dirty="0"/>
              <a:t> </a:t>
            </a:r>
            <a:r>
              <a:rPr spc="-20" dirty="0"/>
              <a:t>expenses</a:t>
            </a: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spcAft>
                <a:spcPts val="1000"/>
              </a:spcAft>
              <a:buChar char="•"/>
              <a:tabLst>
                <a:tab pos="354965" algn="l"/>
              </a:tabLst>
            </a:pPr>
            <a:r>
              <a:rPr spc="-114" dirty="0"/>
              <a:t>Projects</a:t>
            </a:r>
            <a:r>
              <a:rPr spc="-95" dirty="0"/>
              <a:t> solely</a:t>
            </a:r>
            <a:r>
              <a:rPr spc="-110" dirty="0"/>
              <a:t> </a:t>
            </a:r>
            <a:r>
              <a:rPr dirty="0"/>
              <a:t>for</a:t>
            </a:r>
            <a:r>
              <a:rPr spc="-100" dirty="0"/>
              <a:t> </a:t>
            </a:r>
            <a:r>
              <a:rPr spc="-60" dirty="0"/>
              <a:t>student</a:t>
            </a:r>
            <a:r>
              <a:rPr spc="-80" dirty="0"/>
              <a:t> </a:t>
            </a:r>
            <a:r>
              <a:rPr spc="-125" dirty="0"/>
              <a:t>research</a:t>
            </a:r>
            <a:r>
              <a:rPr spc="-100" dirty="0"/>
              <a:t> </a:t>
            </a:r>
            <a:r>
              <a:rPr spc="-120" dirty="0"/>
              <a:t>and</a:t>
            </a:r>
            <a:r>
              <a:rPr spc="-85" dirty="0"/>
              <a:t> creative </a:t>
            </a:r>
            <a:r>
              <a:rPr spc="-10" dirty="0"/>
              <a:t>activities</a:t>
            </a: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spcAft>
                <a:spcPts val="1000"/>
              </a:spcAft>
              <a:buChar char="•"/>
              <a:tabLst>
                <a:tab pos="354965" algn="l"/>
              </a:tabLst>
            </a:pPr>
            <a:r>
              <a:rPr spc="-155" dirty="0"/>
              <a:t>Travel</a:t>
            </a:r>
            <a:r>
              <a:rPr spc="-125" dirty="0"/>
              <a:t> </a:t>
            </a:r>
            <a:r>
              <a:rPr dirty="0"/>
              <a:t>for</a:t>
            </a:r>
            <a:r>
              <a:rPr spc="-110" dirty="0"/>
              <a:t> </a:t>
            </a:r>
            <a:r>
              <a:rPr spc="-85" dirty="0"/>
              <a:t>presenting</a:t>
            </a:r>
            <a:r>
              <a:rPr spc="-90" dirty="0"/>
              <a:t> </a:t>
            </a:r>
            <a:r>
              <a:rPr spc="-125" dirty="0"/>
              <a:t>research</a:t>
            </a:r>
            <a:r>
              <a:rPr spc="-105" dirty="0"/>
              <a:t> </a:t>
            </a:r>
            <a:r>
              <a:rPr spc="-120" dirty="0"/>
              <a:t>and</a:t>
            </a:r>
            <a:r>
              <a:rPr spc="-110" dirty="0"/>
              <a:t> </a:t>
            </a:r>
            <a:r>
              <a:rPr spc="-85" dirty="0"/>
              <a:t>creative</a:t>
            </a:r>
            <a:r>
              <a:rPr spc="-95" dirty="0"/>
              <a:t> </a:t>
            </a:r>
            <a:r>
              <a:rPr spc="-10" dirty="0"/>
              <a:t>activity</a:t>
            </a: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spcAft>
                <a:spcPts val="1000"/>
              </a:spcAft>
              <a:buChar char="•"/>
              <a:tabLst>
                <a:tab pos="354965" algn="l"/>
              </a:tabLst>
            </a:pPr>
            <a:r>
              <a:rPr spc="-120" dirty="0"/>
              <a:t>Professional</a:t>
            </a:r>
            <a:r>
              <a:rPr spc="-125" dirty="0"/>
              <a:t> </a:t>
            </a:r>
            <a:r>
              <a:rPr spc="-130" dirty="0"/>
              <a:t>services</a:t>
            </a:r>
            <a:r>
              <a:rPr spc="-125" dirty="0"/>
              <a:t> </a:t>
            </a:r>
            <a:r>
              <a:rPr spc="-10" dirty="0"/>
              <a:t>in</a:t>
            </a:r>
            <a:r>
              <a:rPr spc="-90" dirty="0"/>
              <a:t> </a:t>
            </a:r>
            <a:r>
              <a:rPr spc="-45" dirty="0"/>
              <a:t>violation</a:t>
            </a:r>
            <a:r>
              <a:rPr spc="-105" dirty="0"/>
              <a:t> </a:t>
            </a:r>
            <a:r>
              <a:rPr dirty="0"/>
              <a:t>of</a:t>
            </a:r>
            <a:r>
              <a:rPr spc="-105" dirty="0"/>
              <a:t> </a:t>
            </a:r>
            <a:r>
              <a:rPr spc="-125" dirty="0"/>
              <a:t>above</a:t>
            </a:r>
            <a:r>
              <a:rPr spc="-100" dirty="0"/>
              <a:t> </a:t>
            </a:r>
            <a:r>
              <a:rPr spc="-85" dirty="0"/>
              <a:t>budget</a:t>
            </a:r>
            <a:r>
              <a:rPr spc="-90" dirty="0"/>
              <a:t> </a:t>
            </a:r>
            <a:r>
              <a:rPr spc="-10" dirty="0"/>
              <a:t>restrictions</a:t>
            </a:r>
          </a:p>
          <a:p>
            <a:pPr marL="355600" marR="970915" indent="-342900">
              <a:lnSpc>
                <a:spcPct val="100000"/>
              </a:lnSpc>
              <a:spcAft>
                <a:spcPts val="1000"/>
              </a:spcAft>
              <a:buChar char="•"/>
              <a:tabLst>
                <a:tab pos="355600" algn="l"/>
              </a:tabLst>
            </a:pPr>
            <a:r>
              <a:rPr spc="-114" dirty="0"/>
              <a:t>Budget</a:t>
            </a:r>
            <a:r>
              <a:rPr spc="-85" dirty="0"/>
              <a:t> </a:t>
            </a:r>
            <a:r>
              <a:rPr spc="-105" dirty="0"/>
              <a:t>requests</a:t>
            </a:r>
            <a:r>
              <a:rPr spc="-95" dirty="0"/>
              <a:t> </a:t>
            </a:r>
            <a:r>
              <a:rPr spc="-135" dirty="0"/>
              <a:t>exceeding</a:t>
            </a:r>
            <a:r>
              <a:rPr spc="-85" dirty="0"/>
              <a:t> </a:t>
            </a:r>
            <a:r>
              <a:rPr spc="-114" dirty="0"/>
              <a:t>$10,000</a:t>
            </a:r>
            <a:r>
              <a:rPr spc="-125" dirty="0"/>
              <a:t> </a:t>
            </a:r>
            <a:r>
              <a:rPr dirty="0"/>
              <a:t>limit</a:t>
            </a:r>
            <a:endParaRPr spc="-10" dirty="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8911" y="184404"/>
            <a:ext cx="1110995" cy="111099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34398</TotalTime>
  <Words>1085</Words>
  <Application>Microsoft Macintosh PowerPoint</Application>
  <PresentationFormat>On-screen Show (4:3)</PresentationFormat>
  <Paragraphs>196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Aptos</vt:lpstr>
      <vt:lpstr>Aptos Narrow</vt:lpstr>
      <vt:lpstr>Arial</vt:lpstr>
      <vt:lpstr>Calibri</vt:lpstr>
      <vt:lpstr>Office Theme</vt:lpstr>
      <vt:lpstr>Faculty Research and Creative Activities Award (FRACAA) Workshop</vt:lpstr>
      <vt:lpstr>PowerPoint Presentation</vt:lpstr>
      <vt:lpstr>Overview</vt:lpstr>
      <vt:lpstr>Funding rates by Category  </vt:lpstr>
      <vt:lpstr>PowerPoint Presentation</vt:lpstr>
      <vt:lpstr>PowerPoint Presentation</vt:lpstr>
      <vt:lpstr>PowerPoint Presentation</vt:lpstr>
      <vt:lpstr>PowerPoint Presentation</vt:lpstr>
      <vt:lpstr>Budget Restrictions</vt:lpstr>
      <vt:lpstr>Proposal Components and Specifications</vt:lpstr>
      <vt:lpstr>Proposal Components and Specifications</vt:lpstr>
      <vt:lpstr>PowerPoint Presentation</vt:lpstr>
      <vt:lpstr>PowerPoint Presentation</vt:lpstr>
      <vt:lpstr>PowerPoint Presentation</vt:lpstr>
      <vt:lpstr>FRACAA Screening Committee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Bannigan Worline</dc:creator>
  <cp:lastModifiedBy>Andre R Venter</cp:lastModifiedBy>
  <cp:revision>5</cp:revision>
  <cp:lastPrinted>2025-01-07T21:14:53Z</cp:lastPrinted>
  <dcterms:created xsi:type="dcterms:W3CDTF">2024-11-27T16:12:40Z</dcterms:created>
  <dcterms:modified xsi:type="dcterms:W3CDTF">2025-12-05T15:46:04Z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2023-11-28T00:00:00Z</vt:filetime>
  </property>
  <property fmtid="{D5CDD505-2E9C-101B-9397-08002B2CF9AE}" pid="3" name="Creator">
    <vt:lpwstr>Acrobat PDFMaker 21 for PowerPoint</vt:lpwstr>
  </property>
  <property fmtid="{D5CDD505-2E9C-101B-9397-08002B2CF9AE}" pid="4" name="LastSaved">
    <vt:filetime>2024-11-27T00:00:00Z</vt:filetime>
  </property>
  <property fmtid="{D5CDD505-2E9C-101B-9397-08002B2CF9AE}" pid="5" name="Producer">
    <vt:lpwstr>Adobe PDF Library 21.5.90</vt:lpwstr>
  </property>
</Properties>
</file>