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7" r:id="rId3"/>
    <p:sldId id="257" r:id="rId4"/>
    <p:sldId id="258" r:id="rId5"/>
    <p:sldId id="259" r:id="rId6"/>
    <p:sldId id="260" r:id="rId7"/>
    <p:sldId id="295" r:id="rId8"/>
    <p:sldId id="261" r:id="rId9"/>
    <p:sldId id="262" r:id="rId10"/>
    <p:sldId id="263" r:id="rId11"/>
    <p:sldId id="265" r:id="rId12"/>
    <p:sldId id="264" r:id="rId13"/>
    <p:sldId id="266" r:id="rId14"/>
    <p:sldId id="267" r:id="rId15"/>
    <p:sldId id="268" r:id="rId16"/>
    <p:sldId id="298" r:id="rId17"/>
    <p:sldId id="271" r:id="rId18"/>
    <p:sldId id="281" r:id="rId19"/>
    <p:sldId id="296" r:id="rId20"/>
    <p:sldId id="273"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562"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700" b="1" i="0">
                <a:solidFill>
                  <a:srgbClr val="843B0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9F1E"/>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685800"/>
            <a:ext cx="12191998" cy="5486399"/>
          </a:xfrm>
          <a:prstGeom prst="rect">
            <a:avLst/>
          </a:prstGeom>
        </p:spPr>
      </p:pic>
      <p:pic>
        <p:nvPicPr>
          <p:cNvPr id="18" name="bg object 18"/>
          <p:cNvPicPr/>
          <p:nvPr/>
        </p:nvPicPr>
        <p:blipFill>
          <a:blip r:embed="rId3" cstate="print"/>
          <a:stretch>
            <a:fillRect/>
          </a:stretch>
        </p:blipFill>
        <p:spPr>
          <a:xfrm>
            <a:off x="9200388" y="1143000"/>
            <a:ext cx="1871471" cy="1511807"/>
          </a:xfrm>
          <a:prstGeom prst="rect">
            <a:avLst/>
          </a:prstGeom>
        </p:spPr>
      </p:pic>
      <p:sp>
        <p:nvSpPr>
          <p:cNvPr id="2" name="Holder 2"/>
          <p:cNvSpPr>
            <a:spLocks noGrp="1"/>
          </p:cNvSpPr>
          <p:nvPr>
            <p:ph type="title"/>
          </p:nvPr>
        </p:nvSpPr>
        <p:spPr/>
        <p:txBody>
          <a:bodyPr lIns="0" tIns="0" rIns="0" bIns="0"/>
          <a:lstStyle>
            <a:lvl1pPr>
              <a:defRPr sz="2700"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Content with picture">
    <p:spTree>
      <p:nvGrpSpPr>
        <p:cNvPr id="1" name=""/>
        <p:cNvGrpSpPr/>
        <p:nvPr/>
      </p:nvGrpSpPr>
      <p:grpSpPr>
        <a:xfrm>
          <a:off x="0" y="0"/>
          <a:ext cx="0" cy="0"/>
          <a:chOff x="0" y="0"/>
          <a:chExt cx="0" cy="0"/>
        </a:xfrm>
      </p:grpSpPr>
      <p:sp>
        <p:nvSpPr>
          <p:cNvPr id="9" name="Rectangle 8"/>
          <p:cNvSpPr/>
          <p:nvPr userDrawn="1"/>
        </p:nvSpPr>
        <p:spPr>
          <a:xfrm rot="5400000">
            <a:off x="5867400" y="-5867400"/>
            <a:ext cx="457200" cy="121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391277"/>
            <a:ext cx="12192000" cy="466723"/>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613314"/>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39788" y="2325029"/>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788" y="6458257"/>
            <a:ext cx="2826627" cy="332760"/>
          </a:xfrm>
          <a:prstGeom prst="rect">
            <a:avLst/>
          </a:prstGeom>
        </p:spPr>
      </p:pic>
    </p:spTree>
    <p:extLst>
      <p:ext uri="{BB962C8B-B14F-4D97-AF65-F5344CB8AC3E}">
        <p14:creationId xmlns:p14="http://schemas.microsoft.com/office/powerpoint/2010/main" val="75367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DD298-7A76-4EE7-8DA7-907176279A3A}" type="datetimeFigureOut">
              <a:rPr lang="en-US" smtClean="0"/>
              <a:t>8/24/2025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4FDB-B139-426E-84D2-B09EC7EA6A2A}" type="slidenum">
              <a:rPr lang="en-US" smtClean="0"/>
              <a:t>‹#›</a:t>
            </a:fld>
            <a:endParaRPr lang="en-US"/>
          </a:p>
        </p:txBody>
      </p:sp>
    </p:spTree>
    <p:extLst>
      <p:ext uri="{BB962C8B-B14F-4D97-AF65-F5344CB8AC3E}">
        <p14:creationId xmlns:p14="http://schemas.microsoft.com/office/powerpoint/2010/main" val="9018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FBC82E"/>
          </a:solidFill>
        </p:spPr>
        <p:txBody>
          <a:bodyPr wrap="square" lIns="0" tIns="0" rIns="0" bIns="0" rtlCol="0"/>
          <a:lstStyle/>
          <a:p>
            <a:endParaRPr/>
          </a:p>
        </p:txBody>
      </p:sp>
      <p:sp>
        <p:nvSpPr>
          <p:cNvPr id="17" name="bg object 17"/>
          <p:cNvSpPr/>
          <p:nvPr/>
        </p:nvSpPr>
        <p:spPr>
          <a:xfrm>
            <a:off x="0" y="6391655"/>
            <a:ext cx="12192000" cy="466725"/>
          </a:xfrm>
          <a:custGeom>
            <a:avLst/>
            <a:gdLst/>
            <a:ahLst/>
            <a:cxnLst/>
            <a:rect l="l" t="t" r="r" b="b"/>
            <a:pathLst>
              <a:path w="12192000" h="466725">
                <a:moveTo>
                  <a:pt x="12192000" y="0"/>
                </a:moveTo>
                <a:lnTo>
                  <a:pt x="0" y="0"/>
                </a:lnTo>
                <a:lnTo>
                  <a:pt x="0" y="466344"/>
                </a:lnTo>
                <a:lnTo>
                  <a:pt x="12192000" y="466344"/>
                </a:lnTo>
                <a:lnTo>
                  <a:pt x="12192000" y="0"/>
                </a:lnTo>
                <a:close/>
              </a:path>
            </a:pathLst>
          </a:custGeom>
          <a:solidFill>
            <a:srgbClr val="935200"/>
          </a:solidFill>
        </p:spPr>
        <p:txBody>
          <a:bodyPr wrap="square" lIns="0" tIns="0" rIns="0" bIns="0" rtlCol="0"/>
          <a:lstStyle/>
          <a:p>
            <a:endParaRPr/>
          </a:p>
        </p:txBody>
      </p:sp>
      <p:sp>
        <p:nvSpPr>
          <p:cNvPr id="2" name="Holder 2"/>
          <p:cNvSpPr>
            <a:spLocks noGrp="1"/>
          </p:cNvSpPr>
          <p:nvPr>
            <p:ph type="title"/>
          </p:nvPr>
        </p:nvSpPr>
        <p:spPr>
          <a:xfrm>
            <a:off x="2111401" y="1502548"/>
            <a:ext cx="8007350" cy="436880"/>
          </a:xfrm>
          <a:prstGeom prst="rect">
            <a:avLst/>
          </a:prstGeom>
        </p:spPr>
        <p:txBody>
          <a:bodyPr wrap="square" lIns="0" tIns="0" rIns="0" bIns="0">
            <a:spAutoFit/>
          </a:bodyPr>
          <a:lstStyle>
            <a:lvl1pPr>
              <a:defRPr sz="27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2088542" y="1999019"/>
            <a:ext cx="6477634" cy="3140075"/>
          </a:xfrm>
          <a:prstGeom prst="rect">
            <a:avLst/>
          </a:prstGeom>
        </p:spPr>
        <p:txBody>
          <a:bodyPr wrap="square" lIns="0" tIns="0" rIns="0" bIns="0">
            <a:spAutoFit/>
          </a:bodyPr>
          <a:lstStyle>
            <a:lvl1pPr>
              <a:defRPr sz="1700" b="1" i="0">
                <a:solidFill>
                  <a:srgbClr val="843B0B"/>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hyperlink" Target="http://www.wmich.edu/research/compliance/radiation"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wmich.edu/research/compliance/biosafetymicrobes" TargetMode="External"/><Relationship Id="rId2" Type="http://schemas.openxmlformats.org/officeDocument/2006/relationships/hyperlink" Target="http://www.wmich.edu/research/compliance/biosafety/dna"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ovpr-export-control@wmich.edu" TargetMode="External"/><Relationship Id="rId2" Type="http://schemas.openxmlformats.org/officeDocument/2006/relationships/hyperlink" Target="http://www.wmich.edu/research/compliance/exportcontrol"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about.citiprogram.org/en/homepag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julia.mays@wmich.edu" TargetMode="External"/><Relationship Id="rId7" Type="http://schemas.openxmlformats.org/officeDocument/2006/relationships/hyperlink" Target="mailto:james.center@wmich.edu"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mailto:ovpr-export-control@wmich.edu" TargetMode="External"/><Relationship Id="rId5" Type="http://schemas.openxmlformats.org/officeDocument/2006/relationships/hyperlink" Target="mailto:research-compliance@wmich.edu" TargetMode="External"/><Relationship Id="rId4" Type="http://schemas.openxmlformats.org/officeDocument/2006/relationships/hyperlink" Target="mailto:wmu-irb@wmich.edu"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itiprogram.org/" TargetMode="External"/><Relationship Id="rId13" Type="http://schemas.openxmlformats.org/officeDocument/2006/relationships/hyperlink" Target="https://wmich.edu/research/compliance/radiation" TargetMode="External"/><Relationship Id="rId3" Type="http://schemas.openxmlformats.org/officeDocument/2006/relationships/hyperlink" Target="https://wmich.edu/policies/human-subjects-research-protection" TargetMode="External"/><Relationship Id="rId7" Type="http://schemas.openxmlformats.org/officeDocument/2006/relationships/hyperlink" Target="https://wmich.edu/research/compliance/training" TargetMode="External"/><Relationship Id="rId12" Type="http://schemas.openxmlformats.org/officeDocument/2006/relationships/hyperlink" Target="https://wmich.edu/research/cayuse-irb" TargetMode="External"/><Relationship Id="rId2" Type="http://schemas.openxmlformats.org/officeDocument/2006/relationships/image" Target="../media/image23.jpg"/><Relationship Id="rId16" Type="http://schemas.openxmlformats.org/officeDocument/2006/relationships/hyperlink" Target="https://wmich.edu/research/compliance/biosafety/dna" TargetMode="External"/><Relationship Id="rId1" Type="http://schemas.openxmlformats.org/officeDocument/2006/relationships/slideLayout" Target="../slideLayouts/slideLayout6.xml"/><Relationship Id="rId6" Type="http://schemas.openxmlformats.org/officeDocument/2006/relationships/hyperlink" Target="https://wmich.edu/research/compliance/hsirb" TargetMode="External"/><Relationship Id="rId11" Type="http://schemas.openxmlformats.org/officeDocument/2006/relationships/hyperlink" Target="https://files.wmich.edu/s3fs-public/attachments/u689/2021/Guide_Cayuse%20IR_How_To_Navigate.pdf" TargetMode="External"/><Relationship Id="rId5" Type="http://schemas.openxmlformats.org/officeDocument/2006/relationships/hyperlink" Target="https://wmich.edu/research/compliance/animals" TargetMode="External"/><Relationship Id="rId15" Type="http://schemas.openxmlformats.org/officeDocument/2006/relationships/hyperlink" Target="https://wmich.edu/research/compliance/biosafety" TargetMode="External"/><Relationship Id="rId10" Type="http://schemas.openxmlformats.org/officeDocument/2006/relationships/hyperlink" Target="https://files.wmich.edu/s3fs-public/attachments/u5783/2023/CITI%20Instructions_RCR.pdf" TargetMode="External"/><Relationship Id="rId4" Type="http://schemas.openxmlformats.org/officeDocument/2006/relationships/hyperlink" Target="https://wmich.edu/research/compliance/wmuirb" TargetMode="External"/><Relationship Id="rId9" Type="http://schemas.openxmlformats.org/officeDocument/2006/relationships/hyperlink" Target="https://files.wmich.edu/s3fs-public/attachments/u5783/2023/CITI%20Instructions_WMU%20IRB_0.pdf" TargetMode="External"/><Relationship Id="rId14" Type="http://schemas.openxmlformats.org/officeDocument/2006/relationships/hyperlink" Target="https://wmich.edu/research/compliance/exportcontro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amu.wiki/w/%EC%A0%84%ED%99%94" TargetMode="External"/><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hyperlink" Target="https://wmich.edu/research/compliance/hsirb" TargetMode="External"/><Relationship Id="rId5" Type="http://schemas.openxmlformats.org/officeDocument/2006/relationships/hyperlink" Target="https://www.flickr.com/photos/shouldbecleaning/2415952829" TargetMode="Externa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mich.edu/research/complianc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mich.edu/research/compliance/wmuirb" TargetMode="Externa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mailto:wmu-irb@wmich.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mich.edu/research/contact"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mailto:Julia.mays@wmich.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42759"/>
            <a:chOff x="0" y="0"/>
            <a:chExt cx="12192000" cy="6842759"/>
          </a:xfrm>
        </p:grpSpPr>
        <p:pic>
          <p:nvPicPr>
            <p:cNvPr id="3" name="object 3"/>
            <p:cNvPicPr/>
            <p:nvPr/>
          </p:nvPicPr>
          <p:blipFill>
            <a:blip r:embed="rId2" cstate="print"/>
            <a:stretch>
              <a:fillRect/>
            </a:stretch>
          </p:blipFill>
          <p:spPr>
            <a:xfrm>
              <a:off x="0" y="0"/>
              <a:ext cx="12191998" cy="6842758"/>
            </a:xfrm>
            <a:prstGeom prst="rect">
              <a:avLst/>
            </a:prstGeom>
          </p:spPr>
        </p:pic>
        <p:pic>
          <p:nvPicPr>
            <p:cNvPr id="4" name="object 4"/>
            <p:cNvPicPr/>
            <p:nvPr/>
          </p:nvPicPr>
          <p:blipFill>
            <a:blip r:embed="rId3" cstate="print"/>
            <a:stretch>
              <a:fillRect/>
            </a:stretch>
          </p:blipFill>
          <p:spPr>
            <a:xfrm>
              <a:off x="838200" y="4104132"/>
              <a:ext cx="2820923" cy="2374391"/>
            </a:xfrm>
            <a:prstGeom prst="rect">
              <a:avLst/>
            </a:prstGeom>
          </p:spPr>
        </p:pic>
        <p:sp>
          <p:nvSpPr>
            <p:cNvPr id="5" name="object 5"/>
            <p:cNvSpPr/>
            <p:nvPr/>
          </p:nvSpPr>
          <p:spPr>
            <a:xfrm>
              <a:off x="1190244" y="6001511"/>
              <a:ext cx="2156460" cy="524510"/>
            </a:xfrm>
            <a:custGeom>
              <a:avLst/>
              <a:gdLst/>
              <a:ahLst/>
              <a:cxnLst/>
              <a:rect l="l" t="t" r="r" b="b"/>
              <a:pathLst>
                <a:path w="2156460" h="524509">
                  <a:moveTo>
                    <a:pt x="2156460" y="0"/>
                  </a:moveTo>
                  <a:lnTo>
                    <a:pt x="0" y="0"/>
                  </a:lnTo>
                  <a:lnTo>
                    <a:pt x="0" y="524256"/>
                  </a:lnTo>
                  <a:lnTo>
                    <a:pt x="2156460" y="524256"/>
                  </a:lnTo>
                  <a:lnTo>
                    <a:pt x="2156460" y="0"/>
                  </a:lnTo>
                  <a:close/>
                </a:path>
              </a:pathLst>
            </a:custGeom>
            <a:solidFill>
              <a:srgbClr val="FFC000"/>
            </a:solidFill>
          </p:spPr>
          <p:txBody>
            <a:bodyPr wrap="square" lIns="0" tIns="0" rIns="0" bIns="0" rtlCol="0"/>
            <a:lstStyle/>
            <a:p>
              <a:endParaRPr/>
            </a:p>
          </p:txBody>
        </p:sp>
      </p:grpSp>
      <p:sp>
        <p:nvSpPr>
          <p:cNvPr id="6" name="object 6"/>
          <p:cNvSpPr txBox="1">
            <a:spLocks noGrp="1"/>
          </p:cNvSpPr>
          <p:nvPr>
            <p:ph type="title"/>
          </p:nvPr>
        </p:nvSpPr>
        <p:spPr>
          <a:xfrm>
            <a:off x="685800" y="1737231"/>
            <a:ext cx="10287000" cy="1674817"/>
          </a:xfrm>
          <a:prstGeom prst="rect">
            <a:avLst/>
          </a:prstGeom>
        </p:spPr>
        <p:txBody>
          <a:bodyPr vert="horz" wrap="square" lIns="0" tIns="12700" rIns="0" bIns="0" rtlCol="0">
            <a:spAutoFit/>
          </a:bodyPr>
          <a:lstStyle/>
          <a:p>
            <a:r>
              <a:rPr lang="en-US" sz="5400" b="1" dirty="0"/>
              <a:t>Graduate Assistantship (GA) Orientation</a:t>
            </a:r>
          </a:p>
        </p:txBody>
      </p:sp>
      <p:sp>
        <p:nvSpPr>
          <p:cNvPr id="7" name="object 7"/>
          <p:cNvSpPr txBox="1"/>
          <p:nvPr/>
        </p:nvSpPr>
        <p:spPr>
          <a:xfrm>
            <a:off x="335915" y="5996225"/>
            <a:ext cx="4126865" cy="330835"/>
          </a:xfrm>
          <a:prstGeom prst="rect">
            <a:avLst/>
          </a:prstGeom>
        </p:spPr>
        <p:txBody>
          <a:bodyPr vert="horz" wrap="square" lIns="0" tIns="12700" rIns="0" bIns="0" rtlCol="0">
            <a:spAutoFit/>
          </a:bodyPr>
          <a:lstStyle/>
          <a:p>
            <a:pPr marL="12700" algn="ctr">
              <a:lnSpc>
                <a:spcPct val="100000"/>
              </a:lnSpc>
              <a:spcBef>
                <a:spcPts val="100"/>
              </a:spcBef>
            </a:pPr>
            <a:r>
              <a:rPr sz="2000" dirty="0">
                <a:latin typeface="Cambria"/>
                <a:cs typeface="Cambria"/>
              </a:rPr>
              <a:t>Research</a:t>
            </a:r>
            <a:r>
              <a:rPr sz="2000" spc="-50" dirty="0">
                <a:latin typeface="Cambria"/>
                <a:cs typeface="Cambria"/>
              </a:rPr>
              <a:t> </a:t>
            </a:r>
            <a:r>
              <a:rPr sz="2000" dirty="0">
                <a:latin typeface="Cambria"/>
                <a:cs typeface="Cambria"/>
              </a:rPr>
              <a:t>and</a:t>
            </a:r>
            <a:r>
              <a:rPr sz="2000" spc="-35" dirty="0">
                <a:latin typeface="Cambria"/>
                <a:cs typeface="Cambria"/>
              </a:rPr>
              <a:t> </a:t>
            </a:r>
            <a:r>
              <a:rPr sz="2000" spc="-10" dirty="0">
                <a:latin typeface="Cambria"/>
                <a:cs typeface="Cambria"/>
              </a:rPr>
              <a:t>Innovation</a:t>
            </a:r>
            <a:endParaRPr sz="2000" dirty="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704454" y="685800"/>
            <a:ext cx="8007350" cy="436880"/>
          </a:xfrm>
          <a:prstGeom prst="rect">
            <a:avLst/>
          </a:prstGeom>
        </p:spPr>
        <p:txBody>
          <a:bodyPr vert="horz" wrap="square" lIns="0" tIns="12700" rIns="0" bIns="0" rtlCol="0">
            <a:spAutoFit/>
          </a:bodyPr>
          <a:lstStyle/>
          <a:p>
            <a:pPr marL="12700">
              <a:lnSpc>
                <a:spcPct val="100000"/>
              </a:lnSpc>
              <a:spcBef>
                <a:spcPts val="100"/>
              </a:spcBef>
            </a:pPr>
            <a:r>
              <a:rPr dirty="0"/>
              <a:t>Radiation</a:t>
            </a:r>
            <a:r>
              <a:rPr spc="-40" dirty="0"/>
              <a:t> </a:t>
            </a:r>
            <a:r>
              <a:rPr lang="en-US" dirty="0"/>
              <a:t>Safety</a:t>
            </a:r>
            <a:endParaRPr spc="-10" dirty="0"/>
          </a:p>
        </p:txBody>
      </p:sp>
      <p:sp>
        <p:nvSpPr>
          <p:cNvPr id="4" name="object 4"/>
          <p:cNvSpPr txBox="1"/>
          <p:nvPr/>
        </p:nvSpPr>
        <p:spPr>
          <a:xfrm>
            <a:off x="1752600" y="1583317"/>
            <a:ext cx="7667625" cy="4477508"/>
          </a:xfrm>
          <a:prstGeom prst="rect">
            <a:avLst/>
          </a:prstGeom>
        </p:spPr>
        <p:txBody>
          <a:bodyPr vert="horz" wrap="square" lIns="0" tIns="45085" rIns="0" bIns="0" rtlCol="0">
            <a:spAutoFit/>
          </a:bodyPr>
          <a:lstStyle/>
          <a:p>
            <a:pPr marL="12700" marR="5080"/>
            <a:r>
              <a:rPr sz="2400" dirty="0">
                <a:latin typeface="Arial"/>
                <a:cs typeface="Arial"/>
              </a:rPr>
              <a:t>Federal</a:t>
            </a:r>
            <a:r>
              <a:rPr sz="2400" spc="-25" dirty="0">
                <a:latin typeface="Arial"/>
                <a:cs typeface="Arial"/>
              </a:rPr>
              <a:t> </a:t>
            </a:r>
            <a:r>
              <a:rPr sz="2400" dirty="0">
                <a:latin typeface="Arial"/>
                <a:cs typeface="Arial"/>
              </a:rPr>
              <a:t>and</a:t>
            </a:r>
            <a:r>
              <a:rPr sz="2400" spc="-15" dirty="0">
                <a:latin typeface="Arial"/>
                <a:cs typeface="Arial"/>
              </a:rPr>
              <a:t> </a:t>
            </a:r>
            <a:r>
              <a:rPr sz="2400" dirty="0">
                <a:latin typeface="Arial"/>
                <a:cs typeface="Arial"/>
              </a:rPr>
              <a:t>State</a:t>
            </a:r>
            <a:r>
              <a:rPr sz="2400" spc="-40"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Michigan</a:t>
            </a:r>
            <a:r>
              <a:rPr sz="2400" spc="-5" dirty="0">
                <a:latin typeface="Arial"/>
                <a:cs typeface="Arial"/>
              </a:rPr>
              <a:t> </a:t>
            </a:r>
            <a:r>
              <a:rPr sz="2400" dirty="0">
                <a:latin typeface="Arial"/>
                <a:cs typeface="Arial"/>
              </a:rPr>
              <a:t>rules</a:t>
            </a:r>
            <a:r>
              <a:rPr sz="2400" spc="-25" dirty="0">
                <a:latin typeface="Arial"/>
                <a:cs typeface="Arial"/>
              </a:rPr>
              <a:t> </a:t>
            </a:r>
            <a:r>
              <a:rPr sz="2400" dirty="0">
                <a:latin typeface="Arial"/>
                <a:cs typeface="Arial"/>
              </a:rPr>
              <a:t>and</a:t>
            </a:r>
            <a:r>
              <a:rPr sz="2400" spc="-15" dirty="0">
                <a:latin typeface="Arial"/>
                <a:cs typeface="Arial"/>
              </a:rPr>
              <a:t> </a:t>
            </a:r>
            <a:r>
              <a:rPr sz="2400" dirty="0">
                <a:latin typeface="Arial"/>
                <a:cs typeface="Arial"/>
              </a:rPr>
              <a:t>regulations require</a:t>
            </a:r>
            <a:r>
              <a:rPr sz="2400" spc="-20" dirty="0">
                <a:latin typeface="Arial"/>
                <a:cs typeface="Arial"/>
              </a:rPr>
              <a:t> </a:t>
            </a:r>
            <a:r>
              <a:rPr sz="2400" dirty="0">
                <a:latin typeface="Arial"/>
                <a:cs typeface="Arial"/>
              </a:rPr>
              <a:t>WMU</a:t>
            </a:r>
            <a:r>
              <a:rPr sz="2400" spc="-25" dirty="0">
                <a:latin typeface="Arial"/>
                <a:cs typeface="Arial"/>
              </a:rPr>
              <a:t> </a:t>
            </a:r>
            <a:r>
              <a:rPr sz="2400" dirty="0">
                <a:latin typeface="Arial"/>
                <a:cs typeface="Arial"/>
              </a:rPr>
              <a:t>to</a:t>
            </a:r>
            <a:r>
              <a:rPr sz="2400" spc="-25" dirty="0">
                <a:latin typeface="Arial"/>
                <a:cs typeface="Arial"/>
              </a:rPr>
              <a:t> </a:t>
            </a:r>
            <a:r>
              <a:rPr sz="2400" spc="-10" dirty="0">
                <a:latin typeface="Arial"/>
                <a:cs typeface="Arial"/>
              </a:rPr>
              <a:t>assure </a:t>
            </a:r>
            <a:r>
              <a:rPr sz="2400" dirty="0">
                <a:latin typeface="Arial"/>
                <a:cs typeface="Arial"/>
              </a:rPr>
              <a:t>that</a:t>
            </a:r>
            <a:r>
              <a:rPr sz="2400" spc="-35" dirty="0">
                <a:latin typeface="Arial"/>
                <a:cs typeface="Arial"/>
              </a:rPr>
              <a:t> </a:t>
            </a:r>
            <a:r>
              <a:rPr sz="2400" dirty="0">
                <a:latin typeface="Arial"/>
                <a:cs typeface="Arial"/>
              </a:rPr>
              <a:t>exposure</a:t>
            </a:r>
            <a:r>
              <a:rPr sz="2400" spc="-5" dirty="0">
                <a:latin typeface="Arial"/>
                <a:cs typeface="Arial"/>
              </a:rPr>
              <a:t> </a:t>
            </a:r>
            <a:r>
              <a:rPr sz="2400" dirty="0">
                <a:latin typeface="Arial"/>
                <a:cs typeface="Arial"/>
              </a:rPr>
              <a:t>to</a:t>
            </a:r>
            <a:r>
              <a:rPr sz="2400" spc="-30" dirty="0">
                <a:latin typeface="Arial"/>
                <a:cs typeface="Arial"/>
              </a:rPr>
              <a:t> </a:t>
            </a:r>
            <a:r>
              <a:rPr sz="2400" dirty="0">
                <a:latin typeface="Arial"/>
                <a:cs typeface="Arial"/>
              </a:rPr>
              <a:t>radiation</a:t>
            </a:r>
            <a:r>
              <a:rPr sz="2400" spc="-20" dirty="0">
                <a:latin typeface="Arial"/>
                <a:cs typeface="Arial"/>
              </a:rPr>
              <a:t> </a:t>
            </a:r>
            <a:r>
              <a:rPr sz="2400" dirty="0">
                <a:latin typeface="Arial"/>
                <a:cs typeface="Arial"/>
              </a:rPr>
              <a:t>is</a:t>
            </a:r>
            <a:r>
              <a:rPr sz="2400" spc="-25"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low</a:t>
            </a:r>
            <a:r>
              <a:rPr sz="2400" spc="-20"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reasonably </a:t>
            </a:r>
            <a:r>
              <a:rPr sz="2400" spc="-10" dirty="0">
                <a:latin typeface="Arial"/>
                <a:cs typeface="Arial"/>
              </a:rPr>
              <a:t>achievable.</a:t>
            </a:r>
            <a:endParaRPr lang="en-US" sz="2400" spc="-10" dirty="0">
              <a:latin typeface="Arial"/>
              <a:cs typeface="Arial"/>
            </a:endParaRPr>
          </a:p>
          <a:p>
            <a:pPr marL="12700" marR="5080"/>
            <a:endParaRPr lang="en-US" sz="2400" spc="-10" dirty="0">
              <a:latin typeface="Arial"/>
              <a:cs typeface="Arial"/>
            </a:endParaRPr>
          </a:p>
          <a:p>
            <a:pPr marL="12700" marR="5080"/>
            <a:r>
              <a:rPr lang="en-US" sz="2400" dirty="0">
                <a:latin typeface="Arial"/>
                <a:cs typeface="Arial"/>
              </a:rPr>
              <a:t>Common</a:t>
            </a:r>
            <a:r>
              <a:rPr lang="en-US" sz="2400" spc="-45" dirty="0">
                <a:latin typeface="Arial"/>
                <a:cs typeface="Arial"/>
              </a:rPr>
              <a:t> </a:t>
            </a:r>
            <a:r>
              <a:rPr lang="en-US" sz="2400" dirty="0">
                <a:latin typeface="Arial"/>
                <a:cs typeface="Arial"/>
              </a:rPr>
              <a:t>uses</a:t>
            </a:r>
            <a:r>
              <a:rPr lang="en-US" sz="2400" spc="-45" dirty="0">
                <a:latin typeface="Arial"/>
                <a:cs typeface="Arial"/>
              </a:rPr>
              <a:t> </a:t>
            </a:r>
            <a:r>
              <a:rPr lang="en-US" sz="2400" dirty="0">
                <a:latin typeface="Arial"/>
                <a:cs typeface="Arial"/>
              </a:rPr>
              <a:t>include</a:t>
            </a:r>
            <a:r>
              <a:rPr lang="en-US" sz="2400" spc="-25" dirty="0">
                <a:latin typeface="Arial"/>
                <a:cs typeface="Arial"/>
              </a:rPr>
              <a:t> </a:t>
            </a:r>
            <a:r>
              <a:rPr lang="en-US" sz="2400" dirty="0">
                <a:latin typeface="Arial"/>
                <a:cs typeface="Arial"/>
              </a:rPr>
              <a:t>electron</a:t>
            </a:r>
            <a:r>
              <a:rPr lang="en-US" sz="2400" spc="-35" dirty="0">
                <a:latin typeface="Arial"/>
                <a:cs typeface="Arial"/>
              </a:rPr>
              <a:t> </a:t>
            </a:r>
            <a:r>
              <a:rPr lang="en-US" sz="2400" spc="-10" dirty="0">
                <a:latin typeface="Arial"/>
                <a:cs typeface="Arial"/>
              </a:rPr>
              <a:t>microscopy,</a:t>
            </a:r>
            <a:r>
              <a:rPr lang="en-US" sz="2400" spc="-5" dirty="0">
                <a:latin typeface="Arial"/>
                <a:cs typeface="Arial"/>
              </a:rPr>
              <a:t> </a:t>
            </a:r>
            <a:r>
              <a:rPr lang="en-US" sz="2400" spc="-10" dirty="0">
                <a:latin typeface="Arial"/>
                <a:cs typeface="Arial"/>
              </a:rPr>
              <a:t>x-</a:t>
            </a:r>
            <a:r>
              <a:rPr lang="en-US" sz="2400" dirty="0">
                <a:latin typeface="Arial"/>
                <a:cs typeface="Arial"/>
              </a:rPr>
              <a:t>ray</a:t>
            </a:r>
            <a:r>
              <a:rPr lang="en-US" sz="2400" spc="-30" dirty="0">
                <a:latin typeface="Arial"/>
                <a:cs typeface="Arial"/>
              </a:rPr>
              <a:t> </a:t>
            </a:r>
            <a:r>
              <a:rPr lang="en-US" sz="2400" dirty="0">
                <a:latin typeface="Arial"/>
                <a:cs typeface="Arial"/>
              </a:rPr>
              <a:t>diffraction,</a:t>
            </a:r>
            <a:r>
              <a:rPr lang="en-US" sz="2400" spc="-35" dirty="0">
                <a:latin typeface="Arial"/>
                <a:cs typeface="Arial"/>
              </a:rPr>
              <a:t> </a:t>
            </a:r>
            <a:r>
              <a:rPr lang="en-US" sz="2400" spc="-10" dirty="0">
                <a:latin typeface="Arial"/>
                <a:cs typeface="Arial"/>
              </a:rPr>
              <a:t>accelerator </a:t>
            </a:r>
            <a:r>
              <a:rPr lang="en-US" sz="2400" dirty="0">
                <a:latin typeface="Arial"/>
                <a:cs typeface="Arial"/>
              </a:rPr>
              <a:t>research,</a:t>
            </a:r>
            <a:r>
              <a:rPr lang="en-US" sz="2400" spc="-45" dirty="0">
                <a:latin typeface="Arial"/>
                <a:cs typeface="Arial"/>
              </a:rPr>
              <a:t> </a:t>
            </a:r>
            <a:r>
              <a:rPr lang="en-US" sz="2400" dirty="0">
                <a:latin typeface="Arial"/>
                <a:cs typeface="Arial"/>
              </a:rPr>
              <a:t>DNA</a:t>
            </a:r>
            <a:r>
              <a:rPr lang="en-US" sz="2400" spc="-125" dirty="0">
                <a:latin typeface="Arial"/>
                <a:cs typeface="Arial"/>
              </a:rPr>
              <a:t> </a:t>
            </a:r>
            <a:r>
              <a:rPr lang="en-US" sz="2400" dirty="0">
                <a:latin typeface="Arial"/>
                <a:cs typeface="Arial"/>
              </a:rPr>
              <a:t>and</a:t>
            </a:r>
            <a:r>
              <a:rPr lang="en-US" sz="2400" spc="-40" dirty="0">
                <a:latin typeface="Arial"/>
                <a:cs typeface="Arial"/>
              </a:rPr>
              <a:t> </a:t>
            </a:r>
            <a:r>
              <a:rPr lang="en-US" sz="2400" dirty="0">
                <a:latin typeface="Arial"/>
                <a:cs typeface="Arial"/>
              </a:rPr>
              <a:t>protein</a:t>
            </a:r>
            <a:r>
              <a:rPr lang="en-US" sz="2400" spc="-35" dirty="0">
                <a:latin typeface="Arial"/>
                <a:cs typeface="Arial"/>
              </a:rPr>
              <a:t> </a:t>
            </a:r>
            <a:r>
              <a:rPr lang="en-US" sz="2400" dirty="0">
                <a:latin typeface="Arial"/>
                <a:cs typeface="Arial"/>
              </a:rPr>
              <a:t>labeling,</a:t>
            </a:r>
            <a:r>
              <a:rPr lang="en-US" sz="2400" spc="-10" dirty="0">
                <a:latin typeface="Arial"/>
                <a:cs typeface="Arial"/>
              </a:rPr>
              <a:t> </a:t>
            </a:r>
            <a:r>
              <a:rPr lang="en-US" sz="2400" dirty="0">
                <a:latin typeface="Arial"/>
                <a:cs typeface="Arial"/>
              </a:rPr>
              <a:t>DNA</a:t>
            </a:r>
            <a:r>
              <a:rPr lang="en-US" sz="2400" spc="-125" dirty="0">
                <a:latin typeface="Arial"/>
                <a:cs typeface="Arial"/>
              </a:rPr>
              <a:t> </a:t>
            </a:r>
            <a:r>
              <a:rPr lang="en-US" sz="2400" dirty="0">
                <a:latin typeface="Arial"/>
                <a:cs typeface="Arial"/>
              </a:rPr>
              <a:t>hybridization,</a:t>
            </a:r>
            <a:r>
              <a:rPr lang="en-US" sz="2400" spc="10" dirty="0">
                <a:latin typeface="Arial"/>
                <a:cs typeface="Arial"/>
              </a:rPr>
              <a:t> </a:t>
            </a:r>
            <a:r>
              <a:rPr lang="en-US" sz="2400" dirty="0">
                <a:latin typeface="Arial"/>
                <a:cs typeface="Arial"/>
              </a:rPr>
              <a:t>and</a:t>
            </a:r>
            <a:r>
              <a:rPr lang="en-US" sz="2400" spc="-30" dirty="0">
                <a:latin typeface="Arial"/>
                <a:cs typeface="Arial"/>
              </a:rPr>
              <a:t> </a:t>
            </a:r>
            <a:r>
              <a:rPr lang="en-US" sz="2400" dirty="0">
                <a:latin typeface="Arial"/>
                <a:cs typeface="Arial"/>
              </a:rPr>
              <a:t>enzyme</a:t>
            </a:r>
            <a:r>
              <a:rPr lang="en-US" sz="2400" spc="-10" dirty="0">
                <a:latin typeface="Arial"/>
                <a:cs typeface="Arial"/>
              </a:rPr>
              <a:t> assays</a:t>
            </a:r>
          </a:p>
          <a:p>
            <a:pPr marL="12700" marR="5080"/>
            <a:endParaRPr lang="en-US" sz="2400" spc="-10" dirty="0">
              <a:latin typeface="Arial"/>
              <a:cs typeface="Arial"/>
            </a:endParaRPr>
          </a:p>
          <a:p>
            <a:pPr marL="12700" marR="5080"/>
            <a:r>
              <a:rPr lang="en-US" sz="2400" dirty="0">
                <a:latin typeface="Arial"/>
                <a:cs typeface="Arial"/>
              </a:rPr>
              <a:t>People</a:t>
            </a:r>
            <a:r>
              <a:rPr lang="en-US" sz="2400" spc="-35" dirty="0">
                <a:latin typeface="Arial"/>
                <a:cs typeface="Arial"/>
              </a:rPr>
              <a:t> </a:t>
            </a:r>
            <a:r>
              <a:rPr lang="en-US" sz="2400" dirty="0">
                <a:latin typeface="Arial"/>
                <a:cs typeface="Arial"/>
              </a:rPr>
              <a:t>using</a:t>
            </a:r>
            <a:r>
              <a:rPr lang="en-US" sz="2400" spc="-25" dirty="0">
                <a:latin typeface="Arial"/>
                <a:cs typeface="Arial"/>
              </a:rPr>
              <a:t> </a:t>
            </a:r>
            <a:r>
              <a:rPr lang="en-US" sz="2400" dirty="0">
                <a:latin typeface="Arial"/>
                <a:cs typeface="Arial"/>
              </a:rPr>
              <a:t>RAM</a:t>
            </a:r>
            <a:r>
              <a:rPr lang="en-US" sz="2400" spc="-35" dirty="0">
                <a:latin typeface="Arial"/>
                <a:cs typeface="Arial"/>
              </a:rPr>
              <a:t> </a:t>
            </a:r>
            <a:r>
              <a:rPr lang="en-US" sz="2400" dirty="0">
                <a:latin typeface="Arial"/>
                <a:cs typeface="Arial"/>
              </a:rPr>
              <a:t>and/or</a:t>
            </a:r>
            <a:r>
              <a:rPr lang="en-US" sz="2400" spc="-20" dirty="0">
                <a:latin typeface="Arial"/>
                <a:cs typeface="Arial"/>
              </a:rPr>
              <a:t> </a:t>
            </a:r>
            <a:r>
              <a:rPr lang="en-US" sz="2400" dirty="0">
                <a:latin typeface="Arial"/>
                <a:cs typeface="Arial"/>
              </a:rPr>
              <a:t>radiation</a:t>
            </a:r>
            <a:r>
              <a:rPr lang="en-US" sz="2400" spc="-20" dirty="0">
                <a:latin typeface="Arial"/>
                <a:cs typeface="Arial"/>
              </a:rPr>
              <a:t> </a:t>
            </a:r>
            <a:r>
              <a:rPr lang="en-US" sz="2400" dirty="0">
                <a:latin typeface="Arial"/>
                <a:cs typeface="Arial"/>
              </a:rPr>
              <a:t>producing</a:t>
            </a:r>
            <a:r>
              <a:rPr lang="en-US" sz="2400" spc="-15" dirty="0">
                <a:latin typeface="Arial"/>
                <a:cs typeface="Arial"/>
              </a:rPr>
              <a:t> </a:t>
            </a:r>
            <a:r>
              <a:rPr lang="en-US" sz="2400" dirty="0">
                <a:latin typeface="Arial"/>
                <a:cs typeface="Arial"/>
              </a:rPr>
              <a:t>machines</a:t>
            </a:r>
            <a:r>
              <a:rPr lang="en-US" sz="2400" spc="-20" dirty="0">
                <a:latin typeface="Arial"/>
                <a:cs typeface="Arial"/>
              </a:rPr>
              <a:t> </a:t>
            </a:r>
            <a:r>
              <a:rPr lang="en-US" sz="2400" dirty="0">
                <a:latin typeface="Arial"/>
                <a:cs typeface="Arial"/>
              </a:rPr>
              <a:t>are</a:t>
            </a:r>
            <a:r>
              <a:rPr lang="en-US" sz="2400" spc="-40" dirty="0">
                <a:latin typeface="Arial"/>
                <a:cs typeface="Arial"/>
              </a:rPr>
              <a:t> </a:t>
            </a:r>
            <a:r>
              <a:rPr lang="en-US" sz="2400" dirty="0">
                <a:latin typeface="Arial"/>
                <a:cs typeface="Arial"/>
              </a:rPr>
              <a:t>exposed</a:t>
            </a:r>
            <a:r>
              <a:rPr lang="en-US" sz="2400" spc="-5" dirty="0">
                <a:latin typeface="Arial"/>
                <a:cs typeface="Arial"/>
              </a:rPr>
              <a:t> </a:t>
            </a:r>
            <a:r>
              <a:rPr lang="en-US" sz="2400" dirty="0">
                <a:latin typeface="Arial"/>
                <a:cs typeface="Arial"/>
              </a:rPr>
              <a:t>to</a:t>
            </a:r>
            <a:r>
              <a:rPr lang="en-US" sz="2400" spc="-45" dirty="0">
                <a:latin typeface="Arial"/>
                <a:cs typeface="Arial"/>
              </a:rPr>
              <a:t> </a:t>
            </a:r>
            <a:r>
              <a:rPr lang="en-US" sz="2400" spc="-25" dirty="0">
                <a:latin typeface="Arial"/>
                <a:cs typeface="Arial"/>
              </a:rPr>
              <a:t>low of radiation.</a:t>
            </a:r>
            <a:endParaRPr lang="en-US" sz="2400" dirty="0">
              <a:latin typeface="Arial"/>
              <a:cs typeface="Arial"/>
            </a:endParaRPr>
          </a:p>
          <a:p>
            <a:pPr marL="12700" marR="5080"/>
            <a:endParaRPr lang="en-US" sz="2400" spc="-10" dirty="0">
              <a:latin typeface="Arial"/>
              <a:cs typeface="Arial"/>
            </a:endParaRPr>
          </a:p>
          <a:p>
            <a:pPr marL="12700" marR="5080"/>
            <a:endParaRPr sz="2400" dirty="0">
              <a:latin typeface="Arial"/>
              <a:cs typeface="Arial"/>
            </a:endParaRPr>
          </a:p>
        </p:txBody>
      </p:sp>
      <p:sp>
        <p:nvSpPr>
          <p:cNvPr id="7" name="object 7"/>
          <p:cNvSpPr txBox="1"/>
          <p:nvPr/>
        </p:nvSpPr>
        <p:spPr>
          <a:xfrm>
            <a:off x="10308861" y="2643163"/>
            <a:ext cx="1330960" cy="875240"/>
          </a:xfrm>
          <a:prstGeom prst="rect">
            <a:avLst/>
          </a:prstGeom>
        </p:spPr>
        <p:txBody>
          <a:bodyPr vert="horz" wrap="square" lIns="0" tIns="13335" rIns="0" bIns="0" rtlCol="0">
            <a:spAutoFit/>
          </a:bodyPr>
          <a:lstStyle/>
          <a:p>
            <a:pPr marL="12700" marR="5080">
              <a:lnSpc>
                <a:spcPct val="100000"/>
              </a:lnSpc>
              <a:spcBef>
                <a:spcPts val="105"/>
              </a:spcBef>
            </a:pPr>
            <a:r>
              <a:rPr lang="en-US" sz="1400" dirty="0">
                <a:latin typeface="Arial"/>
                <a:cs typeface="Arial"/>
              </a:rPr>
              <a:t>Michael</a:t>
            </a:r>
            <a:r>
              <a:rPr sz="1400" spc="-10" dirty="0">
                <a:latin typeface="Arial"/>
                <a:cs typeface="Arial"/>
              </a:rPr>
              <a:t> Center </a:t>
            </a:r>
            <a:r>
              <a:rPr sz="1400" dirty="0">
                <a:latin typeface="Arial"/>
                <a:cs typeface="Arial"/>
              </a:rPr>
              <a:t>Radiation</a:t>
            </a:r>
            <a:r>
              <a:rPr sz="1400" spc="-55" dirty="0">
                <a:latin typeface="Arial"/>
                <a:cs typeface="Arial"/>
              </a:rPr>
              <a:t> </a:t>
            </a:r>
            <a:r>
              <a:rPr sz="1400" spc="-10" dirty="0">
                <a:latin typeface="Arial"/>
                <a:cs typeface="Arial"/>
              </a:rPr>
              <a:t>Safety </a:t>
            </a:r>
            <a:r>
              <a:rPr sz="1400" dirty="0">
                <a:latin typeface="Arial"/>
                <a:cs typeface="Arial"/>
              </a:rPr>
              <a:t>and</a:t>
            </a:r>
            <a:r>
              <a:rPr sz="1400" spc="-40" dirty="0">
                <a:latin typeface="Arial"/>
                <a:cs typeface="Arial"/>
              </a:rPr>
              <a:t> </a:t>
            </a:r>
            <a:r>
              <a:rPr sz="1400" spc="-10" dirty="0">
                <a:latin typeface="Arial"/>
                <a:cs typeface="Arial"/>
              </a:rPr>
              <a:t>Export </a:t>
            </a:r>
            <a:r>
              <a:rPr sz="1400" dirty="0">
                <a:latin typeface="Arial"/>
                <a:cs typeface="Arial"/>
              </a:rPr>
              <a:t>Control</a:t>
            </a:r>
            <a:r>
              <a:rPr sz="1400" spc="-45" dirty="0">
                <a:latin typeface="Arial"/>
                <a:cs typeface="Arial"/>
              </a:rPr>
              <a:t> </a:t>
            </a:r>
            <a:r>
              <a:rPr sz="1400" spc="-10" dirty="0">
                <a:latin typeface="Arial"/>
                <a:cs typeface="Arial"/>
              </a:rPr>
              <a:t>Officer</a:t>
            </a:r>
            <a:endParaRPr sz="1400" dirty="0">
              <a:latin typeface="Arial"/>
              <a:cs typeface="Arial"/>
            </a:endParaRPr>
          </a:p>
        </p:txBody>
      </p:sp>
      <p:sp>
        <p:nvSpPr>
          <p:cNvPr id="8" name="AutoShape 2" descr="Michael J Center">
            <a:extLst>
              <a:ext uri="{FF2B5EF4-FFF2-40B4-BE49-F238E27FC236}">
                <a16:creationId xmlns:a16="http://schemas.microsoft.com/office/drawing/2014/main" id="{E882A92F-1C94-4839-B993-5DC11BA722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E7E0030-44A5-4167-9EB2-168938F30F27}"/>
              </a:ext>
            </a:extLst>
          </p:cNvPr>
          <p:cNvPicPr>
            <a:picLocks noChangeAspect="1"/>
          </p:cNvPicPr>
          <p:nvPr/>
        </p:nvPicPr>
        <p:blipFill>
          <a:blip r:embed="rId3"/>
          <a:stretch>
            <a:fillRect/>
          </a:stretch>
        </p:blipFill>
        <p:spPr>
          <a:xfrm>
            <a:off x="10291928" y="1226831"/>
            <a:ext cx="1234609" cy="1234609"/>
          </a:xfrm>
          <a:prstGeom prst="rect">
            <a:avLst/>
          </a:prstGeom>
        </p:spPr>
      </p:pic>
      <p:sp>
        <p:nvSpPr>
          <p:cNvPr id="11" name="object 6">
            <a:extLst>
              <a:ext uri="{FF2B5EF4-FFF2-40B4-BE49-F238E27FC236}">
                <a16:creationId xmlns:a16="http://schemas.microsoft.com/office/drawing/2014/main" id="{C06EC104-5922-4F25-A773-1AD1B2C650E1}"/>
              </a:ext>
            </a:extLst>
          </p:cNvPr>
          <p:cNvSpPr txBox="1"/>
          <p:nvPr/>
        </p:nvSpPr>
        <p:spPr>
          <a:xfrm>
            <a:off x="9444599" y="3688864"/>
            <a:ext cx="2863646" cy="236079"/>
          </a:xfrm>
          <a:prstGeom prst="rect">
            <a:avLst/>
          </a:prstGeom>
        </p:spPr>
        <p:txBody>
          <a:bodyPr vert="horz" wrap="square" lIns="0" tIns="12700" rIns="0" bIns="0" rtlCol="0">
            <a:spAutoFit/>
          </a:bodyPr>
          <a:lstStyle/>
          <a:p>
            <a:pPr marL="12700" marR="5080" indent="-1270" algn="ctr">
              <a:lnSpc>
                <a:spcPct val="100000"/>
              </a:lnSpc>
              <a:spcBef>
                <a:spcPts val="100"/>
              </a:spcBef>
            </a:pPr>
            <a:r>
              <a:rPr sz="1400" dirty="0">
                <a:solidFill>
                  <a:srgbClr val="C55A11"/>
                </a:solidFill>
                <a:latin typeface="Arial Black"/>
                <a:cs typeface="Arial Black"/>
              </a:rPr>
              <a:t>269-387-</a:t>
            </a:r>
            <a:r>
              <a:rPr sz="1400" spc="-20" dirty="0">
                <a:solidFill>
                  <a:srgbClr val="C55A11"/>
                </a:solidFill>
                <a:latin typeface="Arial Black"/>
                <a:cs typeface="Arial Black"/>
              </a:rPr>
              <a:t>5933</a:t>
            </a:r>
            <a:endParaRPr sz="1400" dirty="0">
              <a:latin typeface="Arial Black"/>
              <a:cs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545465" y="1653904"/>
            <a:ext cx="3757929" cy="1945639"/>
          </a:xfrm>
          <a:prstGeom prst="rect">
            <a:avLst/>
          </a:prstGeom>
        </p:spPr>
        <p:txBody>
          <a:bodyPr vert="horz" wrap="square" lIns="0" tIns="0" rIns="0" bIns="0" rtlCol="0">
            <a:spAutoFit/>
          </a:bodyPr>
          <a:lstStyle/>
          <a:p>
            <a:pPr marL="131445" indent="-119380">
              <a:lnSpc>
                <a:spcPts val="2295"/>
              </a:lnSpc>
              <a:buSzPct val="119444"/>
              <a:buChar char="•"/>
              <a:tabLst>
                <a:tab pos="132080" algn="l"/>
              </a:tabLst>
            </a:pPr>
            <a:r>
              <a:rPr sz="1800" u="sng" dirty="0">
                <a:uFill>
                  <a:solidFill>
                    <a:srgbClr val="000000"/>
                  </a:solidFill>
                </a:uFill>
                <a:latin typeface="Arial"/>
                <a:cs typeface="Arial"/>
              </a:rPr>
              <a:t>Radiation</a:t>
            </a:r>
            <a:r>
              <a:rPr sz="1800" u="sng" spc="-25" dirty="0">
                <a:uFill>
                  <a:solidFill>
                    <a:srgbClr val="000000"/>
                  </a:solidFill>
                </a:uFill>
                <a:latin typeface="Arial"/>
                <a:cs typeface="Arial"/>
              </a:rPr>
              <a:t> </a:t>
            </a:r>
            <a:r>
              <a:rPr sz="1800" u="sng" dirty="0">
                <a:uFill>
                  <a:solidFill>
                    <a:srgbClr val="000000"/>
                  </a:solidFill>
                </a:uFill>
                <a:latin typeface="Arial"/>
                <a:cs typeface="Arial"/>
              </a:rPr>
              <a:t>Services</a:t>
            </a:r>
            <a:r>
              <a:rPr sz="1800" u="sng" spc="-25" dirty="0">
                <a:uFill>
                  <a:solidFill>
                    <a:srgbClr val="000000"/>
                  </a:solidFill>
                </a:uFill>
                <a:latin typeface="Arial"/>
                <a:cs typeface="Arial"/>
              </a:rPr>
              <a:t> </a:t>
            </a:r>
            <a:r>
              <a:rPr sz="1800" u="sng" spc="-10" dirty="0">
                <a:uFill>
                  <a:solidFill>
                    <a:srgbClr val="000000"/>
                  </a:solidFill>
                </a:uFill>
                <a:latin typeface="Arial"/>
                <a:cs typeface="Arial"/>
              </a:rPr>
              <a:t>provided</a:t>
            </a:r>
            <a:r>
              <a:rPr sz="1800" spc="-10" dirty="0">
                <a:latin typeface="Arial"/>
                <a:cs typeface="Arial"/>
              </a:rPr>
              <a:t>:</a:t>
            </a:r>
            <a:endParaRPr sz="1800" dirty="0">
              <a:latin typeface="Arial"/>
              <a:cs typeface="Arial"/>
            </a:endParaRPr>
          </a:p>
          <a:p>
            <a:pPr marL="360045" lvl="1" indent="-119380">
              <a:lnSpc>
                <a:spcPts val="2125"/>
              </a:lnSpc>
              <a:buFont typeface="Wingdings"/>
              <a:buChar char=""/>
              <a:tabLst>
                <a:tab pos="360680" algn="l"/>
              </a:tabLst>
            </a:pPr>
            <a:r>
              <a:rPr sz="1800" spc="-10" dirty="0">
                <a:latin typeface="Arial"/>
                <a:cs typeface="Arial"/>
              </a:rPr>
              <a:t>Training</a:t>
            </a:r>
            <a:endParaRPr sz="1800" dirty="0">
              <a:latin typeface="Arial"/>
              <a:cs typeface="Arial"/>
            </a:endParaRPr>
          </a:p>
          <a:p>
            <a:pPr marL="360045" lvl="1" indent="-119380">
              <a:lnSpc>
                <a:spcPct val="100000"/>
              </a:lnSpc>
              <a:buFont typeface="Wingdings"/>
              <a:buChar char=""/>
              <a:tabLst>
                <a:tab pos="360680" algn="l"/>
              </a:tabLst>
            </a:pPr>
            <a:r>
              <a:rPr sz="1800" dirty="0">
                <a:latin typeface="Arial"/>
                <a:cs typeface="Arial"/>
              </a:rPr>
              <a:t>Exposure</a:t>
            </a:r>
            <a:r>
              <a:rPr sz="1800" spc="-35" dirty="0">
                <a:latin typeface="Arial"/>
                <a:cs typeface="Arial"/>
              </a:rPr>
              <a:t> </a:t>
            </a:r>
            <a:r>
              <a:rPr sz="1800" dirty="0">
                <a:latin typeface="Arial"/>
                <a:cs typeface="Arial"/>
              </a:rPr>
              <a:t>monitoring</a:t>
            </a:r>
            <a:r>
              <a:rPr sz="1800" spc="-20" dirty="0">
                <a:latin typeface="Arial"/>
                <a:cs typeface="Arial"/>
              </a:rPr>
              <a:t> </a:t>
            </a:r>
            <a:r>
              <a:rPr sz="1800" dirty="0">
                <a:latin typeface="Arial"/>
                <a:cs typeface="Arial"/>
              </a:rPr>
              <a:t>and</a:t>
            </a:r>
            <a:r>
              <a:rPr sz="1800" spc="-45" dirty="0">
                <a:latin typeface="Arial"/>
                <a:cs typeface="Arial"/>
              </a:rPr>
              <a:t> </a:t>
            </a:r>
            <a:r>
              <a:rPr sz="1800" spc="-10" dirty="0">
                <a:latin typeface="Arial"/>
                <a:cs typeface="Arial"/>
              </a:rPr>
              <a:t>surveys</a:t>
            </a:r>
            <a:endParaRPr sz="1800" dirty="0">
              <a:latin typeface="Arial"/>
              <a:cs typeface="Arial"/>
            </a:endParaRPr>
          </a:p>
          <a:p>
            <a:pPr marL="360045" lvl="1" indent="-119380">
              <a:lnSpc>
                <a:spcPct val="100000"/>
              </a:lnSpc>
              <a:buFont typeface="Wingdings"/>
              <a:buChar char=""/>
              <a:tabLst>
                <a:tab pos="360680" algn="l"/>
              </a:tabLst>
            </a:pPr>
            <a:r>
              <a:rPr sz="1800" dirty="0">
                <a:latin typeface="Arial"/>
                <a:cs typeface="Arial"/>
              </a:rPr>
              <a:t>Placement</a:t>
            </a:r>
            <a:r>
              <a:rPr sz="1800" spc="-25" dirty="0">
                <a:latin typeface="Arial"/>
                <a:cs typeface="Arial"/>
              </a:rPr>
              <a:t> </a:t>
            </a:r>
            <a:r>
              <a:rPr sz="1800" dirty="0">
                <a:latin typeface="Arial"/>
                <a:cs typeface="Arial"/>
              </a:rPr>
              <a:t>of</a:t>
            </a:r>
            <a:r>
              <a:rPr sz="1800" spc="-125" dirty="0">
                <a:latin typeface="Arial"/>
                <a:cs typeface="Arial"/>
              </a:rPr>
              <a:t> </a:t>
            </a:r>
            <a:r>
              <a:rPr sz="1800" dirty="0">
                <a:latin typeface="Arial"/>
                <a:cs typeface="Arial"/>
              </a:rPr>
              <a:t>ALL</a:t>
            </a:r>
            <a:r>
              <a:rPr sz="1800" spc="-90" dirty="0">
                <a:latin typeface="Arial"/>
                <a:cs typeface="Arial"/>
              </a:rPr>
              <a:t> </a:t>
            </a:r>
            <a:r>
              <a:rPr sz="1800" dirty="0">
                <a:latin typeface="Arial"/>
                <a:cs typeface="Arial"/>
              </a:rPr>
              <a:t>material</a:t>
            </a:r>
            <a:r>
              <a:rPr sz="1800" spc="-20" dirty="0">
                <a:latin typeface="Arial"/>
                <a:cs typeface="Arial"/>
              </a:rPr>
              <a:t> </a:t>
            </a:r>
            <a:r>
              <a:rPr sz="1800" spc="-10" dirty="0">
                <a:latin typeface="Arial"/>
                <a:cs typeface="Arial"/>
              </a:rPr>
              <a:t>orders</a:t>
            </a:r>
            <a:endParaRPr sz="1800" dirty="0">
              <a:latin typeface="Arial"/>
              <a:cs typeface="Arial"/>
            </a:endParaRPr>
          </a:p>
          <a:p>
            <a:pPr marL="360045" lvl="1" indent="-119380">
              <a:lnSpc>
                <a:spcPct val="100000"/>
              </a:lnSpc>
              <a:buFont typeface="Wingdings"/>
              <a:buChar char=""/>
              <a:tabLst>
                <a:tab pos="360680" algn="l"/>
              </a:tabLst>
            </a:pPr>
            <a:r>
              <a:rPr sz="1800" dirty="0">
                <a:latin typeface="Arial"/>
                <a:cs typeface="Arial"/>
              </a:rPr>
              <a:t>Transportation</a:t>
            </a:r>
            <a:r>
              <a:rPr sz="1800" spc="-75" dirty="0">
                <a:latin typeface="Arial"/>
                <a:cs typeface="Arial"/>
              </a:rPr>
              <a:t> </a:t>
            </a:r>
            <a:r>
              <a:rPr sz="1800" dirty="0">
                <a:latin typeface="Arial"/>
                <a:cs typeface="Arial"/>
              </a:rPr>
              <a:t>of</a:t>
            </a:r>
            <a:r>
              <a:rPr sz="1800" spc="-125" dirty="0">
                <a:latin typeface="Arial"/>
                <a:cs typeface="Arial"/>
              </a:rPr>
              <a:t> </a:t>
            </a:r>
            <a:r>
              <a:rPr sz="1800" dirty="0">
                <a:latin typeface="Arial"/>
                <a:cs typeface="Arial"/>
              </a:rPr>
              <a:t>ALL</a:t>
            </a:r>
            <a:r>
              <a:rPr sz="1800" spc="-114" dirty="0">
                <a:latin typeface="Arial"/>
                <a:cs typeface="Arial"/>
              </a:rPr>
              <a:t> </a:t>
            </a:r>
            <a:r>
              <a:rPr sz="1800" spc="-10" dirty="0">
                <a:latin typeface="Arial"/>
                <a:cs typeface="Arial"/>
              </a:rPr>
              <a:t>materials</a:t>
            </a:r>
            <a:endParaRPr sz="1800" dirty="0">
              <a:latin typeface="Arial"/>
              <a:cs typeface="Arial"/>
            </a:endParaRPr>
          </a:p>
          <a:p>
            <a:pPr marL="360045" lvl="1" indent="-119380">
              <a:lnSpc>
                <a:spcPct val="100000"/>
              </a:lnSpc>
              <a:buFont typeface="Wingdings"/>
              <a:buChar char=""/>
              <a:tabLst>
                <a:tab pos="360680" algn="l"/>
              </a:tabLst>
            </a:pPr>
            <a:r>
              <a:rPr sz="1800" dirty="0">
                <a:latin typeface="Arial"/>
                <a:cs typeface="Arial"/>
              </a:rPr>
              <a:t>Liaison</a:t>
            </a:r>
            <a:r>
              <a:rPr sz="1800" spc="-30" dirty="0">
                <a:latin typeface="Arial"/>
                <a:cs typeface="Arial"/>
              </a:rPr>
              <a:t> </a:t>
            </a:r>
            <a:r>
              <a:rPr sz="1800" dirty="0">
                <a:latin typeface="Arial"/>
                <a:cs typeface="Arial"/>
              </a:rPr>
              <a:t>with</a:t>
            </a:r>
            <a:r>
              <a:rPr sz="1800" spc="-15" dirty="0">
                <a:latin typeface="Arial"/>
                <a:cs typeface="Arial"/>
              </a:rPr>
              <a:t> </a:t>
            </a:r>
            <a:r>
              <a:rPr sz="1800" dirty="0">
                <a:latin typeface="Arial"/>
                <a:cs typeface="Arial"/>
              </a:rPr>
              <a:t>regulatory</a:t>
            </a:r>
            <a:r>
              <a:rPr sz="1800" spc="-30" dirty="0">
                <a:latin typeface="Arial"/>
                <a:cs typeface="Arial"/>
              </a:rPr>
              <a:t> </a:t>
            </a:r>
            <a:r>
              <a:rPr sz="1800" spc="-10" dirty="0">
                <a:latin typeface="Arial"/>
                <a:cs typeface="Arial"/>
              </a:rPr>
              <a:t>agencies</a:t>
            </a:r>
            <a:endParaRPr sz="1800" dirty="0">
              <a:latin typeface="Arial"/>
              <a:cs typeface="Arial"/>
            </a:endParaRPr>
          </a:p>
          <a:p>
            <a:pPr marL="360045" lvl="1" indent="-119380">
              <a:lnSpc>
                <a:spcPct val="100000"/>
              </a:lnSpc>
              <a:buFont typeface="Wingdings"/>
              <a:buChar char=""/>
              <a:tabLst>
                <a:tab pos="360680" algn="l"/>
              </a:tabLst>
            </a:pPr>
            <a:r>
              <a:rPr sz="1800" dirty="0">
                <a:latin typeface="Arial"/>
                <a:cs typeface="Arial"/>
              </a:rPr>
              <a:t>Emergency</a:t>
            </a:r>
            <a:r>
              <a:rPr sz="1800" spc="-35" dirty="0">
                <a:latin typeface="Arial"/>
                <a:cs typeface="Arial"/>
              </a:rPr>
              <a:t> </a:t>
            </a:r>
            <a:r>
              <a:rPr sz="1800" spc="-10" dirty="0">
                <a:latin typeface="Arial"/>
                <a:cs typeface="Arial"/>
              </a:rPr>
              <a:t>response</a:t>
            </a:r>
            <a:endParaRPr sz="1800" dirty="0">
              <a:latin typeface="Arial"/>
              <a:cs typeface="Arial"/>
            </a:endParaRPr>
          </a:p>
        </p:txBody>
      </p:sp>
      <p:sp>
        <p:nvSpPr>
          <p:cNvPr id="6" name="object 6"/>
          <p:cNvSpPr txBox="1"/>
          <p:nvPr/>
        </p:nvSpPr>
        <p:spPr>
          <a:xfrm>
            <a:off x="5298912" y="5285633"/>
            <a:ext cx="5201285" cy="1093470"/>
          </a:xfrm>
          <a:prstGeom prst="rect">
            <a:avLst/>
          </a:prstGeom>
        </p:spPr>
        <p:txBody>
          <a:bodyPr vert="horz" wrap="square" lIns="0" tIns="12700" rIns="0" bIns="0" rtlCol="0">
            <a:spAutoFit/>
          </a:bodyPr>
          <a:lstStyle/>
          <a:p>
            <a:pPr marL="12700" marR="5080" indent="-1270" algn="ctr">
              <a:lnSpc>
                <a:spcPct val="100000"/>
              </a:lnSpc>
              <a:spcBef>
                <a:spcPts val="100"/>
              </a:spcBef>
            </a:pPr>
            <a:r>
              <a:rPr sz="1400" dirty="0">
                <a:solidFill>
                  <a:srgbClr val="404040"/>
                </a:solidFill>
                <a:latin typeface="Arial Black"/>
                <a:cs typeface="Arial Black"/>
              </a:rPr>
              <a:t>Visit</a:t>
            </a:r>
            <a:r>
              <a:rPr sz="1400" spc="-50" dirty="0">
                <a:solidFill>
                  <a:srgbClr val="404040"/>
                </a:solidFill>
                <a:latin typeface="Arial Black"/>
                <a:cs typeface="Arial Black"/>
              </a:rPr>
              <a:t> </a:t>
            </a:r>
            <a:r>
              <a:rPr sz="1400" dirty="0">
                <a:solidFill>
                  <a:srgbClr val="404040"/>
                </a:solidFill>
                <a:latin typeface="Arial Black"/>
                <a:cs typeface="Arial Black"/>
              </a:rPr>
              <a:t>our</a:t>
            </a:r>
            <a:r>
              <a:rPr sz="1400" spc="-10" dirty="0">
                <a:solidFill>
                  <a:srgbClr val="404040"/>
                </a:solidFill>
                <a:latin typeface="Arial Black"/>
                <a:cs typeface="Arial Black"/>
              </a:rPr>
              <a:t> </a:t>
            </a:r>
            <a:r>
              <a:rPr sz="1400" dirty="0">
                <a:solidFill>
                  <a:srgbClr val="404040"/>
                </a:solidFill>
                <a:latin typeface="Arial Black"/>
                <a:cs typeface="Arial Black"/>
              </a:rPr>
              <a:t>website</a:t>
            </a:r>
            <a:r>
              <a:rPr sz="1400" spc="-25" dirty="0">
                <a:solidFill>
                  <a:srgbClr val="404040"/>
                </a:solidFill>
                <a:latin typeface="Arial Black"/>
                <a:cs typeface="Arial Black"/>
              </a:rPr>
              <a:t> at </a:t>
            </a:r>
            <a:r>
              <a:rPr sz="1400" u="sng" spc="-10" dirty="0">
                <a:solidFill>
                  <a:srgbClr val="C55A11"/>
                </a:solidFill>
                <a:uFill>
                  <a:solidFill>
                    <a:srgbClr val="C55A11"/>
                  </a:solidFill>
                </a:uFill>
                <a:latin typeface="Arial Black"/>
                <a:cs typeface="Arial Black"/>
                <a:hlinkClick r:id="rId2"/>
              </a:rPr>
              <a:t>http://www.wmich.edu/research/compliance/radiation</a:t>
            </a:r>
            <a:endParaRPr sz="1400" dirty="0">
              <a:latin typeface="Arial Black"/>
              <a:cs typeface="Arial Black"/>
            </a:endParaRPr>
          </a:p>
          <a:p>
            <a:pPr marL="545465" marR="537210" algn="ctr">
              <a:lnSpc>
                <a:spcPct val="100000"/>
              </a:lnSpc>
              <a:spcBef>
                <a:spcPts val="1685"/>
              </a:spcBef>
            </a:pPr>
            <a:r>
              <a:rPr sz="1400" dirty="0">
                <a:solidFill>
                  <a:srgbClr val="404040"/>
                </a:solidFill>
                <a:latin typeface="Arial Black"/>
                <a:cs typeface="Arial Black"/>
              </a:rPr>
              <a:t>or</a:t>
            </a:r>
            <a:r>
              <a:rPr sz="1400" spc="-35" dirty="0">
                <a:solidFill>
                  <a:srgbClr val="404040"/>
                </a:solidFill>
                <a:latin typeface="Arial Black"/>
                <a:cs typeface="Arial Black"/>
              </a:rPr>
              <a:t> </a:t>
            </a:r>
            <a:r>
              <a:rPr sz="1400" dirty="0">
                <a:solidFill>
                  <a:srgbClr val="404040"/>
                </a:solidFill>
                <a:latin typeface="Arial Black"/>
                <a:cs typeface="Arial Black"/>
              </a:rPr>
              <a:t>contact</a:t>
            </a:r>
            <a:r>
              <a:rPr sz="1400" spc="-20" dirty="0">
                <a:solidFill>
                  <a:srgbClr val="404040"/>
                </a:solidFill>
                <a:latin typeface="Arial Black"/>
                <a:cs typeface="Arial Black"/>
              </a:rPr>
              <a:t> </a:t>
            </a:r>
            <a:r>
              <a:rPr sz="1400" dirty="0">
                <a:solidFill>
                  <a:srgbClr val="404040"/>
                </a:solidFill>
                <a:latin typeface="Arial Black"/>
                <a:cs typeface="Arial Black"/>
              </a:rPr>
              <a:t>WMU’s</a:t>
            </a:r>
            <a:r>
              <a:rPr sz="1400" spc="-45" dirty="0">
                <a:solidFill>
                  <a:srgbClr val="404040"/>
                </a:solidFill>
                <a:latin typeface="Arial Black"/>
                <a:cs typeface="Arial Black"/>
              </a:rPr>
              <a:t> </a:t>
            </a:r>
            <a:r>
              <a:rPr sz="1400" dirty="0">
                <a:solidFill>
                  <a:srgbClr val="404040"/>
                </a:solidFill>
                <a:latin typeface="Arial Black"/>
                <a:cs typeface="Arial Black"/>
              </a:rPr>
              <a:t>Radiation</a:t>
            </a:r>
            <a:r>
              <a:rPr sz="1400" spc="-35" dirty="0">
                <a:solidFill>
                  <a:srgbClr val="404040"/>
                </a:solidFill>
                <a:latin typeface="Arial Black"/>
                <a:cs typeface="Arial Black"/>
              </a:rPr>
              <a:t> </a:t>
            </a:r>
            <a:r>
              <a:rPr sz="1400" dirty="0">
                <a:solidFill>
                  <a:srgbClr val="404040"/>
                </a:solidFill>
                <a:latin typeface="Arial Black"/>
                <a:cs typeface="Arial Black"/>
              </a:rPr>
              <a:t>Safety</a:t>
            </a:r>
            <a:r>
              <a:rPr sz="1400" spc="-30" dirty="0">
                <a:solidFill>
                  <a:srgbClr val="404040"/>
                </a:solidFill>
                <a:latin typeface="Arial Black"/>
                <a:cs typeface="Arial Black"/>
              </a:rPr>
              <a:t> </a:t>
            </a:r>
            <a:r>
              <a:rPr sz="1400" spc="-10" dirty="0">
                <a:solidFill>
                  <a:srgbClr val="404040"/>
                </a:solidFill>
                <a:latin typeface="Arial Black"/>
                <a:cs typeface="Arial Black"/>
              </a:rPr>
              <a:t>Officer </a:t>
            </a:r>
            <a:r>
              <a:rPr sz="1400" dirty="0">
                <a:solidFill>
                  <a:srgbClr val="C55A11"/>
                </a:solidFill>
                <a:latin typeface="Arial Black"/>
                <a:cs typeface="Arial Black"/>
              </a:rPr>
              <a:t>269-387-</a:t>
            </a:r>
            <a:r>
              <a:rPr sz="1400" spc="-20" dirty="0">
                <a:solidFill>
                  <a:srgbClr val="C55A11"/>
                </a:solidFill>
                <a:latin typeface="Arial Black"/>
                <a:cs typeface="Arial Black"/>
              </a:rPr>
              <a:t>5933</a:t>
            </a:r>
            <a:endParaRPr sz="1400" dirty="0">
              <a:latin typeface="Arial Black"/>
              <a:cs typeface="Arial Black"/>
            </a:endParaRPr>
          </a:p>
        </p:txBody>
      </p:sp>
      <p:grpSp>
        <p:nvGrpSpPr>
          <p:cNvPr id="7" name="object 7"/>
          <p:cNvGrpSpPr/>
          <p:nvPr/>
        </p:nvGrpSpPr>
        <p:grpSpPr>
          <a:xfrm>
            <a:off x="6339583" y="1181949"/>
            <a:ext cx="4874260" cy="1452880"/>
            <a:chOff x="5625084" y="2206751"/>
            <a:chExt cx="4874260" cy="1452880"/>
          </a:xfrm>
        </p:grpSpPr>
        <p:pic>
          <p:nvPicPr>
            <p:cNvPr id="8" name="object 8"/>
            <p:cNvPicPr/>
            <p:nvPr/>
          </p:nvPicPr>
          <p:blipFill>
            <a:blip r:embed="rId3" cstate="print"/>
            <a:stretch>
              <a:fillRect/>
            </a:stretch>
          </p:blipFill>
          <p:spPr>
            <a:xfrm>
              <a:off x="5655563" y="2246375"/>
              <a:ext cx="4843271" cy="1412747"/>
            </a:xfrm>
            <a:prstGeom prst="rect">
              <a:avLst/>
            </a:prstGeom>
          </p:spPr>
        </p:pic>
        <p:pic>
          <p:nvPicPr>
            <p:cNvPr id="9" name="object 9"/>
            <p:cNvPicPr/>
            <p:nvPr/>
          </p:nvPicPr>
          <p:blipFill>
            <a:blip r:embed="rId4" cstate="print"/>
            <a:stretch>
              <a:fillRect/>
            </a:stretch>
          </p:blipFill>
          <p:spPr>
            <a:xfrm>
              <a:off x="5625084" y="2206751"/>
              <a:ext cx="4846319" cy="1397507"/>
            </a:xfrm>
            <a:prstGeom prst="rect">
              <a:avLst/>
            </a:prstGeom>
          </p:spPr>
        </p:pic>
        <p:pic>
          <p:nvPicPr>
            <p:cNvPr id="10" name="object 10"/>
            <p:cNvPicPr/>
            <p:nvPr/>
          </p:nvPicPr>
          <p:blipFill>
            <a:blip r:embed="rId5" cstate="print"/>
            <a:stretch>
              <a:fillRect/>
            </a:stretch>
          </p:blipFill>
          <p:spPr>
            <a:xfrm>
              <a:off x="5715000" y="2285999"/>
              <a:ext cx="4724400" cy="1295400"/>
            </a:xfrm>
            <a:prstGeom prst="rect">
              <a:avLst/>
            </a:prstGeom>
          </p:spPr>
        </p:pic>
      </p:grpSp>
      <p:sp>
        <p:nvSpPr>
          <p:cNvPr id="11" name="object 11"/>
          <p:cNvSpPr txBox="1"/>
          <p:nvPr/>
        </p:nvSpPr>
        <p:spPr>
          <a:xfrm>
            <a:off x="6548370" y="1300646"/>
            <a:ext cx="4724400" cy="1295400"/>
          </a:xfrm>
          <a:prstGeom prst="rect">
            <a:avLst/>
          </a:prstGeom>
        </p:spPr>
        <p:txBody>
          <a:bodyPr vert="horz" wrap="square" lIns="0" tIns="38735" rIns="0" bIns="0" rtlCol="0">
            <a:spAutoFit/>
          </a:bodyPr>
          <a:lstStyle/>
          <a:p>
            <a:pPr marL="90805" marR="664210">
              <a:lnSpc>
                <a:spcPct val="90800"/>
              </a:lnSpc>
              <a:spcBef>
                <a:spcPts val="305"/>
              </a:spcBef>
            </a:pPr>
            <a:r>
              <a:rPr sz="1600" b="1" dirty="0">
                <a:solidFill>
                  <a:srgbClr val="EC7C30"/>
                </a:solidFill>
                <a:latin typeface="Arial"/>
                <a:cs typeface="Arial"/>
              </a:rPr>
              <a:t>ALARA</a:t>
            </a:r>
            <a:r>
              <a:rPr sz="1600" b="1" spc="10" dirty="0">
                <a:solidFill>
                  <a:srgbClr val="EC7C30"/>
                </a:solidFill>
                <a:latin typeface="Arial"/>
                <a:cs typeface="Arial"/>
              </a:rPr>
              <a:t> </a:t>
            </a:r>
            <a:r>
              <a:rPr sz="1400" b="1" i="1" dirty="0">
                <a:solidFill>
                  <a:srgbClr val="FF0000"/>
                </a:solidFill>
                <a:latin typeface="Arial"/>
                <a:cs typeface="Arial"/>
              </a:rPr>
              <a:t>As</a:t>
            </a:r>
            <a:r>
              <a:rPr sz="1400" b="1" i="1" spc="-35" dirty="0">
                <a:solidFill>
                  <a:srgbClr val="FF0000"/>
                </a:solidFill>
                <a:latin typeface="Arial"/>
                <a:cs typeface="Arial"/>
              </a:rPr>
              <a:t> </a:t>
            </a:r>
            <a:r>
              <a:rPr sz="1400" b="1" i="1" dirty="0">
                <a:solidFill>
                  <a:srgbClr val="FF0000"/>
                </a:solidFill>
                <a:latin typeface="Arial"/>
                <a:cs typeface="Arial"/>
              </a:rPr>
              <a:t>Low</a:t>
            </a:r>
            <a:r>
              <a:rPr sz="1400" b="1" i="1" spc="-35" dirty="0">
                <a:solidFill>
                  <a:srgbClr val="FF0000"/>
                </a:solidFill>
                <a:latin typeface="Arial"/>
                <a:cs typeface="Arial"/>
              </a:rPr>
              <a:t> </a:t>
            </a:r>
            <a:r>
              <a:rPr sz="1400" b="1" i="1" dirty="0">
                <a:solidFill>
                  <a:srgbClr val="FF0000"/>
                </a:solidFill>
                <a:latin typeface="Arial"/>
                <a:cs typeface="Arial"/>
              </a:rPr>
              <a:t>As</a:t>
            </a:r>
            <a:r>
              <a:rPr sz="1400" b="1" i="1" spc="-35" dirty="0">
                <a:solidFill>
                  <a:srgbClr val="FF0000"/>
                </a:solidFill>
                <a:latin typeface="Arial"/>
                <a:cs typeface="Arial"/>
              </a:rPr>
              <a:t> </a:t>
            </a:r>
            <a:r>
              <a:rPr sz="1400" b="1" i="1" dirty="0">
                <a:solidFill>
                  <a:srgbClr val="FF0000"/>
                </a:solidFill>
                <a:latin typeface="Arial"/>
                <a:cs typeface="Arial"/>
              </a:rPr>
              <a:t>Reasonably</a:t>
            </a:r>
            <a:r>
              <a:rPr sz="1400" b="1" i="1" spc="-50" dirty="0">
                <a:solidFill>
                  <a:srgbClr val="FF0000"/>
                </a:solidFill>
                <a:latin typeface="Arial"/>
                <a:cs typeface="Arial"/>
              </a:rPr>
              <a:t> </a:t>
            </a:r>
            <a:r>
              <a:rPr sz="1400" b="1" i="1" spc="-10" dirty="0">
                <a:solidFill>
                  <a:srgbClr val="FF0000"/>
                </a:solidFill>
                <a:latin typeface="Arial"/>
                <a:cs typeface="Arial"/>
              </a:rPr>
              <a:t>Achievable</a:t>
            </a:r>
            <a:r>
              <a:rPr sz="1400" b="1" i="1" spc="-85" dirty="0">
                <a:solidFill>
                  <a:srgbClr val="FF0000"/>
                </a:solidFill>
                <a:latin typeface="Arial"/>
                <a:cs typeface="Arial"/>
              </a:rPr>
              <a:t> </a:t>
            </a:r>
            <a:r>
              <a:rPr sz="1200" spc="-25" dirty="0">
                <a:latin typeface="Arial"/>
                <a:cs typeface="Arial"/>
              </a:rPr>
              <a:t>the </a:t>
            </a:r>
            <a:r>
              <a:rPr sz="1200" dirty="0">
                <a:latin typeface="Arial"/>
                <a:cs typeface="Arial"/>
              </a:rPr>
              <a:t>principle</a:t>
            </a:r>
            <a:r>
              <a:rPr sz="1200" spc="-60" dirty="0">
                <a:latin typeface="Arial"/>
                <a:cs typeface="Arial"/>
              </a:rPr>
              <a:t> </a:t>
            </a:r>
            <a:r>
              <a:rPr sz="1200" dirty="0">
                <a:latin typeface="Arial"/>
                <a:cs typeface="Arial"/>
              </a:rPr>
              <a:t>of</a:t>
            </a:r>
            <a:r>
              <a:rPr sz="1200" spc="-30" dirty="0">
                <a:latin typeface="Arial"/>
                <a:cs typeface="Arial"/>
              </a:rPr>
              <a:t> </a:t>
            </a:r>
            <a:r>
              <a:rPr sz="1200" dirty="0">
                <a:latin typeface="Arial"/>
                <a:cs typeface="Arial"/>
              </a:rPr>
              <a:t>minimizing</a:t>
            </a:r>
            <a:r>
              <a:rPr sz="1200" spc="-45" dirty="0">
                <a:latin typeface="Arial"/>
                <a:cs typeface="Arial"/>
              </a:rPr>
              <a:t> </a:t>
            </a:r>
            <a:r>
              <a:rPr sz="1200" dirty="0">
                <a:latin typeface="Arial"/>
                <a:cs typeface="Arial"/>
              </a:rPr>
              <a:t>occupational</a:t>
            </a:r>
            <a:r>
              <a:rPr sz="1200" spc="-55" dirty="0">
                <a:latin typeface="Arial"/>
                <a:cs typeface="Arial"/>
              </a:rPr>
              <a:t> </a:t>
            </a:r>
            <a:r>
              <a:rPr sz="1200" dirty="0">
                <a:latin typeface="Arial"/>
                <a:cs typeface="Arial"/>
              </a:rPr>
              <a:t>exposure</a:t>
            </a:r>
            <a:r>
              <a:rPr sz="1200" spc="-50" dirty="0">
                <a:latin typeface="Arial"/>
                <a:cs typeface="Arial"/>
              </a:rPr>
              <a:t> </a:t>
            </a:r>
            <a:r>
              <a:rPr sz="1200" dirty="0">
                <a:latin typeface="Arial"/>
                <a:cs typeface="Arial"/>
              </a:rPr>
              <a:t>to</a:t>
            </a:r>
            <a:r>
              <a:rPr sz="1200" spc="-10" dirty="0">
                <a:latin typeface="Arial"/>
                <a:cs typeface="Arial"/>
              </a:rPr>
              <a:t> radiation</a:t>
            </a:r>
            <a:endParaRPr sz="1200" dirty="0">
              <a:latin typeface="Arial"/>
              <a:cs typeface="Arial"/>
            </a:endParaRPr>
          </a:p>
          <a:p>
            <a:pPr marL="273050" indent="-63500">
              <a:lnSpc>
                <a:spcPct val="100000"/>
              </a:lnSpc>
              <a:spcBef>
                <a:spcPts val="160"/>
              </a:spcBef>
              <a:buSzPct val="92857"/>
              <a:buChar char="•"/>
              <a:tabLst>
                <a:tab pos="273685" algn="l"/>
              </a:tabLst>
            </a:pPr>
            <a:r>
              <a:rPr sz="1400" dirty="0">
                <a:latin typeface="Arial"/>
                <a:cs typeface="Arial"/>
              </a:rPr>
              <a:t>Minimize</a:t>
            </a:r>
            <a:r>
              <a:rPr sz="1400" spc="-50" dirty="0">
                <a:latin typeface="Arial"/>
                <a:cs typeface="Arial"/>
              </a:rPr>
              <a:t> </a:t>
            </a:r>
            <a:r>
              <a:rPr sz="1400" dirty="0">
                <a:latin typeface="Arial"/>
                <a:cs typeface="Arial"/>
              </a:rPr>
              <a:t>exposure</a:t>
            </a:r>
            <a:r>
              <a:rPr sz="1400" spc="-60" dirty="0">
                <a:latin typeface="Arial"/>
                <a:cs typeface="Arial"/>
              </a:rPr>
              <a:t> </a:t>
            </a:r>
            <a:r>
              <a:rPr sz="1400" spc="-20" dirty="0">
                <a:latin typeface="Arial"/>
                <a:cs typeface="Arial"/>
              </a:rPr>
              <a:t>time</a:t>
            </a:r>
            <a:endParaRPr sz="1400" dirty="0">
              <a:latin typeface="Arial"/>
              <a:cs typeface="Arial"/>
            </a:endParaRPr>
          </a:p>
          <a:p>
            <a:pPr marL="273050" indent="-63500">
              <a:lnSpc>
                <a:spcPct val="100000"/>
              </a:lnSpc>
              <a:spcBef>
                <a:spcPts val="165"/>
              </a:spcBef>
              <a:buSzPct val="92857"/>
              <a:buChar char="•"/>
              <a:tabLst>
                <a:tab pos="273685" algn="l"/>
              </a:tabLst>
            </a:pPr>
            <a:r>
              <a:rPr sz="1400" dirty="0">
                <a:latin typeface="Arial"/>
                <a:cs typeface="Arial"/>
              </a:rPr>
              <a:t>Maximize</a:t>
            </a:r>
            <a:r>
              <a:rPr sz="1400" spc="-30" dirty="0">
                <a:latin typeface="Arial"/>
                <a:cs typeface="Arial"/>
              </a:rPr>
              <a:t> </a:t>
            </a:r>
            <a:r>
              <a:rPr sz="1400" dirty="0">
                <a:latin typeface="Arial"/>
                <a:cs typeface="Arial"/>
              </a:rPr>
              <a:t>distance</a:t>
            </a:r>
            <a:r>
              <a:rPr sz="1400" spc="-50" dirty="0">
                <a:latin typeface="Arial"/>
                <a:cs typeface="Arial"/>
              </a:rPr>
              <a:t> </a:t>
            </a:r>
            <a:r>
              <a:rPr sz="1400" dirty="0">
                <a:latin typeface="Arial"/>
                <a:cs typeface="Arial"/>
              </a:rPr>
              <a:t>from</a:t>
            </a:r>
            <a:r>
              <a:rPr sz="1400" spc="-4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source</a:t>
            </a:r>
            <a:r>
              <a:rPr sz="1400" spc="-50" dirty="0">
                <a:latin typeface="Arial"/>
                <a:cs typeface="Arial"/>
              </a:rPr>
              <a:t> </a:t>
            </a:r>
            <a:r>
              <a:rPr sz="1400" dirty="0">
                <a:latin typeface="Arial"/>
                <a:cs typeface="Arial"/>
              </a:rPr>
              <a:t>of</a:t>
            </a:r>
            <a:r>
              <a:rPr sz="1400" spc="-20" dirty="0">
                <a:latin typeface="Arial"/>
                <a:cs typeface="Arial"/>
              </a:rPr>
              <a:t> </a:t>
            </a:r>
            <a:r>
              <a:rPr sz="1400" spc="-10" dirty="0">
                <a:latin typeface="Arial"/>
                <a:cs typeface="Arial"/>
              </a:rPr>
              <a:t>radiation</a:t>
            </a:r>
            <a:endParaRPr sz="1400" dirty="0">
              <a:latin typeface="Arial"/>
              <a:cs typeface="Arial"/>
            </a:endParaRPr>
          </a:p>
          <a:p>
            <a:pPr marL="273050" indent="-63500">
              <a:lnSpc>
                <a:spcPct val="100000"/>
              </a:lnSpc>
              <a:spcBef>
                <a:spcPts val="170"/>
              </a:spcBef>
              <a:buSzPct val="92857"/>
              <a:buChar char="•"/>
              <a:tabLst>
                <a:tab pos="273685" algn="l"/>
              </a:tabLst>
            </a:pPr>
            <a:r>
              <a:rPr sz="1400" dirty="0">
                <a:latin typeface="Arial"/>
                <a:cs typeface="Arial"/>
              </a:rPr>
              <a:t>Maximize</a:t>
            </a:r>
            <a:r>
              <a:rPr sz="1400" spc="-25"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shielding</a:t>
            </a:r>
            <a:r>
              <a:rPr sz="1400" spc="-60" dirty="0">
                <a:latin typeface="Arial"/>
                <a:cs typeface="Arial"/>
              </a:rPr>
              <a:t> </a:t>
            </a:r>
            <a:r>
              <a:rPr sz="1400" dirty="0">
                <a:latin typeface="Arial"/>
                <a:cs typeface="Arial"/>
              </a:rPr>
              <a:t>between</a:t>
            </a:r>
            <a:r>
              <a:rPr sz="1400" spc="-35"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source</a:t>
            </a:r>
            <a:r>
              <a:rPr sz="1400" spc="-60" dirty="0">
                <a:latin typeface="Arial"/>
                <a:cs typeface="Arial"/>
              </a:rPr>
              <a:t> </a:t>
            </a:r>
            <a:r>
              <a:rPr sz="1400" dirty="0">
                <a:latin typeface="Arial"/>
                <a:cs typeface="Arial"/>
              </a:rPr>
              <a:t>and</a:t>
            </a:r>
            <a:r>
              <a:rPr sz="1400" spc="-30" dirty="0">
                <a:latin typeface="Arial"/>
                <a:cs typeface="Arial"/>
              </a:rPr>
              <a:t> </a:t>
            </a:r>
            <a:r>
              <a:rPr sz="1400" spc="-10" dirty="0">
                <a:latin typeface="Arial"/>
                <a:cs typeface="Arial"/>
              </a:rPr>
              <a:t>people</a:t>
            </a:r>
            <a:endParaRPr sz="1400" dirty="0">
              <a:latin typeface="Arial"/>
              <a:cs typeface="Arial"/>
            </a:endParaRPr>
          </a:p>
        </p:txBody>
      </p:sp>
      <p:pic>
        <p:nvPicPr>
          <p:cNvPr id="12" name="object 12"/>
          <p:cNvPicPr/>
          <p:nvPr/>
        </p:nvPicPr>
        <p:blipFill>
          <a:blip r:embed="rId6" cstate="print"/>
          <a:stretch>
            <a:fillRect/>
          </a:stretch>
        </p:blipFill>
        <p:spPr>
          <a:xfrm>
            <a:off x="6185920" y="2949451"/>
            <a:ext cx="5181587" cy="1728215"/>
          </a:xfrm>
          <a:prstGeom prst="rect">
            <a:avLst/>
          </a:prstGeom>
        </p:spPr>
      </p:pic>
      <p:pic>
        <p:nvPicPr>
          <p:cNvPr id="13" name="object 13"/>
          <p:cNvPicPr/>
          <p:nvPr/>
        </p:nvPicPr>
        <p:blipFill>
          <a:blip r:embed="rId7" cstate="print"/>
          <a:stretch>
            <a:fillRect/>
          </a:stretch>
        </p:blipFill>
        <p:spPr>
          <a:xfrm>
            <a:off x="2450592" y="4459223"/>
            <a:ext cx="1616963" cy="1616963"/>
          </a:xfrm>
          <a:prstGeom prst="rect">
            <a:avLst/>
          </a:prstGeom>
        </p:spPr>
      </p:pic>
      <p:sp>
        <p:nvSpPr>
          <p:cNvPr id="14" name="object 14"/>
          <p:cNvSpPr txBox="1"/>
          <p:nvPr/>
        </p:nvSpPr>
        <p:spPr>
          <a:xfrm>
            <a:off x="2252192" y="5899920"/>
            <a:ext cx="2040255" cy="574040"/>
          </a:xfrm>
          <a:prstGeom prst="rect">
            <a:avLst/>
          </a:prstGeom>
        </p:spPr>
        <p:txBody>
          <a:bodyPr vert="horz" wrap="square" lIns="0" tIns="12700" rIns="0" bIns="0" rtlCol="0">
            <a:spAutoFit/>
          </a:bodyPr>
          <a:lstStyle/>
          <a:p>
            <a:pPr marL="208915" marR="5080" indent="-196850">
              <a:lnSpc>
                <a:spcPct val="100000"/>
              </a:lnSpc>
              <a:spcBef>
                <a:spcPts val="100"/>
              </a:spcBef>
            </a:pPr>
            <a:r>
              <a:rPr sz="1800" b="1" dirty="0">
                <a:solidFill>
                  <a:srgbClr val="F89E00"/>
                </a:solidFill>
                <a:latin typeface="Arial"/>
                <a:cs typeface="Arial"/>
              </a:rPr>
              <a:t>Office</a:t>
            </a:r>
            <a:r>
              <a:rPr sz="1800" b="1" spc="-10" dirty="0">
                <a:solidFill>
                  <a:srgbClr val="F89E00"/>
                </a:solidFill>
                <a:latin typeface="Arial"/>
                <a:cs typeface="Arial"/>
              </a:rPr>
              <a:t> </a:t>
            </a:r>
            <a:r>
              <a:rPr sz="1800" b="1" dirty="0">
                <a:solidFill>
                  <a:srgbClr val="F89E00"/>
                </a:solidFill>
                <a:latin typeface="Arial"/>
                <a:cs typeface="Arial"/>
              </a:rPr>
              <a:t>of</a:t>
            </a:r>
            <a:r>
              <a:rPr sz="1800" b="1" spc="-15" dirty="0">
                <a:solidFill>
                  <a:srgbClr val="F89E00"/>
                </a:solidFill>
                <a:latin typeface="Arial"/>
                <a:cs typeface="Arial"/>
              </a:rPr>
              <a:t> </a:t>
            </a:r>
            <a:r>
              <a:rPr sz="1800" b="1" spc="-10" dirty="0">
                <a:solidFill>
                  <a:srgbClr val="F89E00"/>
                </a:solidFill>
                <a:latin typeface="Arial"/>
                <a:cs typeface="Arial"/>
              </a:rPr>
              <a:t>Research </a:t>
            </a:r>
            <a:r>
              <a:rPr sz="1800" b="1" dirty="0">
                <a:solidFill>
                  <a:srgbClr val="F89E00"/>
                </a:solidFill>
                <a:latin typeface="Arial"/>
                <a:cs typeface="Arial"/>
              </a:rPr>
              <a:t>and</a:t>
            </a:r>
            <a:r>
              <a:rPr sz="1800" b="1" spc="-15" dirty="0">
                <a:solidFill>
                  <a:srgbClr val="F89E00"/>
                </a:solidFill>
                <a:latin typeface="Arial"/>
                <a:cs typeface="Arial"/>
              </a:rPr>
              <a:t> </a:t>
            </a:r>
            <a:r>
              <a:rPr sz="1800" b="1" spc="-10" dirty="0">
                <a:solidFill>
                  <a:srgbClr val="F89E00"/>
                </a:solidFill>
                <a:latin typeface="Arial"/>
                <a:cs typeface="Arial"/>
              </a:rPr>
              <a:t>Innovation</a:t>
            </a:r>
            <a:endParaRPr sz="1800">
              <a:latin typeface="Arial"/>
              <a:cs typeface="Arial"/>
            </a:endParaRPr>
          </a:p>
        </p:txBody>
      </p:sp>
      <p:pic>
        <p:nvPicPr>
          <p:cNvPr id="17" name="Picture 16">
            <a:extLst>
              <a:ext uri="{FF2B5EF4-FFF2-40B4-BE49-F238E27FC236}">
                <a16:creationId xmlns:a16="http://schemas.microsoft.com/office/drawing/2014/main" id="{FEC7D0CA-4272-42A5-BEBE-710935F968B3}"/>
              </a:ext>
            </a:extLst>
          </p:cNvPr>
          <p:cNvPicPr>
            <a:picLocks noChangeAspect="1"/>
          </p:cNvPicPr>
          <p:nvPr/>
        </p:nvPicPr>
        <p:blipFill>
          <a:blip r:embed="rId8"/>
          <a:stretch>
            <a:fillRect/>
          </a:stretch>
        </p:blipFill>
        <p:spPr>
          <a:xfrm>
            <a:off x="1545465" y="328070"/>
            <a:ext cx="8010838" cy="10120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2245" y="321056"/>
            <a:ext cx="8115934" cy="63627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993333"/>
                </a:solidFill>
              </a:rPr>
              <a:t>Using</a:t>
            </a:r>
            <a:r>
              <a:rPr sz="2000" spc="-30" dirty="0">
                <a:solidFill>
                  <a:srgbClr val="993333"/>
                </a:solidFill>
              </a:rPr>
              <a:t> </a:t>
            </a:r>
            <a:r>
              <a:rPr sz="2000" dirty="0">
                <a:solidFill>
                  <a:srgbClr val="993333"/>
                </a:solidFill>
              </a:rPr>
              <a:t>Microbial</a:t>
            </a:r>
            <a:r>
              <a:rPr sz="2000" spc="-20" dirty="0">
                <a:solidFill>
                  <a:srgbClr val="993333"/>
                </a:solidFill>
              </a:rPr>
              <a:t> </a:t>
            </a:r>
            <a:r>
              <a:rPr sz="2000" dirty="0">
                <a:solidFill>
                  <a:srgbClr val="993333"/>
                </a:solidFill>
              </a:rPr>
              <a:t>Agents</a:t>
            </a:r>
            <a:r>
              <a:rPr sz="2000" spc="-15" dirty="0">
                <a:solidFill>
                  <a:srgbClr val="993333"/>
                </a:solidFill>
              </a:rPr>
              <a:t> </a:t>
            </a:r>
            <a:r>
              <a:rPr sz="2000" dirty="0">
                <a:solidFill>
                  <a:srgbClr val="993333"/>
                </a:solidFill>
              </a:rPr>
              <a:t>and</a:t>
            </a:r>
            <a:r>
              <a:rPr sz="2000" spc="5" dirty="0">
                <a:solidFill>
                  <a:srgbClr val="993333"/>
                </a:solidFill>
              </a:rPr>
              <a:t> </a:t>
            </a:r>
            <a:r>
              <a:rPr sz="2000" dirty="0">
                <a:solidFill>
                  <a:srgbClr val="993333"/>
                </a:solidFill>
              </a:rPr>
              <a:t>their</a:t>
            </a:r>
            <a:r>
              <a:rPr sz="2000" spc="-15" dirty="0">
                <a:solidFill>
                  <a:srgbClr val="993333"/>
                </a:solidFill>
              </a:rPr>
              <a:t> </a:t>
            </a:r>
            <a:r>
              <a:rPr sz="2000" dirty="0">
                <a:solidFill>
                  <a:srgbClr val="993333"/>
                </a:solidFill>
              </a:rPr>
              <a:t>Products</a:t>
            </a:r>
            <a:r>
              <a:rPr sz="2000" spc="5" dirty="0">
                <a:solidFill>
                  <a:srgbClr val="993333"/>
                </a:solidFill>
              </a:rPr>
              <a:t> </a:t>
            </a:r>
            <a:r>
              <a:rPr sz="2000" dirty="0">
                <a:solidFill>
                  <a:srgbClr val="993333"/>
                </a:solidFill>
              </a:rPr>
              <a:t>OR</a:t>
            </a:r>
            <a:r>
              <a:rPr sz="2000" spc="-20" dirty="0">
                <a:solidFill>
                  <a:srgbClr val="993333"/>
                </a:solidFill>
              </a:rPr>
              <a:t> </a:t>
            </a:r>
            <a:r>
              <a:rPr sz="2000" dirty="0">
                <a:solidFill>
                  <a:srgbClr val="993333"/>
                </a:solidFill>
              </a:rPr>
              <a:t>Engaging</a:t>
            </a:r>
            <a:r>
              <a:rPr sz="2000" spc="-5" dirty="0">
                <a:solidFill>
                  <a:srgbClr val="993333"/>
                </a:solidFill>
              </a:rPr>
              <a:t> </a:t>
            </a:r>
            <a:r>
              <a:rPr sz="2000" spc="-25" dirty="0">
                <a:solidFill>
                  <a:srgbClr val="993333"/>
                </a:solidFill>
              </a:rPr>
              <a:t>in </a:t>
            </a:r>
            <a:r>
              <a:rPr sz="2000" dirty="0">
                <a:solidFill>
                  <a:srgbClr val="993333"/>
                </a:solidFill>
              </a:rPr>
              <a:t>Research</a:t>
            </a:r>
            <a:r>
              <a:rPr sz="2000" spc="-70" dirty="0">
                <a:solidFill>
                  <a:srgbClr val="993333"/>
                </a:solidFill>
              </a:rPr>
              <a:t> </a:t>
            </a:r>
            <a:r>
              <a:rPr sz="2000" dirty="0">
                <a:solidFill>
                  <a:srgbClr val="993333"/>
                </a:solidFill>
              </a:rPr>
              <a:t>Involving</a:t>
            </a:r>
            <a:r>
              <a:rPr sz="2000" spc="-90" dirty="0">
                <a:solidFill>
                  <a:srgbClr val="993333"/>
                </a:solidFill>
              </a:rPr>
              <a:t> </a:t>
            </a:r>
            <a:r>
              <a:rPr sz="2000" dirty="0">
                <a:solidFill>
                  <a:srgbClr val="993333"/>
                </a:solidFill>
              </a:rPr>
              <a:t>Recombinant</a:t>
            </a:r>
            <a:r>
              <a:rPr sz="2000" spc="-65" dirty="0">
                <a:solidFill>
                  <a:srgbClr val="993333"/>
                </a:solidFill>
              </a:rPr>
              <a:t> </a:t>
            </a:r>
            <a:r>
              <a:rPr sz="2000" dirty="0">
                <a:solidFill>
                  <a:srgbClr val="993333"/>
                </a:solidFill>
              </a:rPr>
              <a:t>and</a:t>
            </a:r>
            <a:r>
              <a:rPr sz="2000" spc="-55" dirty="0">
                <a:solidFill>
                  <a:srgbClr val="993333"/>
                </a:solidFill>
              </a:rPr>
              <a:t> </a:t>
            </a:r>
            <a:r>
              <a:rPr sz="2000" dirty="0">
                <a:solidFill>
                  <a:srgbClr val="993333"/>
                </a:solidFill>
              </a:rPr>
              <a:t>Synthetic</a:t>
            </a:r>
            <a:r>
              <a:rPr sz="2000" spc="-65" dirty="0">
                <a:solidFill>
                  <a:srgbClr val="993333"/>
                </a:solidFill>
              </a:rPr>
              <a:t> </a:t>
            </a:r>
            <a:r>
              <a:rPr sz="2000" spc="-20" dirty="0">
                <a:solidFill>
                  <a:srgbClr val="993333"/>
                </a:solidFill>
              </a:rPr>
              <a:t>DNA?</a:t>
            </a:r>
            <a:endParaRPr sz="2000"/>
          </a:p>
        </p:txBody>
      </p:sp>
      <p:sp>
        <p:nvSpPr>
          <p:cNvPr id="3" name="object 3"/>
          <p:cNvSpPr txBox="1"/>
          <p:nvPr/>
        </p:nvSpPr>
        <p:spPr>
          <a:xfrm>
            <a:off x="1829587" y="941324"/>
            <a:ext cx="8553450" cy="3790315"/>
          </a:xfrm>
          <a:prstGeom prst="rect">
            <a:avLst/>
          </a:prstGeom>
        </p:spPr>
        <p:txBody>
          <a:bodyPr vert="horz" wrap="square" lIns="0" tIns="13335" rIns="0" bIns="0" rtlCol="0">
            <a:spAutoFit/>
          </a:bodyPr>
          <a:lstStyle/>
          <a:p>
            <a:pPr marL="163830" indent="-119380">
              <a:lnSpc>
                <a:spcPct val="100000"/>
              </a:lnSpc>
              <a:spcBef>
                <a:spcPts val="105"/>
              </a:spcBef>
              <a:buSzPct val="117857"/>
              <a:buChar char="•"/>
              <a:tabLst>
                <a:tab pos="164465" algn="l"/>
              </a:tabLst>
            </a:pPr>
            <a:r>
              <a:rPr sz="1400" u="sng" dirty="0">
                <a:uFill>
                  <a:solidFill>
                    <a:srgbClr val="000000"/>
                  </a:solidFill>
                </a:uFill>
                <a:latin typeface="Arial"/>
                <a:cs typeface="Arial"/>
              </a:rPr>
              <a:t>Difference</a:t>
            </a:r>
            <a:r>
              <a:rPr sz="1400" u="sng" spc="-85" dirty="0">
                <a:uFill>
                  <a:solidFill>
                    <a:srgbClr val="000000"/>
                  </a:solidFill>
                </a:uFill>
                <a:latin typeface="Arial"/>
                <a:cs typeface="Arial"/>
              </a:rPr>
              <a:t> </a:t>
            </a:r>
            <a:r>
              <a:rPr sz="1400" u="sng" dirty="0">
                <a:uFill>
                  <a:solidFill>
                    <a:srgbClr val="000000"/>
                  </a:solidFill>
                </a:uFill>
                <a:latin typeface="Arial"/>
                <a:cs typeface="Arial"/>
              </a:rPr>
              <a:t>between</a:t>
            </a:r>
            <a:r>
              <a:rPr sz="1400" u="sng" spc="-35" dirty="0">
                <a:uFill>
                  <a:solidFill>
                    <a:srgbClr val="000000"/>
                  </a:solidFill>
                </a:uFill>
                <a:latin typeface="Arial"/>
                <a:cs typeface="Arial"/>
              </a:rPr>
              <a:t> </a:t>
            </a:r>
            <a:r>
              <a:rPr sz="1400" u="sng" spc="-10" dirty="0">
                <a:uFill>
                  <a:solidFill>
                    <a:srgbClr val="000000"/>
                  </a:solidFill>
                </a:uFill>
                <a:latin typeface="Arial"/>
                <a:cs typeface="Arial"/>
              </a:rPr>
              <a:t>Microbial</a:t>
            </a:r>
            <a:r>
              <a:rPr sz="1400" u="sng" spc="-105" dirty="0">
                <a:uFill>
                  <a:solidFill>
                    <a:srgbClr val="000000"/>
                  </a:solidFill>
                </a:uFill>
                <a:latin typeface="Arial"/>
                <a:cs typeface="Arial"/>
              </a:rPr>
              <a:t> </a:t>
            </a:r>
            <a:r>
              <a:rPr sz="1400" u="sng" dirty="0">
                <a:uFill>
                  <a:solidFill>
                    <a:srgbClr val="000000"/>
                  </a:solidFill>
                </a:uFill>
                <a:latin typeface="Arial"/>
                <a:cs typeface="Arial"/>
              </a:rPr>
              <a:t>Agents</a:t>
            </a:r>
            <a:r>
              <a:rPr sz="1400" u="sng" spc="-40" dirty="0">
                <a:uFill>
                  <a:solidFill>
                    <a:srgbClr val="000000"/>
                  </a:solidFill>
                </a:uFill>
                <a:latin typeface="Arial"/>
                <a:cs typeface="Arial"/>
              </a:rPr>
              <a:t> </a:t>
            </a:r>
            <a:r>
              <a:rPr sz="1400" u="sng" dirty="0">
                <a:uFill>
                  <a:solidFill>
                    <a:srgbClr val="000000"/>
                  </a:solidFill>
                </a:uFill>
                <a:latin typeface="Arial"/>
                <a:cs typeface="Arial"/>
              </a:rPr>
              <a:t>and</a:t>
            </a:r>
            <a:r>
              <a:rPr sz="1400" u="sng" spc="-35" dirty="0">
                <a:uFill>
                  <a:solidFill>
                    <a:srgbClr val="000000"/>
                  </a:solidFill>
                </a:uFill>
                <a:latin typeface="Arial"/>
                <a:cs typeface="Arial"/>
              </a:rPr>
              <a:t> </a:t>
            </a:r>
            <a:r>
              <a:rPr sz="1400" u="sng" dirty="0">
                <a:uFill>
                  <a:solidFill>
                    <a:srgbClr val="000000"/>
                  </a:solidFill>
                </a:uFill>
                <a:latin typeface="Arial"/>
                <a:cs typeface="Arial"/>
              </a:rPr>
              <a:t>Recombinant</a:t>
            </a:r>
            <a:r>
              <a:rPr sz="1400" u="sng" spc="-65" dirty="0">
                <a:uFill>
                  <a:solidFill>
                    <a:srgbClr val="000000"/>
                  </a:solidFill>
                </a:uFill>
                <a:latin typeface="Arial"/>
                <a:cs typeface="Arial"/>
              </a:rPr>
              <a:t> </a:t>
            </a:r>
            <a:r>
              <a:rPr sz="1400" u="sng" dirty="0">
                <a:uFill>
                  <a:solidFill>
                    <a:srgbClr val="000000"/>
                  </a:solidFill>
                </a:uFill>
                <a:latin typeface="Arial"/>
                <a:cs typeface="Arial"/>
              </a:rPr>
              <a:t>or</a:t>
            </a:r>
            <a:r>
              <a:rPr sz="1400" u="sng" spc="-20" dirty="0">
                <a:uFill>
                  <a:solidFill>
                    <a:srgbClr val="000000"/>
                  </a:solidFill>
                </a:uFill>
                <a:latin typeface="Arial"/>
                <a:cs typeface="Arial"/>
              </a:rPr>
              <a:t> </a:t>
            </a:r>
            <a:r>
              <a:rPr sz="1400" u="sng" dirty="0">
                <a:uFill>
                  <a:solidFill>
                    <a:srgbClr val="000000"/>
                  </a:solidFill>
                </a:uFill>
                <a:latin typeface="Arial"/>
                <a:cs typeface="Arial"/>
              </a:rPr>
              <a:t>Synthetic</a:t>
            </a:r>
            <a:r>
              <a:rPr sz="1400" u="sng" spc="-40" dirty="0">
                <a:uFill>
                  <a:solidFill>
                    <a:srgbClr val="000000"/>
                  </a:solidFill>
                </a:uFill>
                <a:latin typeface="Arial"/>
                <a:cs typeface="Arial"/>
              </a:rPr>
              <a:t> </a:t>
            </a:r>
            <a:r>
              <a:rPr sz="1400" u="sng" spc="-10" dirty="0">
                <a:uFill>
                  <a:solidFill>
                    <a:srgbClr val="000000"/>
                  </a:solidFill>
                </a:uFill>
                <a:latin typeface="Arial"/>
                <a:cs typeface="Arial"/>
              </a:rPr>
              <a:t>DNA/RNA</a:t>
            </a:r>
            <a:r>
              <a:rPr sz="1400" spc="-10" dirty="0">
                <a:latin typeface="Arial"/>
                <a:cs typeface="Arial"/>
              </a:rPr>
              <a:t>:</a:t>
            </a:r>
            <a:endParaRPr sz="1400" dirty="0">
              <a:latin typeface="Arial"/>
              <a:cs typeface="Arial"/>
            </a:endParaRPr>
          </a:p>
          <a:p>
            <a:pPr marL="560070" marR="307340" lvl="1" indent="-287020">
              <a:lnSpc>
                <a:spcPct val="100000"/>
              </a:lnSpc>
              <a:buFont typeface="Courier New"/>
              <a:buChar char="o"/>
              <a:tabLst>
                <a:tab pos="560070" algn="l"/>
                <a:tab pos="560705" algn="l"/>
              </a:tabLst>
            </a:pPr>
            <a:r>
              <a:rPr sz="1400" dirty="0">
                <a:latin typeface="Arial"/>
                <a:cs typeface="Arial"/>
              </a:rPr>
              <a:t>Recombinant</a:t>
            </a:r>
            <a:r>
              <a:rPr sz="1400" spc="-50" dirty="0">
                <a:latin typeface="Arial"/>
                <a:cs typeface="Arial"/>
              </a:rPr>
              <a:t> </a:t>
            </a:r>
            <a:r>
              <a:rPr sz="1400" spc="-10" dirty="0">
                <a:latin typeface="Arial"/>
                <a:cs typeface="Arial"/>
              </a:rPr>
              <a:t>DNA</a:t>
            </a:r>
            <a:r>
              <a:rPr sz="1400" spc="-80" dirty="0">
                <a:latin typeface="Arial"/>
                <a:cs typeface="Arial"/>
              </a:rPr>
              <a:t> </a:t>
            </a:r>
            <a:r>
              <a:rPr sz="1400" dirty="0">
                <a:latin typeface="Arial"/>
                <a:cs typeface="Arial"/>
              </a:rPr>
              <a:t>is </a:t>
            </a:r>
            <a:r>
              <a:rPr sz="1400" spc="-10" dirty="0">
                <a:latin typeface="Arial"/>
                <a:cs typeface="Arial"/>
              </a:rPr>
              <a:t>genetically-engineered</a:t>
            </a:r>
            <a:r>
              <a:rPr sz="1400" spc="-40" dirty="0">
                <a:latin typeface="Arial"/>
                <a:cs typeface="Arial"/>
              </a:rPr>
              <a:t> </a:t>
            </a:r>
            <a:r>
              <a:rPr sz="1400" dirty="0">
                <a:latin typeface="Arial"/>
                <a:cs typeface="Arial"/>
              </a:rPr>
              <a:t>molecules</a:t>
            </a:r>
            <a:r>
              <a:rPr sz="1400" spc="-35" dirty="0">
                <a:latin typeface="Arial"/>
                <a:cs typeface="Arial"/>
              </a:rPr>
              <a:t> </a:t>
            </a:r>
            <a:r>
              <a:rPr sz="1400" dirty="0">
                <a:latin typeface="Arial"/>
                <a:cs typeface="Arial"/>
              </a:rPr>
              <a:t>formed</a:t>
            </a:r>
            <a:r>
              <a:rPr sz="1400" spc="-30" dirty="0">
                <a:latin typeface="Arial"/>
                <a:cs typeface="Arial"/>
              </a:rPr>
              <a:t> </a:t>
            </a:r>
            <a:r>
              <a:rPr sz="1400" dirty="0">
                <a:latin typeface="Arial"/>
                <a:cs typeface="Arial"/>
              </a:rPr>
              <a:t>by</a:t>
            </a:r>
            <a:r>
              <a:rPr sz="1400" spc="-10" dirty="0">
                <a:latin typeface="Arial"/>
                <a:cs typeface="Arial"/>
              </a:rPr>
              <a:t> </a:t>
            </a:r>
            <a:r>
              <a:rPr sz="1400" dirty="0">
                <a:latin typeface="Arial"/>
                <a:cs typeface="Arial"/>
              </a:rPr>
              <a:t>splicing</a:t>
            </a:r>
            <a:r>
              <a:rPr sz="1400" spc="-35" dirty="0">
                <a:latin typeface="Arial"/>
                <a:cs typeface="Arial"/>
              </a:rPr>
              <a:t> </a:t>
            </a:r>
            <a:r>
              <a:rPr sz="1400" dirty="0">
                <a:latin typeface="Arial"/>
                <a:cs typeface="Arial"/>
              </a:rPr>
              <a:t>fragments</a:t>
            </a:r>
            <a:r>
              <a:rPr sz="1400" spc="-50" dirty="0">
                <a:latin typeface="Arial"/>
                <a:cs typeface="Arial"/>
              </a:rPr>
              <a:t> </a:t>
            </a:r>
            <a:r>
              <a:rPr sz="1400" dirty="0">
                <a:latin typeface="Arial"/>
                <a:cs typeface="Arial"/>
              </a:rPr>
              <a:t>of</a:t>
            </a:r>
            <a:r>
              <a:rPr sz="1400" spc="-10" dirty="0">
                <a:latin typeface="Arial"/>
                <a:cs typeface="Arial"/>
              </a:rPr>
              <a:t> DNA/RNA </a:t>
            </a:r>
            <a:r>
              <a:rPr sz="1400" dirty="0">
                <a:latin typeface="Arial"/>
                <a:cs typeface="Arial"/>
              </a:rPr>
              <a:t>into</a:t>
            </a:r>
            <a:r>
              <a:rPr sz="1400" spc="360"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recipient</a:t>
            </a:r>
            <a:r>
              <a:rPr sz="1400" spc="-45" dirty="0">
                <a:latin typeface="Arial"/>
                <a:cs typeface="Arial"/>
              </a:rPr>
              <a:t> </a:t>
            </a:r>
            <a:r>
              <a:rPr sz="1400" dirty="0">
                <a:latin typeface="Arial"/>
                <a:cs typeface="Arial"/>
              </a:rPr>
              <a:t>(host)</a:t>
            </a:r>
            <a:r>
              <a:rPr sz="1400" spc="-45" dirty="0">
                <a:latin typeface="Arial"/>
                <a:cs typeface="Arial"/>
              </a:rPr>
              <a:t> </a:t>
            </a:r>
            <a:r>
              <a:rPr sz="1400" dirty="0">
                <a:latin typeface="Arial"/>
                <a:cs typeface="Arial"/>
              </a:rPr>
              <a:t>cell</a:t>
            </a:r>
            <a:r>
              <a:rPr sz="1400" spc="-25" dirty="0">
                <a:latin typeface="Arial"/>
                <a:cs typeface="Arial"/>
              </a:rPr>
              <a:t> </a:t>
            </a:r>
            <a:r>
              <a:rPr sz="1400" dirty="0">
                <a:latin typeface="Arial"/>
                <a:cs typeface="Arial"/>
              </a:rPr>
              <a:t>that</a:t>
            </a:r>
            <a:r>
              <a:rPr sz="1400" spc="-25" dirty="0">
                <a:latin typeface="Arial"/>
                <a:cs typeface="Arial"/>
              </a:rPr>
              <a:t> </a:t>
            </a:r>
            <a:r>
              <a:rPr sz="1400" dirty="0">
                <a:latin typeface="Arial"/>
                <a:cs typeface="Arial"/>
              </a:rPr>
              <a:t>can</a:t>
            </a:r>
            <a:r>
              <a:rPr sz="1400" spc="-25" dirty="0">
                <a:latin typeface="Arial"/>
                <a:cs typeface="Arial"/>
              </a:rPr>
              <a:t> </a:t>
            </a:r>
            <a:r>
              <a:rPr sz="1400" dirty="0">
                <a:latin typeface="Arial"/>
                <a:cs typeface="Arial"/>
              </a:rPr>
              <a:t>then</a:t>
            </a:r>
            <a:r>
              <a:rPr sz="1400" spc="-35" dirty="0">
                <a:latin typeface="Arial"/>
                <a:cs typeface="Arial"/>
              </a:rPr>
              <a:t> </a:t>
            </a:r>
            <a:r>
              <a:rPr sz="1400" spc="-10" dirty="0">
                <a:latin typeface="Arial"/>
                <a:cs typeface="Arial"/>
              </a:rPr>
              <a:t>replicate.</a:t>
            </a:r>
            <a:endParaRPr sz="1400" dirty="0">
              <a:latin typeface="Arial"/>
              <a:cs typeface="Arial"/>
            </a:endParaRPr>
          </a:p>
          <a:p>
            <a:pPr marL="560070" lvl="1" indent="-287020">
              <a:lnSpc>
                <a:spcPct val="100000"/>
              </a:lnSpc>
              <a:buFont typeface="Courier New"/>
              <a:buChar char="o"/>
              <a:tabLst>
                <a:tab pos="560070" algn="l"/>
                <a:tab pos="560705" algn="l"/>
              </a:tabLst>
            </a:pPr>
            <a:r>
              <a:rPr sz="1400" dirty="0">
                <a:latin typeface="Arial"/>
                <a:cs typeface="Arial"/>
              </a:rPr>
              <a:t>Microbial</a:t>
            </a:r>
            <a:r>
              <a:rPr sz="1400" spc="-45" dirty="0">
                <a:latin typeface="Arial"/>
                <a:cs typeface="Arial"/>
              </a:rPr>
              <a:t> </a:t>
            </a:r>
            <a:r>
              <a:rPr sz="1400" dirty="0">
                <a:latin typeface="Arial"/>
                <a:cs typeface="Arial"/>
              </a:rPr>
              <a:t>agents</a:t>
            </a:r>
            <a:r>
              <a:rPr sz="1400" spc="-40" dirty="0">
                <a:latin typeface="Arial"/>
                <a:cs typeface="Arial"/>
              </a:rPr>
              <a:t> </a:t>
            </a:r>
            <a:r>
              <a:rPr sz="1400" dirty="0">
                <a:latin typeface="Arial"/>
                <a:cs typeface="Arial"/>
              </a:rPr>
              <a:t>are</a:t>
            </a:r>
            <a:r>
              <a:rPr sz="1400" spc="-20" dirty="0">
                <a:latin typeface="Arial"/>
                <a:cs typeface="Arial"/>
              </a:rPr>
              <a:t> </a:t>
            </a:r>
            <a:r>
              <a:rPr sz="1400" dirty="0">
                <a:latin typeface="Arial"/>
                <a:cs typeface="Arial"/>
              </a:rPr>
              <a:t>any</a:t>
            </a:r>
            <a:r>
              <a:rPr sz="1400" spc="-20" dirty="0">
                <a:latin typeface="Arial"/>
                <a:cs typeface="Arial"/>
              </a:rPr>
              <a:t> </a:t>
            </a:r>
            <a:r>
              <a:rPr sz="1400" dirty="0">
                <a:latin typeface="Arial"/>
                <a:cs typeface="Arial"/>
              </a:rPr>
              <a:t>potentially</a:t>
            </a:r>
            <a:r>
              <a:rPr sz="1400" spc="-50" dirty="0">
                <a:latin typeface="Arial"/>
                <a:cs typeface="Arial"/>
              </a:rPr>
              <a:t> </a:t>
            </a:r>
            <a:r>
              <a:rPr sz="1400" dirty="0">
                <a:latin typeface="Arial"/>
                <a:cs typeface="Arial"/>
              </a:rPr>
              <a:t>pathogenic</a:t>
            </a:r>
            <a:r>
              <a:rPr sz="1400" spc="-55" dirty="0">
                <a:latin typeface="Arial"/>
                <a:cs typeface="Arial"/>
              </a:rPr>
              <a:t> </a:t>
            </a:r>
            <a:r>
              <a:rPr sz="1400" spc="-10" dirty="0">
                <a:latin typeface="Arial"/>
                <a:cs typeface="Arial"/>
              </a:rPr>
              <a:t>microorganisms</a:t>
            </a:r>
            <a:r>
              <a:rPr sz="1400" spc="-50" dirty="0">
                <a:latin typeface="Arial"/>
                <a:cs typeface="Arial"/>
              </a:rPr>
              <a:t> </a:t>
            </a:r>
            <a:r>
              <a:rPr sz="1400" dirty="0">
                <a:latin typeface="Arial"/>
                <a:cs typeface="Arial"/>
              </a:rPr>
              <a:t>and/or</a:t>
            </a:r>
            <a:r>
              <a:rPr sz="1400" spc="-35" dirty="0">
                <a:latin typeface="Arial"/>
                <a:cs typeface="Arial"/>
              </a:rPr>
              <a:t> </a:t>
            </a:r>
            <a:r>
              <a:rPr sz="1400" dirty="0">
                <a:latin typeface="Arial"/>
                <a:cs typeface="Arial"/>
              </a:rPr>
              <a:t>their</a:t>
            </a:r>
            <a:r>
              <a:rPr sz="1400" spc="-30" dirty="0">
                <a:latin typeface="Arial"/>
                <a:cs typeface="Arial"/>
              </a:rPr>
              <a:t> </a:t>
            </a:r>
            <a:r>
              <a:rPr sz="1400" spc="-10" dirty="0">
                <a:latin typeface="Arial"/>
                <a:cs typeface="Arial"/>
              </a:rPr>
              <a:t>products.</a:t>
            </a:r>
            <a:endParaRPr sz="1400" dirty="0">
              <a:latin typeface="Arial"/>
              <a:cs typeface="Arial"/>
            </a:endParaRPr>
          </a:p>
          <a:p>
            <a:pPr lvl="1">
              <a:lnSpc>
                <a:spcPct val="100000"/>
              </a:lnSpc>
              <a:spcBef>
                <a:spcPts val="30"/>
              </a:spcBef>
              <a:buFont typeface="Courier New"/>
              <a:buChar char="o"/>
            </a:pPr>
            <a:endParaRPr sz="1650" dirty="0">
              <a:latin typeface="Arial"/>
              <a:cs typeface="Arial"/>
            </a:endParaRPr>
          </a:p>
          <a:p>
            <a:pPr marL="131445" indent="-119380">
              <a:lnSpc>
                <a:spcPct val="100000"/>
              </a:lnSpc>
              <a:buSzPct val="117857"/>
              <a:buChar char="•"/>
              <a:tabLst>
                <a:tab pos="132080" algn="l"/>
              </a:tabLst>
            </a:pPr>
            <a:r>
              <a:rPr sz="1400" u="sng" dirty="0">
                <a:uFill>
                  <a:solidFill>
                    <a:srgbClr val="000000"/>
                  </a:solidFill>
                </a:uFill>
                <a:latin typeface="Arial"/>
                <a:cs typeface="Arial"/>
              </a:rPr>
              <a:t>Biosafety</a:t>
            </a:r>
            <a:r>
              <a:rPr sz="1400" u="sng" spc="-60" dirty="0">
                <a:uFill>
                  <a:solidFill>
                    <a:srgbClr val="000000"/>
                  </a:solidFill>
                </a:uFill>
                <a:latin typeface="Arial"/>
                <a:cs typeface="Arial"/>
              </a:rPr>
              <a:t> </a:t>
            </a:r>
            <a:r>
              <a:rPr sz="1400" u="sng" dirty="0">
                <a:uFill>
                  <a:solidFill>
                    <a:srgbClr val="000000"/>
                  </a:solidFill>
                </a:uFill>
                <a:latin typeface="Arial"/>
                <a:cs typeface="Arial"/>
              </a:rPr>
              <a:t>and</a:t>
            </a:r>
            <a:r>
              <a:rPr sz="1400" u="sng" spc="-30" dirty="0">
                <a:uFill>
                  <a:solidFill>
                    <a:srgbClr val="000000"/>
                  </a:solidFill>
                </a:uFill>
                <a:latin typeface="Arial"/>
                <a:cs typeface="Arial"/>
              </a:rPr>
              <a:t> </a:t>
            </a:r>
            <a:r>
              <a:rPr sz="1400" u="sng" dirty="0">
                <a:uFill>
                  <a:solidFill>
                    <a:srgbClr val="000000"/>
                  </a:solidFill>
                </a:uFill>
                <a:latin typeface="Arial"/>
                <a:cs typeface="Arial"/>
              </a:rPr>
              <a:t>Security</a:t>
            </a:r>
            <a:r>
              <a:rPr sz="1400" u="sng" spc="-35" dirty="0">
                <a:uFill>
                  <a:solidFill>
                    <a:srgbClr val="000000"/>
                  </a:solidFill>
                </a:uFill>
                <a:latin typeface="Arial"/>
                <a:cs typeface="Arial"/>
              </a:rPr>
              <a:t> </a:t>
            </a:r>
            <a:r>
              <a:rPr sz="1400" u="sng" dirty="0">
                <a:uFill>
                  <a:solidFill>
                    <a:srgbClr val="000000"/>
                  </a:solidFill>
                </a:uFill>
                <a:latin typeface="Arial"/>
                <a:cs typeface="Arial"/>
              </a:rPr>
              <a:t>services</a:t>
            </a:r>
            <a:r>
              <a:rPr sz="1400" u="sng" spc="-35" dirty="0">
                <a:uFill>
                  <a:solidFill>
                    <a:srgbClr val="000000"/>
                  </a:solidFill>
                </a:uFill>
                <a:latin typeface="Arial"/>
                <a:cs typeface="Arial"/>
              </a:rPr>
              <a:t> </a:t>
            </a:r>
            <a:r>
              <a:rPr sz="1400" u="sng" spc="-10" dirty="0">
                <a:uFill>
                  <a:solidFill>
                    <a:srgbClr val="000000"/>
                  </a:solidFill>
                </a:uFill>
                <a:latin typeface="Arial"/>
                <a:cs typeface="Arial"/>
              </a:rPr>
              <a:t>provided</a:t>
            </a:r>
            <a:r>
              <a:rPr sz="1400" spc="-10" dirty="0">
                <a:latin typeface="Arial"/>
                <a:cs typeface="Arial"/>
              </a:rPr>
              <a:t>:</a:t>
            </a:r>
            <a:endParaRPr sz="1400" dirty="0">
              <a:latin typeface="Arial"/>
              <a:cs typeface="Arial"/>
            </a:endParaRPr>
          </a:p>
          <a:p>
            <a:pPr marL="360045" indent="-119380">
              <a:lnSpc>
                <a:spcPct val="100000"/>
              </a:lnSpc>
              <a:buFont typeface="Wingdings"/>
              <a:buChar char=""/>
              <a:tabLst>
                <a:tab pos="360680" algn="l"/>
              </a:tabLst>
            </a:pPr>
            <a:r>
              <a:rPr sz="1400" spc="-10" dirty="0">
                <a:latin typeface="Arial"/>
                <a:cs typeface="Arial"/>
              </a:rPr>
              <a:t>Training</a:t>
            </a:r>
            <a:endParaRPr sz="1400" dirty="0">
              <a:latin typeface="Arial"/>
              <a:cs typeface="Arial"/>
            </a:endParaRPr>
          </a:p>
          <a:p>
            <a:pPr marL="360045" indent="-119380">
              <a:lnSpc>
                <a:spcPct val="100000"/>
              </a:lnSpc>
              <a:buFont typeface="Wingdings"/>
              <a:buChar char=""/>
              <a:tabLst>
                <a:tab pos="360680" algn="l"/>
              </a:tabLst>
            </a:pPr>
            <a:r>
              <a:rPr sz="1400" dirty="0">
                <a:latin typeface="Arial"/>
                <a:cs typeface="Arial"/>
              </a:rPr>
              <a:t>Placement</a:t>
            </a:r>
            <a:r>
              <a:rPr sz="1400" spc="-75" dirty="0">
                <a:latin typeface="Arial"/>
                <a:cs typeface="Arial"/>
              </a:rPr>
              <a:t> </a:t>
            </a:r>
            <a:r>
              <a:rPr sz="1400" dirty="0">
                <a:latin typeface="Arial"/>
                <a:cs typeface="Arial"/>
              </a:rPr>
              <a:t>of</a:t>
            </a:r>
            <a:r>
              <a:rPr sz="1400" spc="-95" dirty="0">
                <a:latin typeface="Arial"/>
                <a:cs typeface="Arial"/>
              </a:rPr>
              <a:t> </a:t>
            </a:r>
            <a:r>
              <a:rPr sz="1400" dirty="0">
                <a:latin typeface="Arial"/>
                <a:cs typeface="Arial"/>
              </a:rPr>
              <a:t>ALL</a:t>
            </a:r>
            <a:r>
              <a:rPr sz="1400" spc="-85" dirty="0">
                <a:latin typeface="Arial"/>
                <a:cs typeface="Arial"/>
              </a:rPr>
              <a:t> </a:t>
            </a:r>
            <a:r>
              <a:rPr sz="1400" dirty="0">
                <a:latin typeface="Arial"/>
                <a:cs typeface="Arial"/>
              </a:rPr>
              <a:t>microbial</a:t>
            </a:r>
            <a:r>
              <a:rPr sz="1400" spc="-50" dirty="0">
                <a:latin typeface="Arial"/>
                <a:cs typeface="Arial"/>
              </a:rPr>
              <a:t> </a:t>
            </a:r>
            <a:r>
              <a:rPr sz="1400" dirty="0">
                <a:latin typeface="Arial"/>
                <a:cs typeface="Arial"/>
              </a:rPr>
              <a:t>agent</a:t>
            </a:r>
            <a:r>
              <a:rPr sz="1400" spc="-40" dirty="0">
                <a:latin typeface="Arial"/>
                <a:cs typeface="Arial"/>
              </a:rPr>
              <a:t> </a:t>
            </a:r>
            <a:r>
              <a:rPr sz="1400" spc="-10" dirty="0">
                <a:latin typeface="Arial"/>
                <a:cs typeface="Arial"/>
              </a:rPr>
              <a:t>orders</a:t>
            </a:r>
            <a:endParaRPr sz="1400" dirty="0">
              <a:latin typeface="Arial"/>
              <a:cs typeface="Arial"/>
            </a:endParaRPr>
          </a:p>
          <a:p>
            <a:pPr marL="360045" indent="-119380">
              <a:lnSpc>
                <a:spcPct val="100000"/>
              </a:lnSpc>
              <a:buFont typeface="Wingdings"/>
              <a:buChar char=""/>
              <a:tabLst>
                <a:tab pos="360680" algn="l"/>
              </a:tabLst>
            </a:pPr>
            <a:r>
              <a:rPr sz="1400" dirty="0">
                <a:latin typeface="Arial"/>
                <a:cs typeface="Arial"/>
              </a:rPr>
              <a:t>Assist</a:t>
            </a:r>
            <a:r>
              <a:rPr sz="1400" spc="-35" dirty="0">
                <a:latin typeface="Arial"/>
                <a:cs typeface="Arial"/>
              </a:rPr>
              <a:t> </a:t>
            </a:r>
            <a:r>
              <a:rPr sz="1400" dirty="0">
                <a:latin typeface="Arial"/>
                <a:cs typeface="Arial"/>
              </a:rPr>
              <a:t>in</a:t>
            </a:r>
            <a:r>
              <a:rPr sz="1400" spc="-25" dirty="0">
                <a:latin typeface="Arial"/>
                <a:cs typeface="Arial"/>
              </a:rPr>
              <a:t> </a:t>
            </a:r>
            <a:r>
              <a:rPr sz="1400" dirty="0">
                <a:latin typeface="Arial"/>
                <a:cs typeface="Arial"/>
              </a:rPr>
              <a:t>the</a:t>
            </a:r>
            <a:r>
              <a:rPr sz="1400" spc="-45" dirty="0">
                <a:latin typeface="Arial"/>
                <a:cs typeface="Arial"/>
              </a:rPr>
              <a:t> </a:t>
            </a:r>
            <a:r>
              <a:rPr sz="1400" dirty="0">
                <a:latin typeface="Arial"/>
                <a:cs typeface="Arial"/>
              </a:rPr>
              <a:t>transportation</a:t>
            </a:r>
            <a:r>
              <a:rPr sz="1400" spc="-50"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microbial</a:t>
            </a:r>
            <a:r>
              <a:rPr sz="1400" spc="-35" dirty="0">
                <a:latin typeface="Arial"/>
                <a:cs typeface="Arial"/>
              </a:rPr>
              <a:t> </a:t>
            </a:r>
            <a:r>
              <a:rPr sz="1400" spc="-10" dirty="0">
                <a:latin typeface="Arial"/>
                <a:cs typeface="Arial"/>
              </a:rPr>
              <a:t>agents</a:t>
            </a:r>
            <a:endParaRPr sz="1400" dirty="0">
              <a:latin typeface="Arial"/>
              <a:cs typeface="Arial"/>
            </a:endParaRPr>
          </a:p>
          <a:p>
            <a:pPr marL="360045" indent="-119380">
              <a:lnSpc>
                <a:spcPct val="100000"/>
              </a:lnSpc>
              <a:buFont typeface="Wingdings"/>
              <a:buChar char=""/>
              <a:tabLst>
                <a:tab pos="360680" algn="l"/>
              </a:tabLst>
            </a:pPr>
            <a:r>
              <a:rPr sz="1400" dirty="0">
                <a:latin typeface="Arial"/>
                <a:cs typeface="Arial"/>
              </a:rPr>
              <a:t>Liaison</a:t>
            </a:r>
            <a:r>
              <a:rPr sz="1400" spc="-50" dirty="0">
                <a:latin typeface="Arial"/>
                <a:cs typeface="Arial"/>
              </a:rPr>
              <a:t> </a:t>
            </a:r>
            <a:r>
              <a:rPr sz="1400" dirty="0">
                <a:latin typeface="Arial"/>
                <a:cs typeface="Arial"/>
              </a:rPr>
              <a:t>with</a:t>
            </a:r>
            <a:r>
              <a:rPr sz="1400" spc="-15" dirty="0">
                <a:latin typeface="Arial"/>
                <a:cs typeface="Arial"/>
              </a:rPr>
              <a:t> </a:t>
            </a:r>
            <a:r>
              <a:rPr sz="1400" dirty="0">
                <a:latin typeface="Arial"/>
                <a:cs typeface="Arial"/>
              </a:rPr>
              <a:t>regulatory</a:t>
            </a:r>
            <a:r>
              <a:rPr sz="1400" spc="-50" dirty="0">
                <a:latin typeface="Arial"/>
                <a:cs typeface="Arial"/>
              </a:rPr>
              <a:t> </a:t>
            </a:r>
            <a:r>
              <a:rPr sz="1400" spc="-10" dirty="0">
                <a:latin typeface="Arial"/>
                <a:cs typeface="Arial"/>
              </a:rPr>
              <a:t>agencies</a:t>
            </a:r>
            <a:endParaRPr sz="1400" dirty="0">
              <a:latin typeface="Arial"/>
              <a:cs typeface="Arial"/>
            </a:endParaRPr>
          </a:p>
          <a:p>
            <a:pPr marL="360045" indent="-119380">
              <a:lnSpc>
                <a:spcPct val="100000"/>
              </a:lnSpc>
              <a:buFont typeface="Wingdings"/>
              <a:buChar char=""/>
              <a:tabLst>
                <a:tab pos="360680" algn="l"/>
              </a:tabLst>
            </a:pPr>
            <a:r>
              <a:rPr sz="1400" dirty="0">
                <a:latin typeface="Arial"/>
                <a:cs typeface="Arial"/>
              </a:rPr>
              <a:t>Emergency</a:t>
            </a:r>
            <a:r>
              <a:rPr sz="1400" spc="-65" dirty="0">
                <a:latin typeface="Arial"/>
                <a:cs typeface="Arial"/>
              </a:rPr>
              <a:t> </a:t>
            </a:r>
            <a:r>
              <a:rPr sz="1400" spc="-10" dirty="0">
                <a:latin typeface="Arial"/>
                <a:cs typeface="Arial"/>
              </a:rPr>
              <a:t>response</a:t>
            </a:r>
            <a:endParaRPr sz="1400" dirty="0">
              <a:latin typeface="Arial"/>
              <a:cs typeface="Arial"/>
            </a:endParaRPr>
          </a:p>
          <a:p>
            <a:pPr marL="4476115" lvl="1" indent="-119380">
              <a:lnSpc>
                <a:spcPct val="100000"/>
              </a:lnSpc>
              <a:spcBef>
                <a:spcPts val="825"/>
              </a:spcBef>
              <a:buSzPct val="117857"/>
              <a:buChar char="•"/>
              <a:tabLst>
                <a:tab pos="4476750" algn="l"/>
              </a:tabLst>
            </a:pPr>
            <a:r>
              <a:rPr sz="1400" u="sng" dirty="0">
                <a:uFill>
                  <a:solidFill>
                    <a:srgbClr val="000000"/>
                  </a:solidFill>
                </a:uFill>
                <a:latin typeface="Arial"/>
                <a:cs typeface="Arial"/>
              </a:rPr>
              <a:t>Recombinant</a:t>
            </a:r>
            <a:r>
              <a:rPr sz="1400" u="sng" spc="-75" dirty="0">
                <a:uFill>
                  <a:solidFill>
                    <a:srgbClr val="000000"/>
                  </a:solidFill>
                </a:uFill>
                <a:latin typeface="Arial"/>
                <a:cs typeface="Arial"/>
              </a:rPr>
              <a:t> </a:t>
            </a:r>
            <a:r>
              <a:rPr sz="1400" u="sng" dirty="0">
                <a:uFill>
                  <a:solidFill>
                    <a:srgbClr val="000000"/>
                  </a:solidFill>
                </a:uFill>
                <a:latin typeface="Arial"/>
                <a:cs typeface="Arial"/>
              </a:rPr>
              <a:t>and</a:t>
            </a:r>
            <a:r>
              <a:rPr sz="1400" u="sng" spc="-50" dirty="0">
                <a:uFill>
                  <a:solidFill>
                    <a:srgbClr val="000000"/>
                  </a:solidFill>
                </a:uFill>
                <a:latin typeface="Arial"/>
                <a:cs typeface="Arial"/>
              </a:rPr>
              <a:t> </a:t>
            </a:r>
            <a:r>
              <a:rPr sz="1400" u="sng" dirty="0">
                <a:uFill>
                  <a:solidFill>
                    <a:srgbClr val="000000"/>
                  </a:solidFill>
                </a:uFill>
                <a:latin typeface="Arial"/>
                <a:cs typeface="Arial"/>
              </a:rPr>
              <a:t>Synthetic</a:t>
            </a:r>
            <a:r>
              <a:rPr sz="1400" u="sng" spc="-50" dirty="0">
                <a:uFill>
                  <a:solidFill>
                    <a:srgbClr val="000000"/>
                  </a:solidFill>
                </a:uFill>
                <a:latin typeface="Arial"/>
                <a:cs typeface="Arial"/>
              </a:rPr>
              <a:t> </a:t>
            </a:r>
            <a:r>
              <a:rPr sz="1400" u="sng" dirty="0">
                <a:uFill>
                  <a:solidFill>
                    <a:srgbClr val="000000"/>
                  </a:solidFill>
                </a:uFill>
                <a:latin typeface="Arial"/>
                <a:cs typeface="Arial"/>
              </a:rPr>
              <a:t>DNA</a:t>
            </a:r>
            <a:r>
              <a:rPr sz="1400" u="sng" spc="-90" dirty="0">
                <a:uFill>
                  <a:solidFill>
                    <a:srgbClr val="000000"/>
                  </a:solidFill>
                </a:uFill>
                <a:latin typeface="Arial"/>
                <a:cs typeface="Arial"/>
              </a:rPr>
              <a:t> </a:t>
            </a:r>
            <a:r>
              <a:rPr sz="1400" u="sng" dirty="0">
                <a:uFill>
                  <a:solidFill>
                    <a:srgbClr val="000000"/>
                  </a:solidFill>
                </a:uFill>
                <a:latin typeface="Arial"/>
                <a:cs typeface="Arial"/>
              </a:rPr>
              <a:t>services</a:t>
            </a:r>
            <a:r>
              <a:rPr sz="1400" u="sng" spc="-50" dirty="0">
                <a:uFill>
                  <a:solidFill>
                    <a:srgbClr val="000000"/>
                  </a:solidFill>
                </a:uFill>
                <a:latin typeface="Arial"/>
                <a:cs typeface="Arial"/>
              </a:rPr>
              <a:t> </a:t>
            </a:r>
            <a:r>
              <a:rPr sz="1400" u="sng" spc="-10" dirty="0">
                <a:uFill>
                  <a:solidFill>
                    <a:srgbClr val="000000"/>
                  </a:solidFill>
                </a:uFill>
                <a:latin typeface="Arial"/>
                <a:cs typeface="Arial"/>
              </a:rPr>
              <a:t>provided</a:t>
            </a:r>
            <a:r>
              <a:rPr sz="1400" spc="-10" dirty="0">
                <a:latin typeface="Arial"/>
                <a:cs typeface="Arial"/>
              </a:rPr>
              <a:t>:</a:t>
            </a:r>
            <a:endParaRPr sz="1400" dirty="0">
              <a:latin typeface="Arial"/>
              <a:cs typeface="Arial"/>
            </a:endParaRPr>
          </a:p>
          <a:p>
            <a:pPr marL="4704715" lvl="2" indent="-119380">
              <a:lnSpc>
                <a:spcPct val="100000"/>
              </a:lnSpc>
              <a:buFont typeface="Wingdings"/>
              <a:buChar char=""/>
              <a:tabLst>
                <a:tab pos="4705350" algn="l"/>
              </a:tabLst>
            </a:pPr>
            <a:r>
              <a:rPr sz="1400" dirty="0">
                <a:latin typeface="Arial"/>
                <a:cs typeface="Arial"/>
              </a:rPr>
              <a:t>Review</a:t>
            </a:r>
            <a:r>
              <a:rPr sz="1400" spc="-25" dirty="0">
                <a:latin typeface="Arial"/>
                <a:cs typeface="Arial"/>
              </a:rPr>
              <a:t> </a:t>
            </a:r>
            <a:r>
              <a:rPr sz="1400" spc="-10" dirty="0">
                <a:latin typeface="Arial"/>
                <a:cs typeface="Arial"/>
              </a:rPr>
              <a:t>and</a:t>
            </a:r>
            <a:r>
              <a:rPr sz="1400" spc="-105" dirty="0">
                <a:latin typeface="Arial"/>
                <a:cs typeface="Arial"/>
              </a:rPr>
              <a:t> </a:t>
            </a:r>
            <a:r>
              <a:rPr sz="1400" dirty="0">
                <a:latin typeface="Arial"/>
                <a:cs typeface="Arial"/>
              </a:rPr>
              <a:t>Approval</a:t>
            </a:r>
            <a:r>
              <a:rPr sz="1400" spc="-25" dirty="0">
                <a:latin typeface="Arial"/>
                <a:cs typeface="Arial"/>
              </a:rPr>
              <a:t> </a:t>
            </a:r>
            <a:r>
              <a:rPr sz="1400" dirty="0">
                <a:latin typeface="Arial"/>
                <a:cs typeface="Arial"/>
              </a:rPr>
              <a:t>of</a:t>
            </a:r>
            <a:r>
              <a:rPr sz="1400" spc="-95" dirty="0">
                <a:latin typeface="Arial"/>
                <a:cs typeface="Arial"/>
              </a:rPr>
              <a:t> </a:t>
            </a:r>
            <a:r>
              <a:rPr sz="1400" dirty="0">
                <a:latin typeface="Arial"/>
                <a:cs typeface="Arial"/>
              </a:rPr>
              <a:t>ALL</a:t>
            </a:r>
            <a:r>
              <a:rPr sz="1400" spc="-85" dirty="0">
                <a:latin typeface="Arial"/>
                <a:cs typeface="Arial"/>
              </a:rPr>
              <a:t> </a:t>
            </a:r>
            <a:r>
              <a:rPr sz="1400" spc="-10" dirty="0">
                <a:latin typeface="Arial"/>
                <a:cs typeface="Arial"/>
              </a:rPr>
              <a:t>projects</a:t>
            </a:r>
            <a:endParaRPr sz="1400" dirty="0">
              <a:latin typeface="Arial"/>
              <a:cs typeface="Arial"/>
            </a:endParaRPr>
          </a:p>
          <a:p>
            <a:pPr marL="4704715" marR="22860" lvl="2" indent="-119380">
              <a:lnSpc>
                <a:spcPct val="100000"/>
              </a:lnSpc>
              <a:buFont typeface="Wingdings"/>
              <a:buChar char=""/>
              <a:tabLst>
                <a:tab pos="4705350" algn="l"/>
              </a:tabLst>
            </a:pPr>
            <a:r>
              <a:rPr sz="1400" dirty="0">
                <a:latin typeface="Arial"/>
                <a:cs typeface="Arial"/>
              </a:rPr>
              <a:t>Institutional</a:t>
            </a:r>
            <a:r>
              <a:rPr sz="1400" spc="-60" dirty="0">
                <a:latin typeface="Arial"/>
                <a:cs typeface="Arial"/>
              </a:rPr>
              <a:t> </a:t>
            </a:r>
            <a:r>
              <a:rPr sz="1400" dirty="0">
                <a:latin typeface="Arial"/>
                <a:cs typeface="Arial"/>
              </a:rPr>
              <a:t>Biosafety</a:t>
            </a:r>
            <a:r>
              <a:rPr sz="1400" spc="-70" dirty="0">
                <a:latin typeface="Arial"/>
                <a:cs typeface="Arial"/>
              </a:rPr>
              <a:t> </a:t>
            </a:r>
            <a:r>
              <a:rPr sz="1400" dirty="0">
                <a:latin typeface="Arial"/>
                <a:cs typeface="Arial"/>
              </a:rPr>
              <a:t>Committee</a:t>
            </a:r>
            <a:r>
              <a:rPr sz="1400" spc="-50" dirty="0">
                <a:latin typeface="Arial"/>
                <a:cs typeface="Arial"/>
              </a:rPr>
              <a:t> </a:t>
            </a:r>
            <a:r>
              <a:rPr sz="1400" dirty="0">
                <a:latin typeface="Arial"/>
                <a:cs typeface="Arial"/>
              </a:rPr>
              <a:t>(IBC)</a:t>
            </a:r>
            <a:r>
              <a:rPr sz="1400" spc="-35" dirty="0">
                <a:latin typeface="Arial"/>
                <a:cs typeface="Arial"/>
              </a:rPr>
              <a:t> </a:t>
            </a:r>
            <a:r>
              <a:rPr sz="1400" spc="-10" dirty="0">
                <a:latin typeface="Arial"/>
                <a:cs typeface="Arial"/>
              </a:rPr>
              <a:t>oversight </a:t>
            </a:r>
            <a:r>
              <a:rPr sz="1400" dirty="0">
                <a:latin typeface="Arial"/>
                <a:cs typeface="Arial"/>
              </a:rPr>
              <a:t>of</a:t>
            </a:r>
            <a:r>
              <a:rPr sz="1400" spc="-30" dirty="0">
                <a:latin typeface="Arial"/>
                <a:cs typeface="Arial"/>
              </a:rPr>
              <a:t> </a:t>
            </a:r>
            <a:r>
              <a:rPr sz="1400" spc="-10" dirty="0">
                <a:latin typeface="Arial"/>
                <a:cs typeface="Arial"/>
              </a:rPr>
              <a:t>projects</a:t>
            </a:r>
            <a:endParaRPr sz="1400" dirty="0">
              <a:latin typeface="Arial"/>
              <a:cs typeface="Arial"/>
            </a:endParaRPr>
          </a:p>
          <a:p>
            <a:pPr marL="4704715" lvl="2" indent="-119380">
              <a:lnSpc>
                <a:spcPct val="100000"/>
              </a:lnSpc>
              <a:buFont typeface="Wingdings"/>
              <a:buChar char=""/>
              <a:tabLst>
                <a:tab pos="4705350" algn="l"/>
              </a:tabLst>
            </a:pPr>
            <a:r>
              <a:rPr sz="1400" dirty="0">
                <a:latin typeface="Arial"/>
                <a:cs typeface="Arial"/>
              </a:rPr>
              <a:t>Liaison</a:t>
            </a:r>
            <a:r>
              <a:rPr sz="1400" spc="-50" dirty="0">
                <a:latin typeface="Arial"/>
                <a:cs typeface="Arial"/>
              </a:rPr>
              <a:t> </a:t>
            </a:r>
            <a:r>
              <a:rPr sz="1400" dirty="0">
                <a:latin typeface="Arial"/>
                <a:cs typeface="Arial"/>
              </a:rPr>
              <a:t>with</a:t>
            </a:r>
            <a:r>
              <a:rPr sz="1400" spc="-15" dirty="0">
                <a:latin typeface="Arial"/>
                <a:cs typeface="Arial"/>
              </a:rPr>
              <a:t> </a:t>
            </a:r>
            <a:r>
              <a:rPr sz="1400" dirty="0">
                <a:latin typeface="Arial"/>
                <a:cs typeface="Arial"/>
              </a:rPr>
              <a:t>regulatory</a:t>
            </a:r>
            <a:r>
              <a:rPr sz="1400" spc="-50" dirty="0">
                <a:latin typeface="Arial"/>
                <a:cs typeface="Arial"/>
              </a:rPr>
              <a:t> </a:t>
            </a:r>
            <a:r>
              <a:rPr sz="1400" spc="-10" dirty="0">
                <a:latin typeface="Arial"/>
                <a:cs typeface="Arial"/>
              </a:rPr>
              <a:t>agencies</a:t>
            </a:r>
            <a:endParaRPr sz="1400" dirty="0">
              <a:latin typeface="Arial"/>
              <a:cs typeface="Arial"/>
            </a:endParaRPr>
          </a:p>
          <a:p>
            <a:pPr marL="4704715" lvl="2" indent="-119380">
              <a:lnSpc>
                <a:spcPct val="100000"/>
              </a:lnSpc>
              <a:buFont typeface="Wingdings"/>
              <a:buChar char=""/>
              <a:tabLst>
                <a:tab pos="4705350" algn="l"/>
              </a:tabLst>
            </a:pPr>
            <a:r>
              <a:rPr sz="1400" dirty="0">
                <a:latin typeface="Arial"/>
                <a:cs typeface="Arial"/>
              </a:rPr>
              <a:t>Emergency</a:t>
            </a:r>
            <a:r>
              <a:rPr sz="1400" spc="-65" dirty="0">
                <a:latin typeface="Arial"/>
                <a:cs typeface="Arial"/>
              </a:rPr>
              <a:t> </a:t>
            </a:r>
            <a:r>
              <a:rPr sz="1400" spc="-10" dirty="0">
                <a:latin typeface="Arial"/>
                <a:cs typeface="Arial"/>
              </a:rPr>
              <a:t>response</a:t>
            </a:r>
            <a:endParaRPr sz="1400" dirty="0">
              <a:latin typeface="Arial"/>
              <a:cs typeface="Arial"/>
            </a:endParaRPr>
          </a:p>
        </p:txBody>
      </p:sp>
      <p:sp>
        <p:nvSpPr>
          <p:cNvPr id="4" name="object 4"/>
          <p:cNvSpPr txBox="1"/>
          <p:nvPr/>
        </p:nvSpPr>
        <p:spPr>
          <a:xfrm>
            <a:off x="1773426" y="5202428"/>
            <a:ext cx="6273673" cy="1308050"/>
          </a:xfrm>
          <a:prstGeom prst="rect">
            <a:avLst/>
          </a:prstGeom>
        </p:spPr>
        <p:txBody>
          <a:bodyPr vert="horz" wrap="square" lIns="0" tIns="12700" rIns="0" bIns="0" rtlCol="0">
            <a:spAutoFit/>
          </a:bodyPr>
          <a:lstStyle/>
          <a:p>
            <a:pPr marL="260985" marR="254000" indent="-635" algn="ctr">
              <a:lnSpc>
                <a:spcPct val="100000"/>
              </a:lnSpc>
              <a:spcBef>
                <a:spcPts val="100"/>
              </a:spcBef>
            </a:pPr>
            <a:r>
              <a:rPr sz="1400" dirty="0">
                <a:solidFill>
                  <a:srgbClr val="404040"/>
                </a:solidFill>
                <a:latin typeface="Arial Black"/>
                <a:cs typeface="Arial Black"/>
              </a:rPr>
              <a:t>Visit</a:t>
            </a:r>
            <a:r>
              <a:rPr sz="1400" spc="-25" dirty="0">
                <a:solidFill>
                  <a:srgbClr val="404040"/>
                </a:solidFill>
                <a:latin typeface="Arial Black"/>
                <a:cs typeface="Arial Black"/>
              </a:rPr>
              <a:t> </a:t>
            </a:r>
            <a:r>
              <a:rPr sz="1400" dirty="0">
                <a:solidFill>
                  <a:srgbClr val="404040"/>
                </a:solidFill>
                <a:latin typeface="Arial Black"/>
                <a:cs typeface="Arial Black"/>
              </a:rPr>
              <a:t>our</a:t>
            </a:r>
            <a:r>
              <a:rPr sz="1400" spc="10" dirty="0">
                <a:solidFill>
                  <a:srgbClr val="404040"/>
                </a:solidFill>
                <a:latin typeface="Arial Black"/>
                <a:cs typeface="Arial Black"/>
              </a:rPr>
              <a:t> </a:t>
            </a:r>
            <a:r>
              <a:rPr sz="1400" spc="-10" dirty="0">
                <a:solidFill>
                  <a:srgbClr val="404040"/>
                </a:solidFill>
                <a:latin typeface="Arial Black"/>
                <a:cs typeface="Arial Black"/>
              </a:rPr>
              <a:t>websites </a:t>
            </a:r>
            <a:r>
              <a:rPr sz="1400" u="sng" spc="-10" dirty="0">
                <a:solidFill>
                  <a:srgbClr val="C55A11"/>
                </a:solidFill>
                <a:uFill>
                  <a:solidFill>
                    <a:srgbClr val="C55A11"/>
                  </a:solidFill>
                </a:uFill>
                <a:latin typeface="Arial Black"/>
                <a:cs typeface="Arial Black"/>
                <a:hlinkClick r:id="rId2"/>
              </a:rPr>
              <a:t>http://www.wmich.edu/research/compliance/biosafety/dna</a:t>
            </a:r>
            <a:r>
              <a:rPr sz="1400" spc="-10" dirty="0">
                <a:solidFill>
                  <a:srgbClr val="C55A11"/>
                </a:solidFill>
                <a:latin typeface="Arial Black"/>
                <a:cs typeface="Arial Black"/>
              </a:rPr>
              <a:t> </a:t>
            </a:r>
            <a:r>
              <a:rPr sz="1400" spc="-25" dirty="0">
                <a:solidFill>
                  <a:srgbClr val="404040"/>
                </a:solidFill>
                <a:latin typeface="Arial Black"/>
                <a:cs typeface="Arial Black"/>
              </a:rPr>
              <a:t>Or</a:t>
            </a:r>
            <a:endParaRPr sz="1400" dirty="0">
              <a:latin typeface="Arial Black"/>
              <a:cs typeface="Arial Black"/>
            </a:endParaRPr>
          </a:p>
          <a:p>
            <a:pPr algn="ctr">
              <a:lnSpc>
                <a:spcPct val="100000"/>
              </a:lnSpc>
              <a:spcBef>
                <a:spcPts val="5"/>
              </a:spcBef>
            </a:pPr>
            <a:r>
              <a:rPr sz="1400" u="sng" spc="-10" dirty="0">
                <a:solidFill>
                  <a:srgbClr val="C55A11"/>
                </a:solidFill>
                <a:uFill>
                  <a:solidFill>
                    <a:srgbClr val="C55A11"/>
                  </a:solidFill>
                </a:uFill>
                <a:latin typeface="Arial Black"/>
                <a:cs typeface="Arial Black"/>
                <a:hlinkClick r:id="rId3"/>
              </a:rPr>
              <a:t>http://www.wmich.edu/research/compliance/biosafetymicrobes</a:t>
            </a:r>
            <a:endParaRPr sz="1400" dirty="0">
              <a:latin typeface="Arial Black"/>
              <a:cs typeface="Arial Black"/>
            </a:endParaRPr>
          </a:p>
          <a:p>
            <a:pPr marL="45720" marR="40005" algn="ctr">
              <a:lnSpc>
                <a:spcPct val="100000"/>
              </a:lnSpc>
              <a:spcBef>
                <a:spcPts val="1680"/>
              </a:spcBef>
            </a:pPr>
            <a:r>
              <a:rPr sz="1400" dirty="0">
                <a:solidFill>
                  <a:srgbClr val="404040"/>
                </a:solidFill>
                <a:latin typeface="Arial Black"/>
                <a:cs typeface="Arial Black"/>
              </a:rPr>
              <a:t>or</a:t>
            </a:r>
            <a:r>
              <a:rPr sz="1400" spc="-20" dirty="0">
                <a:solidFill>
                  <a:srgbClr val="404040"/>
                </a:solidFill>
                <a:latin typeface="Arial Black"/>
                <a:cs typeface="Arial Black"/>
              </a:rPr>
              <a:t> </a:t>
            </a:r>
            <a:r>
              <a:rPr sz="1400" dirty="0">
                <a:solidFill>
                  <a:srgbClr val="404040"/>
                </a:solidFill>
                <a:latin typeface="Arial Black"/>
                <a:cs typeface="Arial Black"/>
              </a:rPr>
              <a:t>contact</a:t>
            </a:r>
            <a:r>
              <a:rPr sz="1400" spc="-20" dirty="0">
                <a:solidFill>
                  <a:srgbClr val="404040"/>
                </a:solidFill>
                <a:latin typeface="Arial Black"/>
                <a:cs typeface="Arial Black"/>
              </a:rPr>
              <a:t> </a:t>
            </a:r>
            <a:r>
              <a:rPr sz="1400" dirty="0">
                <a:solidFill>
                  <a:srgbClr val="404040"/>
                </a:solidFill>
                <a:latin typeface="Arial Black"/>
                <a:cs typeface="Arial Black"/>
              </a:rPr>
              <a:t>WMU’s</a:t>
            </a:r>
            <a:r>
              <a:rPr sz="1400" spc="-40" dirty="0">
                <a:solidFill>
                  <a:srgbClr val="404040"/>
                </a:solidFill>
                <a:latin typeface="Arial Black"/>
                <a:cs typeface="Arial Black"/>
              </a:rPr>
              <a:t> </a:t>
            </a:r>
            <a:r>
              <a:rPr sz="1400" dirty="0">
                <a:solidFill>
                  <a:srgbClr val="404040"/>
                </a:solidFill>
                <a:latin typeface="Arial Black"/>
                <a:cs typeface="Arial Black"/>
              </a:rPr>
              <a:t>Director</a:t>
            </a:r>
            <a:r>
              <a:rPr sz="1400" spc="-30" dirty="0">
                <a:solidFill>
                  <a:srgbClr val="404040"/>
                </a:solidFill>
                <a:latin typeface="Arial Black"/>
                <a:cs typeface="Arial Black"/>
              </a:rPr>
              <a:t> </a:t>
            </a:r>
            <a:r>
              <a:rPr sz="1400" dirty="0">
                <a:solidFill>
                  <a:srgbClr val="404040"/>
                </a:solidFill>
                <a:latin typeface="Arial Black"/>
                <a:cs typeface="Arial Black"/>
              </a:rPr>
              <a:t>Research</a:t>
            </a:r>
            <a:r>
              <a:rPr sz="1400" spc="-15" dirty="0">
                <a:solidFill>
                  <a:srgbClr val="404040"/>
                </a:solidFill>
                <a:latin typeface="Arial Black"/>
                <a:cs typeface="Arial Black"/>
              </a:rPr>
              <a:t> </a:t>
            </a:r>
            <a:r>
              <a:rPr sz="1400" spc="-10" dirty="0">
                <a:solidFill>
                  <a:srgbClr val="404040"/>
                </a:solidFill>
                <a:latin typeface="Arial Black"/>
                <a:cs typeface="Arial Black"/>
              </a:rPr>
              <a:t>Compliance </a:t>
            </a:r>
            <a:r>
              <a:rPr sz="1400" dirty="0">
                <a:solidFill>
                  <a:srgbClr val="C55A11"/>
                </a:solidFill>
                <a:latin typeface="Arial Black"/>
                <a:cs typeface="Arial Black"/>
              </a:rPr>
              <a:t>269-387-</a:t>
            </a:r>
            <a:r>
              <a:rPr sz="1400" spc="-20" dirty="0">
                <a:solidFill>
                  <a:srgbClr val="C55A11"/>
                </a:solidFill>
                <a:latin typeface="Arial Black"/>
                <a:cs typeface="Arial Black"/>
              </a:rPr>
              <a:t>8293</a:t>
            </a:r>
            <a:endParaRPr sz="1400" dirty="0">
              <a:latin typeface="Arial Black"/>
              <a:cs typeface="Arial Black"/>
            </a:endParaRPr>
          </a:p>
        </p:txBody>
      </p:sp>
      <p:pic>
        <p:nvPicPr>
          <p:cNvPr id="5" name="object 5"/>
          <p:cNvPicPr/>
          <p:nvPr/>
        </p:nvPicPr>
        <p:blipFill>
          <a:blip r:embed="rId4" cstate="print"/>
          <a:stretch>
            <a:fillRect/>
          </a:stretch>
        </p:blipFill>
        <p:spPr>
          <a:xfrm>
            <a:off x="1981200" y="3581400"/>
            <a:ext cx="3383267" cy="1142999"/>
          </a:xfrm>
          <a:prstGeom prst="rect">
            <a:avLst/>
          </a:prstGeom>
        </p:spPr>
      </p:pic>
      <p:pic>
        <p:nvPicPr>
          <p:cNvPr id="6" name="object 6"/>
          <p:cNvPicPr/>
          <p:nvPr/>
        </p:nvPicPr>
        <p:blipFill>
          <a:blip r:embed="rId5" cstate="print"/>
          <a:stretch>
            <a:fillRect/>
          </a:stretch>
        </p:blipFill>
        <p:spPr>
          <a:xfrm>
            <a:off x="7086600" y="2026920"/>
            <a:ext cx="2357627" cy="1325878"/>
          </a:xfrm>
          <a:prstGeom prst="rect">
            <a:avLst/>
          </a:prstGeom>
        </p:spPr>
      </p:pic>
      <p:pic>
        <p:nvPicPr>
          <p:cNvPr id="7" name="object 7"/>
          <p:cNvPicPr/>
          <p:nvPr/>
        </p:nvPicPr>
        <p:blipFill>
          <a:blip r:embed="rId6" cstate="print"/>
          <a:stretch>
            <a:fillRect/>
          </a:stretch>
        </p:blipFill>
        <p:spPr>
          <a:xfrm>
            <a:off x="8470392" y="4782311"/>
            <a:ext cx="1616963" cy="1618487"/>
          </a:xfrm>
          <a:prstGeom prst="rect">
            <a:avLst/>
          </a:prstGeom>
        </p:spPr>
      </p:pic>
      <p:sp>
        <p:nvSpPr>
          <p:cNvPr id="8" name="object 8"/>
          <p:cNvSpPr txBox="1"/>
          <p:nvPr/>
        </p:nvSpPr>
        <p:spPr>
          <a:xfrm>
            <a:off x="8271991" y="6223948"/>
            <a:ext cx="2040255" cy="574040"/>
          </a:xfrm>
          <a:prstGeom prst="rect">
            <a:avLst/>
          </a:prstGeom>
        </p:spPr>
        <p:txBody>
          <a:bodyPr vert="horz" wrap="square" lIns="0" tIns="12700" rIns="0" bIns="0" rtlCol="0">
            <a:spAutoFit/>
          </a:bodyPr>
          <a:lstStyle/>
          <a:p>
            <a:pPr marL="208915" marR="5080" indent="-196850">
              <a:lnSpc>
                <a:spcPct val="100000"/>
              </a:lnSpc>
              <a:spcBef>
                <a:spcPts val="100"/>
              </a:spcBef>
            </a:pPr>
            <a:r>
              <a:rPr sz="1800" b="1" dirty="0">
                <a:solidFill>
                  <a:srgbClr val="F89E00"/>
                </a:solidFill>
                <a:latin typeface="Arial"/>
                <a:cs typeface="Arial"/>
              </a:rPr>
              <a:t>Office</a:t>
            </a:r>
            <a:r>
              <a:rPr sz="1800" b="1" spc="-10" dirty="0">
                <a:solidFill>
                  <a:srgbClr val="F89E00"/>
                </a:solidFill>
                <a:latin typeface="Arial"/>
                <a:cs typeface="Arial"/>
              </a:rPr>
              <a:t> </a:t>
            </a:r>
            <a:r>
              <a:rPr sz="1800" b="1" dirty="0">
                <a:solidFill>
                  <a:srgbClr val="F89E00"/>
                </a:solidFill>
                <a:latin typeface="Arial"/>
                <a:cs typeface="Arial"/>
              </a:rPr>
              <a:t>of</a:t>
            </a:r>
            <a:r>
              <a:rPr sz="1800" b="1" spc="-15" dirty="0">
                <a:solidFill>
                  <a:srgbClr val="F89E00"/>
                </a:solidFill>
                <a:latin typeface="Arial"/>
                <a:cs typeface="Arial"/>
              </a:rPr>
              <a:t> </a:t>
            </a:r>
            <a:r>
              <a:rPr sz="1800" b="1" spc="-10" dirty="0">
                <a:solidFill>
                  <a:srgbClr val="F89E00"/>
                </a:solidFill>
                <a:latin typeface="Arial"/>
                <a:cs typeface="Arial"/>
              </a:rPr>
              <a:t>Research </a:t>
            </a:r>
            <a:r>
              <a:rPr sz="1800" b="1" dirty="0">
                <a:solidFill>
                  <a:srgbClr val="F89E00"/>
                </a:solidFill>
                <a:latin typeface="Arial"/>
                <a:cs typeface="Arial"/>
              </a:rPr>
              <a:t>and</a:t>
            </a:r>
            <a:r>
              <a:rPr sz="1800" b="1" spc="-15" dirty="0">
                <a:solidFill>
                  <a:srgbClr val="F89E00"/>
                </a:solidFill>
                <a:latin typeface="Arial"/>
                <a:cs typeface="Arial"/>
              </a:rPr>
              <a:t> </a:t>
            </a:r>
            <a:r>
              <a:rPr sz="1800" b="1" spc="-10" dirty="0">
                <a:solidFill>
                  <a:srgbClr val="F89E00"/>
                </a:solidFill>
                <a:latin typeface="Arial"/>
                <a:cs typeface="Arial"/>
              </a:rPr>
              <a:t>Innovation</a:t>
            </a:r>
            <a:endParaRPr sz="1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295400" y="685800"/>
            <a:ext cx="8804275" cy="505267"/>
          </a:xfrm>
          <a:prstGeom prst="rect">
            <a:avLst/>
          </a:prstGeom>
        </p:spPr>
        <p:txBody>
          <a:bodyPr vert="horz" wrap="square" lIns="0" tIns="12700" rIns="0" bIns="0" rtlCol="0">
            <a:spAutoFit/>
          </a:bodyPr>
          <a:lstStyle/>
          <a:p>
            <a:pPr marL="12700">
              <a:lnSpc>
                <a:spcPct val="100000"/>
              </a:lnSpc>
              <a:spcBef>
                <a:spcPts val="100"/>
              </a:spcBef>
            </a:pPr>
            <a:r>
              <a:rPr sz="3200" dirty="0"/>
              <a:t>Export</a:t>
            </a:r>
            <a:r>
              <a:rPr sz="3200" spc="130" dirty="0"/>
              <a:t> </a:t>
            </a:r>
            <a:r>
              <a:rPr sz="3200" spc="-10" dirty="0"/>
              <a:t>Control</a:t>
            </a:r>
          </a:p>
        </p:txBody>
      </p:sp>
      <p:sp>
        <p:nvSpPr>
          <p:cNvPr id="4" name="object 4"/>
          <p:cNvSpPr txBox="1"/>
          <p:nvPr/>
        </p:nvSpPr>
        <p:spPr>
          <a:xfrm>
            <a:off x="1295400" y="1371600"/>
            <a:ext cx="10210799" cy="4600555"/>
          </a:xfrm>
          <a:prstGeom prst="rect">
            <a:avLst/>
          </a:prstGeom>
        </p:spPr>
        <p:txBody>
          <a:bodyPr vert="horz" wrap="square" lIns="0" tIns="13335" rIns="0" bIns="0" rtlCol="0">
            <a:spAutoFit/>
          </a:bodyPr>
          <a:lstStyle/>
          <a:p>
            <a:pPr marL="12700"/>
            <a:r>
              <a:rPr sz="2800" dirty="0">
                <a:latin typeface="Arial"/>
                <a:cs typeface="Arial"/>
              </a:rPr>
              <a:t>Federal</a:t>
            </a:r>
            <a:r>
              <a:rPr sz="2800" spc="434" dirty="0">
                <a:latin typeface="Arial"/>
                <a:cs typeface="Arial"/>
              </a:rPr>
              <a:t> </a:t>
            </a:r>
            <a:r>
              <a:rPr sz="2800" dirty="0">
                <a:latin typeface="Arial"/>
                <a:cs typeface="Arial"/>
              </a:rPr>
              <a:t>laws</a:t>
            </a:r>
            <a:r>
              <a:rPr sz="2800" spc="-10" dirty="0">
                <a:latin typeface="Arial"/>
                <a:cs typeface="Arial"/>
              </a:rPr>
              <a:t> </a:t>
            </a:r>
            <a:r>
              <a:rPr sz="2800" dirty="0">
                <a:latin typeface="Arial"/>
                <a:cs typeface="Arial"/>
              </a:rPr>
              <a:t>that</a:t>
            </a:r>
            <a:r>
              <a:rPr sz="2800" spc="-10" dirty="0">
                <a:latin typeface="Arial"/>
                <a:cs typeface="Arial"/>
              </a:rPr>
              <a:t> </a:t>
            </a:r>
            <a:r>
              <a:rPr sz="2800" dirty="0">
                <a:latin typeface="Arial"/>
                <a:cs typeface="Arial"/>
              </a:rPr>
              <a:t>prohibit</a:t>
            </a:r>
            <a:r>
              <a:rPr sz="2800" spc="-15" dirty="0">
                <a:latin typeface="Arial"/>
                <a:cs typeface="Arial"/>
              </a:rPr>
              <a:t> </a:t>
            </a:r>
            <a:r>
              <a:rPr sz="2800" dirty="0">
                <a:latin typeface="Arial"/>
                <a:cs typeface="Arial"/>
              </a:rPr>
              <a:t>the</a:t>
            </a:r>
            <a:r>
              <a:rPr sz="2800" spc="-10" dirty="0">
                <a:latin typeface="Arial"/>
                <a:cs typeface="Arial"/>
              </a:rPr>
              <a:t> </a:t>
            </a:r>
            <a:r>
              <a:rPr sz="2800" dirty="0">
                <a:latin typeface="Arial"/>
                <a:cs typeface="Arial"/>
              </a:rPr>
              <a:t>unlicensed</a:t>
            </a:r>
            <a:r>
              <a:rPr sz="2800" spc="-20" dirty="0">
                <a:latin typeface="Arial"/>
                <a:cs typeface="Arial"/>
              </a:rPr>
              <a:t> </a:t>
            </a:r>
            <a:r>
              <a:rPr sz="2800" dirty="0">
                <a:latin typeface="Arial"/>
                <a:cs typeface="Arial"/>
              </a:rPr>
              <a:t>export</a:t>
            </a:r>
            <a:r>
              <a:rPr sz="2800" spc="-5" dirty="0">
                <a:latin typeface="Arial"/>
                <a:cs typeface="Arial"/>
              </a:rPr>
              <a:t> </a:t>
            </a:r>
            <a:r>
              <a:rPr sz="2800" dirty="0">
                <a:latin typeface="Arial"/>
                <a:cs typeface="Arial"/>
              </a:rPr>
              <a:t>of</a:t>
            </a:r>
            <a:r>
              <a:rPr sz="2800" spc="-5" dirty="0">
                <a:latin typeface="Arial"/>
                <a:cs typeface="Arial"/>
              </a:rPr>
              <a:t> </a:t>
            </a:r>
            <a:r>
              <a:rPr sz="2800" dirty="0">
                <a:latin typeface="Arial"/>
                <a:cs typeface="Arial"/>
              </a:rPr>
              <a:t>certain</a:t>
            </a:r>
            <a:r>
              <a:rPr sz="2800" spc="-20" dirty="0">
                <a:latin typeface="Arial"/>
                <a:cs typeface="Arial"/>
              </a:rPr>
              <a:t> </a:t>
            </a:r>
            <a:r>
              <a:rPr sz="2800" dirty="0">
                <a:latin typeface="Arial"/>
                <a:cs typeface="Arial"/>
              </a:rPr>
              <a:t>commodities</a:t>
            </a:r>
            <a:r>
              <a:rPr sz="2800" spc="-20" dirty="0">
                <a:latin typeface="Arial"/>
                <a:cs typeface="Arial"/>
              </a:rPr>
              <a:t> </a:t>
            </a:r>
            <a:r>
              <a:rPr sz="2800" dirty="0">
                <a:latin typeface="Arial"/>
                <a:cs typeface="Arial"/>
              </a:rPr>
              <a:t>or</a:t>
            </a:r>
            <a:r>
              <a:rPr sz="2800" spc="-20" dirty="0">
                <a:latin typeface="Arial"/>
                <a:cs typeface="Arial"/>
              </a:rPr>
              <a:t> </a:t>
            </a:r>
            <a:r>
              <a:rPr sz="2800" spc="-10" dirty="0">
                <a:latin typeface="Arial"/>
                <a:cs typeface="Arial"/>
              </a:rPr>
              <a:t>information</a:t>
            </a:r>
            <a:r>
              <a:rPr lang="en-US" sz="2800" spc="-10" dirty="0">
                <a:latin typeface="Arial"/>
                <a:cs typeface="Arial"/>
              </a:rPr>
              <a:t> </a:t>
            </a:r>
            <a:r>
              <a:rPr sz="2800" dirty="0">
                <a:latin typeface="Arial"/>
                <a:cs typeface="Arial"/>
              </a:rPr>
              <a:t>for</a:t>
            </a:r>
            <a:r>
              <a:rPr sz="2800" spc="-30" dirty="0">
                <a:latin typeface="Arial"/>
                <a:cs typeface="Arial"/>
              </a:rPr>
              <a:t> </a:t>
            </a:r>
            <a:r>
              <a:rPr sz="2800" dirty="0">
                <a:latin typeface="Arial"/>
                <a:cs typeface="Arial"/>
              </a:rPr>
              <a:t>reasons</a:t>
            </a:r>
            <a:r>
              <a:rPr sz="2800" spc="-15" dirty="0">
                <a:latin typeface="Arial"/>
                <a:cs typeface="Arial"/>
              </a:rPr>
              <a:t> </a:t>
            </a:r>
            <a:r>
              <a:rPr sz="2800" dirty="0">
                <a:latin typeface="Arial"/>
                <a:cs typeface="Arial"/>
              </a:rPr>
              <a:t>of</a:t>
            </a:r>
            <a:r>
              <a:rPr sz="2800" spc="-20" dirty="0">
                <a:latin typeface="Arial"/>
                <a:cs typeface="Arial"/>
              </a:rPr>
              <a:t> </a:t>
            </a:r>
            <a:r>
              <a:rPr sz="2800" dirty="0">
                <a:latin typeface="Arial"/>
                <a:cs typeface="Arial"/>
              </a:rPr>
              <a:t>national</a:t>
            </a:r>
            <a:r>
              <a:rPr sz="2800" spc="-10" dirty="0">
                <a:latin typeface="Arial"/>
                <a:cs typeface="Arial"/>
              </a:rPr>
              <a:t> </a:t>
            </a:r>
            <a:r>
              <a:rPr sz="2800" dirty="0">
                <a:latin typeface="Arial"/>
                <a:cs typeface="Arial"/>
              </a:rPr>
              <a:t>security</a:t>
            </a:r>
            <a:r>
              <a:rPr sz="2800" spc="-20" dirty="0">
                <a:latin typeface="Arial"/>
                <a:cs typeface="Arial"/>
              </a:rPr>
              <a:t> </a:t>
            </a:r>
            <a:r>
              <a:rPr sz="2800" dirty="0">
                <a:latin typeface="Arial"/>
                <a:cs typeface="Arial"/>
              </a:rPr>
              <a:t>or</a:t>
            </a:r>
            <a:r>
              <a:rPr sz="2800" spc="-20" dirty="0">
                <a:latin typeface="Arial"/>
                <a:cs typeface="Arial"/>
              </a:rPr>
              <a:t> </a:t>
            </a:r>
            <a:r>
              <a:rPr sz="2800" dirty="0">
                <a:latin typeface="Arial"/>
                <a:cs typeface="Arial"/>
              </a:rPr>
              <a:t>protections</a:t>
            </a:r>
            <a:r>
              <a:rPr sz="2800" spc="-15" dirty="0">
                <a:latin typeface="Arial"/>
                <a:cs typeface="Arial"/>
              </a:rPr>
              <a:t> </a:t>
            </a:r>
            <a:r>
              <a:rPr sz="2800" dirty="0">
                <a:latin typeface="Arial"/>
                <a:cs typeface="Arial"/>
              </a:rPr>
              <a:t>of</a:t>
            </a:r>
            <a:r>
              <a:rPr sz="2800" spc="-15" dirty="0">
                <a:latin typeface="Arial"/>
                <a:cs typeface="Arial"/>
              </a:rPr>
              <a:t> </a:t>
            </a:r>
            <a:r>
              <a:rPr sz="2800" spc="-10" dirty="0">
                <a:latin typeface="Arial"/>
                <a:cs typeface="Arial"/>
              </a:rPr>
              <a:t>trade.</a:t>
            </a:r>
            <a:r>
              <a:rPr lang="en-US" sz="2800" spc="-10" dirty="0">
                <a:latin typeface="Arial"/>
                <a:cs typeface="Arial"/>
              </a:rPr>
              <a:t>  </a:t>
            </a:r>
            <a:r>
              <a:rPr sz="2800" dirty="0">
                <a:latin typeface="Arial"/>
                <a:cs typeface="Arial"/>
              </a:rPr>
              <a:t>Export</a:t>
            </a:r>
            <a:r>
              <a:rPr sz="2800" spc="-15" dirty="0">
                <a:latin typeface="Arial"/>
                <a:cs typeface="Arial"/>
              </a:rPr>
              <a:t> </a:t>
            </a:r>
            <a:r>
              <a:rPr sz="2800" dirty="0">
                <a:latin typeface="Arial"/>
                <a:cs typeface="Arial"/>
              </a:rPr>
              <a:t>controls</a:t>
            </a:r>
            <a:r>
              <a:rPr sz="2800" spc="-20" dirty="0">
                <a:latin typeface="Arial"/>
                <a:cs typeface="Arial"/>
              </a:rPr>
              <a:t> </a:t>
            </a:r>
            <a:r>
              <a:rPr sz="2800" dirty="0">
                <a:latin typeface="Arial"/>
                <a:cs typeface="Arial"/>
              </a:rPr>
              <a:t>usually</a:t>
            </a:r>
            <a:r>
              <a:rPr sz="2800" spc="-20" dirty="0">
                <a:latin typeface="Arial"/>
                <a:cs typeface="Arial"/>
              </a:rPr>
              <a:t> </a:t>
            </a:r>
            <a:r>
              <a:rPr sz="2800" dirty="0">
                <a:latin typeface="Arial"/>
                <a:cs typeface="Arial"/>
              </a:rPr>
              <a:t>arise</a:t>
            </a:r>
            <a:r>
              <a:rPr sz="2800" spc="-20" dirty="0">
                <a:latin typeface="Arial"/>
                <a:cs typeface="Arial"/>
              </a:rPr>
              <a:t> </a:t>
            </a:r>
            <a:r>
              <a:rPr sz="2800" dirty="0">
                <a:latin typeface="Arial"/>
                <a:cs typeface="Arial"/>
              </a:rPr>
              <a:t>for</a:t>
            </a:r>
            <a:r>
              <a:rPr sz="2800" spc="-15" dirty="0">
                <a:latin typeface="Arial"/>
                <a:cs typeface="Arial"/>
              </a:rPr>
              <a:t> </a:t>
            </a:r>
            <a:r>
              <a:rPr sz="2800" dirty="0">
                <a:latin typeface="Arial"/>
                <a:cs typeface="Arial"/>
              </a:rPr>
              <a:t>one</a:t>
            </a:r>
            <a:r>
              <a:rPr sz="2800" spc="-5" dirty="0">
                <a:latin typeface="Arial"/>
                <a:cs typeface="Arial"/>
              </a:rPr>
              <a:t> </a:t>
            </a:r>
            <a:r>
              <a:rPr sz="2800" dirty="0">
                <a:latin typeface="Arial"/>
                <a:cs typeface="Arial"/>
              </a:rPr>
              <a:t>or</a:t>
            </a:r>
            <a:r>
              <a:rPr sz="2800" spc="-15" dirty="0">
                <a:latin typeface="Arial"/>
                <a:cs typeface="Arial"/>
              </a:rPr>
              <a:t> </a:t>
            </a:r>
            <a:r>
              <a:rPr sz="2800" dirty="0">
                <a:latin typeface="Arial"/>
                <a:cs typeface="Arial"/>
              </a:rPr>
              <a:t>more</a:t>
            </a:r>
            <a:r>
              <a:rPr sz="2800" spc="-20" dirty="0">
                <a:latin typeface="Arial"/>
                <a:cs typeface="Arial"/>
              </a:rPr>
              <a:t> </a:t>
            </a:r>
            <a:r>
              <a:rPr sz="2800" dirty="0">
                <a:latin typeface="Arial"/>
                <a:cs typeface="Arial"/>
              </a:rPr>
              <a:t>of</a:t>
            </a:r>
            <a:r>
              <a:rPr sz="2800" spc="-15" dirty="0">
                <a:latin typeface="Arial"/>
                <a:cs typeface="Arial"/>
              </a:rPr>
              <a:t> </a:t>
            </a:r>
            <a:r>
              <a:rPr sz="2800" dirty="0">
                <a:latin typeface="Arial"/>
                <a:cs typeface="Arial"/>
              </a:rPr>
              <a:t>the following</a:t>
            </a:r>
            <a:r>
              <a:rPr sz="2800" spc="-5" dirty="0">
                <a:latin typeface="Arial"/>
                <a:cs typeface="Arial"/>
              </a:rPr>
              <a:t> </a:t>
            </a:r>
            <a:r>
              <a:rPr sz="2800" spc="-10" dirty="0">
                <a:latin typeface="Arial"/>
                <a:cs typeface="Arial"/>
              </a:rPr>
              <a:t>reasons:</a:t>
            </a:r>
            <a:endParaRPr sz="2800" dirty="0">
              <a:latin typeface="Arial"/>
              <a:cs typeface="Arial"/>
            </a:endParaRPr>
          </a:p>
          <a:p>
            <a:pPr marL="299085" marR="244475" indent="-287020">
              <a:lnSpc>
                <a:spcPct val="70000"/>
              </a:lnSpc>
              <a:spcBef>
                <a:spcPts val="1245"/>
              </a:spcBef>
              <a:buChar char="•"/>
              <a:tabLst>
                <a:tab pos="299085" algn="l"/>
                <a:tab pos="299720" algn="l"/>
              </a:tabLst>
            </a:pPr>
            <a:endParaRPr lang="en-US" sz="2800" dirty="0">
              <a:solidFill>
                <a:srgbClr val="843B0B"/>
              </a:solidFill>
              <a:latin typeface="Arial"/>
              <a:cs typeface="Arial"/>
            </a:endParaRPr>
          </a:p>
          <a:p>
            <a:pPr marL="299085" marR="244475" indent="-287020">
              <a:lnSpc>
                <a:spcPct val="70000"/>
              </a:lnSpc>
              <a:spcBef>
                <a:spcPts val="1245"/>
              </a:spcBef>
              <a:buChar char="•"/>
              <a:tabLst>
                <a:tab pos="299085" algn="l"/>
                <a:tab pos="299720" algn="l"/>
              </a:tabLst>
            </a:pPr>
            <a:r>
              <a:rPr sz="2800" dirty="0">
                <a:solidFill>
                  <a:srgbClr val="843B0B"/>
                </a:solidFill>
                <a:latin typeface="Arial"/>
                <a:cs typeface="Arial"/>
              </a:rPr>
              <a:t>The</a:t>
            </a:r>
            <a:r>
              <a:rPr sz="2800" spc="-50" dirty="0">
                <a:solidFill>
                  <a:srgbClr val="843B0B"/>
                </a:solidFill>
                <a:latin typeface="Arial"/>
                <a:cs typeface="Arial"/>
              </a:rPr>
              <a:t> </a:t>
            </a:r>
            <a:r>
              <a:rPr sz="2800" dirty="0">
                <a:solidFill>
                  <a:srgbClr val="843B0B"/>
                </a:solidFill>
                <a:latin typeface="Arial"/>
                <a:cs typeface="Arial"/>
              </a:rPr>
              <a:t>nature of</a:t>
            </a:r>
            <a:r>
              <a:rPr sz="2800" spc="-15" dirty="0">
                <a:solidFill>
                  <a:srgbClr val="843B0B"/>
                </a:solidFill>
                <a:latin typeface="Arial"/>
                <a:cs typeface="Arial"/>
              </a:rPr>
              <a:t> </a:t>
            </a:r>
            <a:r>
              <a:rPr sz="2800" dirty="0">
                <a:solidFill>
                  <a:srgbClr val="843B0B"/>
                </a:solidFill>
                <a:latin typeface="Arial"/>
                <a:cs typeface="Arial"/>
              </a:rPr>
              <a:t>the</a:t>
            </a:r>
            <a:r>
              <a:rPr sz="2800" spc="-5" dirty="0">
                <a:solidFill>
                  <a:srgbClr val="843B0B"/>
                </a:solidFill>
                <a:latin typeface="Arial"/>
                <a:cs typeface="Arial"/>
              </a:rPr>
              <a:t> </a:t>
            </a:r>
            <a:r>
              <a:rPr sz="2800" dirty="0">
                <a:solidFill>
                  <a:srgbClr val="843B0B"/>
                </a:solidFill>
                <a:latin typeface="Arial"/>
                <a:cs typeface="Arial"/>
              </a:rPr>
              <a:t>export</a:t>
            </a:r>
            <a:r>
              <a:rPr sz="2800" spc="-5" dirty="0">
                <a:solidFill>
                  <a:srgbClr val="843B0B"/>
                </a:solidFill>
                <a:latin typeface="Arial"/>
                <a:cs typeface="Arial"/>
              </a:rPr>
              <a:t> </a:t>
            </a:r>
            <a:r>
              <a:rPr sz="2800" dirty="0">
                <a:solidFill>
                  <a:srgbClr val="843B0B"/>
                </a:solidFill>
                <a:latin typeface="Arial"/>
                <a:cs typeface="Arial"/>
              </a:rPr>
              <a:t>has</a:t>
            </a:r>
            <a:r>
              <a:rPr sz="2800" spc="-10" dirty="0">
                <a:solidFill>
                  <a:srgbClr val="843B0B"/>
                </a:solidFill>
                <a:latin typeface="Arial"/>
                <a:cs typeface="Arial"/>
              </a:rPr>
              <a:t> </a:t>
            </a:r>
            <a:r>
              <a:rPr sz="2800" dirty="0">
                <a:solidFill>
                  <a:srgbClr val="843B0B"/>
                </a:solidFill>
                <a:latin typeface="Arial"/>
                <a:cs typeface="Arial"/>
              </a:rPr>
              <a:t>actual</a:t>
            </a:r>
            <a:r>
              <a:rPr sz="2800" spc="-5" dirty="0">
                <a:solidFill>
                  <a:srgbClr val="843B0B"/>
                </a:solidFill>
                <a:latin typeface="Arial"/>
                <a:cs typeface="Arial"/>
              </a:rPr>
              <a:t> </a:t>
            </a:r>
            <a:r>
              <a:rPr sz="2800" dirty="0">
                <a:solidFill>
                  <a:srgbClr val="843B0B"/>
                </a:solidFill>
                <a:latin typeface="Arial"/>
                <a:cs typeface="Arial"/>
              </a:rPr>
              <a:t>or</a:t>
            </a:r>
            <a:r>
              <a:rPr sz="2800" spc="-30" dirty="0">
                <a:solidFill>
                  <a:srgbClr val="843B0B"/>
                </a:solidFill>
                <a:latin typeface="Arial"/>
                <a:cs typeface="Arial"/>
              </a:rPr>
              <a:t> </a:t>
            </a:r>
            <a:r>
              <a:rPr sz="2800" dirty="0">
                <a:solidFill>
                  <a:srgbClr val="843B0B"/>
                </a:solidFill>
                <a:latin typeface="Arial"/>
                <a:cs typeface="Arial"/>
              </a:rPr>
              <a:t>potential</a:t>
            </a:r>
            <a:r>
              <a:rPr sz="2800" spc="10" dirty="0">
                <a:solidFill>
                  <a:srgbClr val="843B0B"/>
                </a:solidFill>
                <a:latin typeface="Arial"/>
                <a:cs typeface="Arial"/>
              </a:rPr>
              <a:t> </a:t>
            </a:r>
            <a:r>
              <a:rPr sz="2800" dirty="0">
                <a:solidFill>
                  <a:srgbClr val="843B0B"/>
                </a:solidFill>
                <a:latin typeface="Arial"/>
                <a:cs typeface="Arial"/>
              </a:rPr>
              <a:t>military</a:t>
            </a:r>
            <a:r>
              <a:rPr sz="2800" spc="-45" dirty="0">
                <a:solidFill>
                  <a:srgbClr val="843B0B"/>
                </a:solidFill>
                <a:latin typeface="Arial"/>
                <a:cs typeface="Arial"/>
              </a:rPr>
              <a:t> </a:t>
            </a:r>
            <a:r>
              <a:rPr sz="2800" dirty="0">
                <a:solidFill>
                  <a:srgbClr val="843B0B"/>
                </a:solidFill>
                <a:latin typeface="Arial"/>
                <a:cs typeface="Arial"/>
              </a:rPr>
              <a:t>applications</a:t>
            </a:r>
            <a:r>
              <a:rPr sz="2800" spc="-20" dirty="0">
                <a:solidFill>
                  <a:srgbClr val="843B0B"/>
                </a:solidFill>
                <a:latin typeface="Arial"/>
                <a:cs typeface="Arial"/>
              </a:rPr>
              <a:t> </a:t>
            </a:r>
            <a:r>
              <a:rPr sz="2800" dirty="0">
                <a:solidFill>
                  <a:srgbClr val="843B0B"/>
                </a:solidFill>
                <a:latin typeface="Arial"/>
                <a:cs typeface="Arial"/>
              </a:rPr>
              <a:t>or</a:t>
            </a:r>
            <a:r>
              <a:rPr sz="2800" spc="-25" dirty="0">
                <a:solidFill>
                  <a:srgbClr val="843B0B"/>
                </a:solidFill>
                <a:latin typeface="Arial"/>
                <a:cs typeface="Arial"/>
              </a:rPr>
              <a:t> </a:t>
            </a:r>
            <a:r>
              <a:rPr sz="2800" spc="-10" dirty="0">
                <a:solidFill>
                  <a:srgbClr val="843B0B"/>
                </a:solidFill>
                <a:latin typeface="Arial"/>
                <a:cs typeface="Arial"/>
              </a:rPr>
              <a:t>economic </a:t>
            </a:r>
            <a:r>
              <a:rPr sz="2800" dirty="0">
                <a:solidFill>
                  <a:srgbClr val="843B0B"/>
                </a:solidFill>
                <a:latin typeface="Arial"/>
                <a:cs typeface="Arial"/>
              </a:rPr>
              <a:t>protection</a:t>
            </a:r>
            <a:r>
              <a:rPr sz="2800" spc="-30" dirty="0">
                <a:solidFill>
                  <a:srgbClr val="843B0B"/>
                </a:solidFill>
                <a:latin typeface="Arial"/>
                <a:cs typeface="Arial"/>
              </a:rPr>
              <a:t> </a:t>
            </a:r>
            <a:r>
              <a:rPr sz="2800" spc="-10" dirty="0">
                <a:solidFill>
                  <a:srgbClr val="843B0B"/>
                </a:solidFill>
                <a:latin typeface="Arial"/>
                <a:cs typeface="Arial"/>
              </a:rPr>
              <a:t>issues.</a:t>
            </a:r>
            <a:endParaRPr sz="2800" dirty="0">
              <a:latin typeface="Arial"/>
              <a:cs typeface="Arial"/>
            </a:endParaRPr>
          </a:p>
          <a:p>
            <a:pPr marL="299085" indent="-287020">
              <a:lnSpc>
                <a:spcPct val="100000"/>
              </a:lnSpc>
              <a:spcBef>
                <a:spcPts val="385"/>
              </a:spcBef>
              <a:buChar char="•"/>
              <a:tabLst>
                <a:tab pos="299085" algn="l"/>
                <a:tab pos="299720" algn="l"/>
              </a:tabLst>
            </a:pPr>
            <a:r>
              <a:rPr sz="2800" dirty="0">
                <a:solidFill>
                  <a:srgbClr val="843B0B"/>
                </a:solidFill>
                <a:latin typeface="Arial"/>
                <a:cs typeface="Arial"/>
              </a:rPr>
              <a:t>Government</a:t>
            </a:r>
            <a:r>
              <a:rPr sz="2800" spc="-35" dirty="0">
                <a:solidFill>
                  <a:srgbClr val="843B0B"/>
                </a:solidFill>
                <a:latin typeface="Arial"/>
                <a:cs typeface="Arial"/>
              </a:rPr>
              <a:t> </a:t>
            </a:r>
            <a:r>
              <a:rPr sz="2800" dirty="0">
                <a:solidFill>
                  <a:srgbClr val="843B0B"/>
                </a:solidFill>
                <a:latin typeface="Arial"/>
                <a:cs typeface="Arial"/>
              </a:rPr>
              <a:t>concerns</a:t>
            </a:r>
            <a:r>
              <a:rPr sz="2800" spc="-35" dirty="0">
                <a:solidFill>
                  <a:srgbClr val="843B0B"/>
                </a:solidFill>
                <a:latin typeface="Arial"/>
                <a:cs typeface="Arial"/>
              </a:rPr>
              <a:t> </a:t>
            </a:r>
            <a:r>
              <a:rPr sz="2800" dirty="0">
                <a:solidFill>
                  <a:srgbClr val="843B0B"/>
                </a:solidFill>
                <a:latin typeface="Arial"/>
                <a:cs typeface="Arial"/>
              </a:rPr>
              <a:t>about</a:t>
            </a:r>
            <a:r>
              <a:rPr sz="2800" spc="-25" dirty="0">
                <a:solidFill>
                  <a:srgbClr val="843B0B"/>
                </a:solidFill>
                <a:latin typeface="Arial"/>
                <a:cs typeface="Arial"/>
              </a:rPr>
              <a:t> </a:t>
            </a:r>
            <a:r>
              <a:rPr sz="2800" dirty="0">
                <a:solidFill>
                  <a:srgbClr val="843B0B"/>
                </a:solidFill>
                <a:latin typeface="Arial"/>
                <a:cs typeface="Arial"/>
              </a:rPr>
              <a:t>the</a:t>
            </a:r>
            <a:r>
              <a:rPr sz="2800" spc="-15" dirty="0">
                <a:solidFill>
                  <a:srgbClr val="843B0B"/>
                </a:solidFill>
                <a:latin typeface="Arial"/>
                <a:cs typeface="Arial"/>
              </a:rPr>
              <a:t> </a:t>
            </a:r>
            <a:r>
              <a:rPr sz="2800" dirty="0">
                <a:solidFill>
                  <a:srgbClr val="843B0B"/>
                </a:solidFill>
                <a:latin typeface="Arial"/>
                <a:cs typeface="Arial"/>
              </a:rPr>
              <a:t>destination</a:t>
            </a:r>
            <a:r>
              <a:rPr sz="2800" spc="-25" dirty="0">
                <a:solidFill>
                  <a:srgbClr val="843B0B"/>
                </a:solidFill>
                <a:latin typeface="Arial"/>
                <a:cs typeface="Arial"/>
              </a:rPr>
              <a:t> </a:t>
            </a:r>
            <a:r>
              <a:rPr sz="2800" spc="-10" dirty="0">
                <a:solidFill>
                  <a:srgbClr val="843B0B"/>
                </a:solidFill>
                <a:latin typeface="Arial"/>
                <a:cs typeface="Arial"/>
              </a:rPr>
              <a:t>country, </a:t>
            </a:r>
            <a:r>
              <a:rPr sz="2800" dirty="0">
                <a:solidFill>
                  <a:srgbClr val="843B0B"/>
                </a:solidFill>
                <a:latin typeface="Arial"/>
                <a:cs typeface="Arial"/>
              </a:rPr>
              <a:t>organization,</a:t>
            </a:r>
            <a:r>
              <a:rPr sz="2800" spc="-30" dirty="0">
                <a:solidFill>
                  <a:srgbClr val="843B0B"/>
                </a:solidFill>
                <a:latin typeface="Arial"/>
                <a:cs typeface="Arial"/>
              </a:rPr>
              <a:t> </a:t>
            </a:r>
            <a:r>
              <a:rPr sz="2800" dirty="0">
                <a:solidFill>
                  <a:srgbClr val="843B0B"/>
                </a:solidFill>
                <a:latin typeface="Arial"/>
                <a:cs typeface="Arial"/>
              </a:rPr>
              <a:t>or</a:t>
            </a:r>
            <a:r>
              <a:rPr sz="2800" spc="-30" dirty="0">
                <a:solidFill>
                  <a:srgbClr val="843B0B"/>
                </a:solidFill>
                <a:latin typeface="Arial"/>
                <a:cs typeface="Arial"/>
              </a:rPr>
              <a:t> </a:t>
            </a:r>
            <a:r>
              <a:rPr sz="2800" spc="-10" dirty="0">
                <a:solidFill>
                  <a:srgbClr val="843B0B"/>
                </a:solidFill>
                <a:latin typeface="Arial"/>
                <a:cs typeface="Arial"/>
              </a:rPr>
              <a:t>individual.</a:t>
            </a:r>
            <a:endParaRPr sz="2800" dirty="0">
              <a:latin typeface="Arial"/>
              <a:cs typeface="Arial"/>
            </a:endParaRPr>
          </a:p>
          <a:p>
            <a:pPr marL="299085" marR="47625" indent="-287020">
              <a:lnSpc>
                <a:spcPct val="70000"/>
              </a:lnSpc>
              <a:spcBef>
                <a:spcPts val="1005"/>
              </a:spcBef>
              <a:buChar char="•"/>
              <a:tabLst>
                <a:tab pos="299085" algn="l"/>
                <a:tab pos="299720" algn="l"/>
              </a:tabLst>
            </a:pPr>
            <a:r>
              <a:rPr sz="2800" dirty="0">
                <a:solidFill>
                  <a:srgbClr val="843B0B"/>
                </a:solidFill>
                <a:latin typeface="Arial"/>
                <a:cs typeface="Arial"/>
              </a:rPr>
              <a:t>Government</a:t>
            </a:r>
            <a:r>
              <a:rPr sz="2800" spc="-20" dirty="0">
                <a:solidFill>
                  <a:srgbClr val="843B0B"/>
                </a:solidFill>
                <a:latin typeface="Arial"/>
                <a:cs typeface="Arial"/>
              </a:rPr>
              <a:t> </a:t>
            </a:r>
            <a:r>
              <a:rPr sz="2800" dirty="0">
                <a:solidFill>
                  <a:srgbClr val="843B0B"/>
                </a:solidFill>
                <a:latin typeface="Arial"/>
                <a:cs typeface="Arial"/>
              </a:rPr>
              <a:t>concerns</a:t>
            </a:r>
            <a:r>
              <a:rPr sz="2800" spc="-20" dirty="0">
                <a:solidFill>
                  <a:srgbClr val="843B0B"/>
                </a:solidFill>
                <a:latin typeface="Arial"/>
                <a:cs typeface="Arial"/>
              </a:rPr>
              <a:t> </a:t>
            </a:r>
            <a:r>
              <a:rPr sz="2800" dirty="0">
                <a:solidFill>
                  <a:srgbClr val="843B0B"/>
                </a:solidFill>
                <a:latin typeface="Arial"/>
                <a:cs typeface="Arial"/>
              </a:rPr>
              <a:t>about</a:t>
            </a:r>
            <a:r>
              <a:rPr sz="2800" spc="-5" dirty="0">
                <a:solidFill>
                  <a:srgbClr val="843B0B"/>
                </a:solidFill>
                <a:latin typeface="Arial"/>
                <a:cs typeface="Arial"/>
              </a:rPr>
              <a:t> </a:t>
            </a:r>
            <a:r>
              <a:rPr sz="2800" dirty="0">
                <a:solidFill>
                  <a:srgbClr val="843B0B"/>
                </a:solidFill>
                <a:latin typeface="Arial"/>
                <a:cs typeface="Arial"/>
              </a:rPr>
              <a:t>the declared</a:t>
            </a:r>
            <a:r>
              <a:rPr sz="2800" spc="-20" dirty="0">
                <a:solidFill>
                  <a:srgbClr val="843B0B"/>
                </a:solidFill>
                <a:latin typeface="Arial"/>
                <a:cs typeface="Arial"/>
              </a:rPr>
              <a:t> </a:t>
            </a:r>
            <a:r>
              <a:rPr sz="2800" dirty="0">
                <a:solidFill>
                  <a:srgbClr val="843B0B"/>
                </a:solidFill>
                <a:latin typeface="Arial"/>
                <a:cs typeface="Arial"/>
              </a:rPr>
              <a:t>or</a:t>
            </a:r>
            <a:r>
              <a:rPr sz="2800" spc="-15" dirty="0">
                <a:solidFill>
                  <a:srgbClr val="843B0B"/>
                </a:solidFill>
                <a:latin typeface="Arial"/>
                <a:cs typeface="Arial"/>
              </a:rPr>
              <a:t> </a:t>
            </a:r>
            <a:r>
              <a:rPr sz="2800" dirty="0">
                <a:solidFill>
                  <a:srgbClr val="843B0B"/>
                </a:solidFill>
                <a:latin typeface="Arial"/>
                <a:cs typeface="Arial"/>
              </a:rPr>
              <a:t>suspected</a:t>
            </a:r>
            <a:r>
              <a:rPr sz="2800" spc="-15" dirty="0">
                <a:solidFill>
                  <a:srgbClr val="843B0B"/>
                </a:solidFill>
                <a:latin typeface="Arial"/>
                <a:cs typeface="Arial"/>
              </a:rPr>
              <a:t> </a:t>
            </a:r>
            <a:r>
              <a:rPr sz="2800" dirty="0">
                <a:solidFill>
                  <a:srgbClr val="843B0B"/>
                </a:solidFill>
                <a:latin typeface="Arial"/>
                <a:cs typeface="Arial"/>
              </a:rPr>
              <a:t>end</a:t>
            </a:r>
            <a:r>
              <a:rPr sz="2800" spc="-10" dirty="0">
                <a:solidFill>
                  <a:srgbClr val="843B0B"/>
                </a:solidFill>
                <a:latin typeface="Arial"/>
                <a:cs typeface="Arial"/>
              </a:rPr>
              <a:t> </a:t>
            </a:r>
            <a:r>
              <a:rPr sz="2800" dirty="0">
                <a:solidFill>
                  <a:srgbClr val="843B0B"/>
                </a:solidFill>
                <a:latin typeface="Arial"/>
                <a:cs typeface="Arial"/>
              </a:rPr>
              <a:t>use</a:t>
            </a:r>
            <a:r>
              <a:rPr sz="2800" spc="-10" dirty="0">
                <a:solidFill>
                  <a:srgbClr val="843B0B"/>
                </a:solidFill>
                <a:latin typeface="Arial"/>
                <a:cs typeface="Arial"/>
              </a:rPr>
              <a:t> </a:t>
            </a:r>
            <a:r>
              <a:rPr sz="2800" dirty="0">
                <a:solidFill>
                  <a:srgbClr val="843B0B"/>
                </a:solidFill>
                <a:latin typeface="Arial"/>
                <a:cs typeface="Arial"/>
              </a:rPr>
              <a:t>or</a:t>
            </a:r>
            <a:r>
              <a:rPr sz="2800" spc="-15" dirty="0">
                <a:solidFill>
                  <a:srgbClr val="843B0B"/>
                </a:solidFill>
                <a:latin typeface="Arial"/>
                <a:cs typeface="Arial"/>
              </a:rPr>
              <a:t> </a:t>
            </a:r>
            <a:r>
              <a:rPr sz="2800" dirty="0">
                <a:solidFill>
                  <a:srgbClr val="843B0B"/>
                </a:solidFill>
                <a:latin typeface="Arial"/>
                <a:cs typeface="Arial"/>
              </a:rPr>
              <a:t>the</a:t>
            </a:r>
            <a:r>
              <a:rPr sz="2800" spc="-10" dirty="0">
                <a:solidFill>
                  <a:srgbClr val="843B0B"/>
                </a:solidFill>
                <a:latin typeface="Arial"/>
                <a:cs typeface="Arial"/>
              </a:rPr>
              <a:t> </a:t>
            </a:r>
            <a:r>
              <a:rPr sz="2800" dirty="0">
                <a:solidFill>
                  <a:srgbClr val="843B0B"/>
                </a:solidFill>
                <a:latin typeface="Arial"/>
                <a:cs typeface="Arial"/>
              </a:rPr>
              <a:t>end</a:t>
            </a:r>
            <a:r>
              <a:rPr sz="2800" spc="-10" dirty="0">
                <a:solidFill>
                  <a:srgbClr val="843B0B"/>
                </a:solidFill>
                <a:latin typeface="Arial"/>
                <a:cs typeface="Arial"/>
              </a:rPr>
              <a:t> </a:t>
            </a:r>
            <a:r>
              <a:rPr sz="2800" dirty="0">
                <a:solidFill>
                  <a:srgbClr val="843B0B"/>
                </a:solidFill>
                <a:latin typeface="Arial"/>
                <a:cs typeface="Arial"/>
              </a:rPr>
              <a:t>user</a:t>
            </a:r>
            <a:r>
              <a:rPr sz="2800" spc="-15" dirty="0">
                <a:solidFill>
                  <a:srgbClr val="843B0B"/>
                </a:solidFill>
                <a:latin typeface="Arial"/>
                <a:cs typeface="Arial"/>
              </a:rPr>
              <a:t> </a:t>
            </a:r>
            <a:r>
              <a:rPr sz="2800" spc="-25" dirty="0">
                <a:solidFill>
                  <a:srgbClr val="843B0B"/>
                </a:solidFill>
                <a:latin typeface="Arial"/>
                <a:cs typeface="Arial"/>
              </a:rPr>
              <a:t>of </a:t>
            </a:r>
            <a:r>
              <a:rPr sz="2800" dirty="0">
                <a:solidFill>
                  <a:srgbClr val="843B0B"/>
                </a:solidFill>
                <a:latin typeface="Arial"/>
                <a:cs typeface="Arial"/>
              </a:rPr>
              <a:t>the</a:t>
            </a:r>
            <a:r>
              <a:rPr sz="2800" spc="-10" dirty="0">
                <a:solidFill>
                  <a:srgbClr val="843B0B"/>
                </a:solidFill>
                <a:latin typeface="Arial"/>
                <a:cs typeface="Arial"/>
              </a:rPr>
              <a:t> export.</a:t>
            </a:r>
            <a:endParaRPr sz="28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97344" y="1212850"/>
            <a:ext cx="1410335" cy="925830"/>
            <a:chOff x="8197344" y="1212850"/>
            <a:chExt cx="1410335" cy="925830"/>
          </a:xfrm>
        </p:grpSpPr>
        <p:sp>
          <p:nvSpPr>
            <p:cNvPr id="3" name="object 3"/>
            <p:cNvSpPr/>
            <p:nvPr/>
          </p:nvSpPr>
          <p:spPr>
            <a:xfrm>
              <a:off x="8203694" y="1219200"/>
              <a:ext cx="1397635" cy="913130"/>
            </a:xfrm>
            <a:custGeom>
              <a:avLst/>
              <a:gdLst/>
              <a:ahLst/>
              <a:cxnLst/>
              <a:rect l="l" t="t" r="r" b="b"/>
              <a:pathLst>
                <a:path w="1397634" h="913130">
                  <a:moveTo>
                    <a:pt x="1245362" y="0"/>
                  </a:moveTo>
                  <a:lnTo>
                    <a:pt x="152146" y="0"/>
                  </a:lnTo>
                  <a:lnTo>
                    <a:pt x="0" y="152146"/>
                  </a:lnTo>
                  <a:lnTo>
                    <a:pt x="0" y="912876"/>
                  </a:lnTo>
                  <a:lnTo>
                    <a:pt x="1397508" y="912876"/>
                  </a:lnTo>
                  <a:lnTo>
                    <a:pt x="1397508" y="152146"/>
                  </a:lnTo>
                  <a:lnTo>
                    <a:pt x="1245362" y="0"/>
                  </a:lnTo>
                  <a:close/>
                </a:path>
              </a:pathLst>
            </a:custGeom>
            <a:solidFill>
              <a:srgbClr val="FF66FF"/>
            </a:solidFill>
          </p:spPr>
          <p:txBody>
            <a:bodyPr wrap="square" lIns="0" tIns="0" rIns="0" bIns="0" rtlCol="0"/>
            <a:lstStyle/>
            <a:p>
              <a:endParaRPr/>
            </a:p>
          </p:txBody>
        </p:sp>
        <p:sp>
          <p:nvSpPr>
            <p:cNvPr id="4" name="object 4"/>
            <p:cNvSpPr/>
            <p:nvPr/>
          </p:nvSpPr>
          <p:spPr>
            <a:xfrm>
              <a:off x="8203694" y="1219200"/>
              <a:ext cx="1397635" cy="913130"/>
            </a:xfrm>
            <a:custGeom>
              <a:avLst/>
              <a:gdLst/>
              <a:ahLst/>
              <a:cxnLst/>
              <a:rect l="l" t="t" r="r" b="b"/>
              <a:pathLst>
                <a:path w="1397634" h="913130">
                  <a:moveTo>
                    <a:pt x="152146" y="0"/>
                  </a:moveTo>
                  <a:lnTo>
                    <a:pt x="1245362" y="0"/>
                  </a:lnTo>
                  <a:lnTo>
                    <a:pt x="1397508" y="152146"/>
                  </a:lnTo>
                  <a:lnTo>
                    <a:pt x="1397508" y="912876"/>
                  </a:lnTo>
                  <a:lnTo>
                    <a:pt x="0" y="912876"/>
                  </a:lnTo>
                  <a:lnTo>
                    <a:pt x="0" y="152146"/>
                  </a:lnTo>
                  <a:lnTo>
                    <a:pt x="152146" y="0"/>
                  </a:lnTo>
                  <a:close/>
                </a:path>
              </a:pathLst>
            </a:custGeom>
            <a:ln w="12192">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1877627" y="321056"/>
            <a:ext cx="4629150" cy="636270"/>
          </a:xfrm>
          <a:prstGeom prst="rect">
            <a:avLst/>
          </a:prstGeom>
        </p:spPr>
        <p:txBody>
          <a:bodyPr vert="horz" wrap="square" lIns="0" tIns="12700" rIns="0" bIns="0" rtlCol="0">
            <a:spAutoFit/>
          </a:bodyPr>
          <a:lstStyle/>
          <a:p>
            <a:pPr marL="12700" marR="5715">
              <a:lnSpc>
                <a:spcPct val="100000"/>
              </a:lnSpc>
              <a:spcBef>
                <a:spcPts val="100"/>
              </a:spcBef>
            </a:pPr>
            <a:r>
              <a:rPr sz="2000" dirty="0">
                <a:solidFill>
                  <a:srgbClr val="993333"/>
                </a:solidFill>
              </a:rPr>
              <a:t>Are</a:t>
            </a:r>
            <a:r>
              <a:rPr sz="2000" spc="-45" dirty="0">
                <a:solidFill>
                  <a:srgbClr val="993333"/>
                </a:solidFill>
              </a:rPr>
              <a:t> </a:t>
            </a:r>
            <a:r>
              <a:rPr sz="2000" dirty="0">
                <a:solidFill>
                  <a:srgbClr val="993333"/>
                </a:solidFill>
              </a:rPr>
              <a:t>you planning</a:t>
            </a:r>
            <a:r>
              <a:rPr sz="2000" spc="-10" dirty="0">
                <a:solidFill>
                  <a:srgbClr val="993333"/>
                </a:solidFill>
              </a:rPr>
              <a:t> </a:t>
            </a:r>
            <a:r>
              <a:rPr sz="2000" dirty="0">
                <a:solidFill>
                  <a:srgbClr val="993333"/>
                </a:solidFill>
              </a:rPr>
              <a:t>to</a:t>
            </a:r>
            <a:r>
              <a:rPr sz="2000" spc="-10" dirty="0">
                <a:solidFill>
                  <a:srgbClr val="993333"/>
                </a:solidFill>
              </a:rPr>
              <a:t> </a:t>
            </a:r>
            <a:r>
              <a:rPr sz="2000" dirty="0">
                <a:solidFill>
                  <a:srgbClr val="993333"/>
                </a:solidFill>
              </a:rPr>
              <a:t>do</a:t>
            </a:r>
            <a:r>
              <a:rPr sz="2000" spc="-10" dirty="0">
                <a:solidFill>
                  <a:srgbClr val="993333"/>
                </a:solidFill>
              </a:rPr>
              <a:t> </a:t>
            </a:r>
            <a:r>
              <a:rPr sz="2000" dirty="0">
                <a:solidFill>
                  <a:srgbClr val="993333"/>
                </a:solidFill>
              </a:rPr>
              <a:t>any</a:t>
            </a:r>
            <a:r>
              <a:rPr sz="2000" spc="-5" dirty="0">
                <a:solidFill>
                  <a:srgbClr val="993333"/>
                </a:solidFill>
              </a:rPr>
              <a:t> </a:t>
            </a:r>
            <a:r>
              <a:rPr sz="2000" dirty="0">
                <a:solidFill>
                  <a:srgbClr val="993333"/>
                </a:solidFill>
              </a:rPr>
              <a:t>of</a:t>
            </a:r>
            <a:r>
              <a:rPr sz="2000" spc="100" dirty="0">
                <a:solidFill>
                  <a:srgbClr val="993333"/>
                </a:solidFill>
              </a:rPr>
              <a:t> </a:t>
            </a:r>
            <a:r>
              <a:rPr sz="2000" spc="-25" dirty="0">
                <a:solidFill>
                  <a:srgbClr val="993333"/>
                </a:solidFill>
              </a:rPr>
              <a:t>the </a:t>
            </a:r>
            <a:r>
              <a:rPr sz="2000" spc="-10" dirty="0">
                <a:solidFill>
                  <a:srgbClr val="993333"/>
                </a:solidFill>
              </a:rPr>
              <a:t>following?</a:t>
            </a:r>
            <a:endParaRPr sz="2000"/>
          </a:p>
        </p:txBody>
      </p:sp>
      <p:sp>
        <p:nvSpPr>
          <p:cNvPr id="6" name="object 6"/>
          <p:cNvSpPr txBox="1"/>
          <p:nvPr/>
        </p:nvSpPr>
        <p:spPr>
          <a:xfrm>
            <a:off x="1877627" y="941324"/>
            <a:ext cx="4984115" cy="4081779"/>
          </a:xfrm>
          <a:prstGeom prst="rect">
            <a:avLst/>
          </a:prstGeom>
        </p:spPr>
        <p:txBody>
          <a:bodyPr vert="horz" wrap="square" lIns="0" tIns="13335" rIns="0" bIns="0" rtlCol="0">
            <a:spAutoFit/>
          </a:bodyPr>
          <a:lstStyle/>
          <a:p>
            <a:pPr marL="123825" indent="-111760">
              <a:lnSpc>
                <a:spcPct val="100000"/>
              </a:lnSpc>
              <a:spcBef>
                <a:spcPts val="105"/>
              </a:spcBef>
              <a:buChar char="•"/>
              <a:tabLst>
                <a:tab pos="124460" algn="l"/>
              </a:tabLst>
            </a:pPr>
            <a:r>
              <a:rPr sz="1400" dirty="0">
                <a:latin typeface="Arial"/>
                <a:cs typeface="Arial"/>
              </a:rPr>
              <a:t>Giving</a:t>
            </a:r>
            <a:r>
              <a:rPr sz="1400" spc="-35" dirty="0">
                <a:latin typeface="Arial"/>
                <a:cs typeface="Arial"/>
              </a:rPr>
              <a:t> </a:t>
            </a:r>
            <a:r>
              <a:rPr sz="1400" dirty="0">
                <a:latin typeface="Arial"/>
                <a:cs typeface="Arial"/>
              </a:rPr>
              <a:t>a</a:t>
            </a:r>
            <a:r>
              <a:rPr sz="1400" spc="-25" dirty="0">
                <a:latin typeface="Arial"/>
                <a:cs typeface="Arial"/>
              </a:rPr>
              <a:t> </a:t>
            </a:r>
            <a:r>
              <a:rPr sz="1400" dirty="0">
                <a:latin typeface="Arial"/>
                <a:cs typeface="Arial"/>
              </a:rPr>
              <a:t>tour</a:t>
            </a:r>
            <a:r>
              <a:rPr sz="1400" spc="-35" dirty="0">
                <a:latin typeface="Arial"/>
                <a:cs typeface="Arial"/>
              </a:rPr>
              <a:t> </a:t>
            </a:r>
            <a:r>
              <a:rPr sz="1400" dirty="0">
                <a:latin typeface="Arial"/>
                <a:cs typeface="Arial"/>
              </a:rPr>
              <a:t>through</a:t>
            </a:r>
            <a:r>
              <a:rPr sz="1400" spc="-55" dirty="0">
                <a:latin typeface="Arial"/>
                <a:cs typeface="Arial"/>
              </a:rPr>
              <a:t> </a:t>
            </a:r>
            <a:r>
              <a:rPr sz="1400" dirty="0">
                <a:latin typeface="Arial"/>
                <a:cs typeface="Arial"/>
              </a:rPr>
              <a:t>research</a:t>
            </a:r>
            <a:r>
              <a:rPr sz="1400" spc="-60" dirty="0">
                <a:latin typeface="Arial"/>
                <a:cs typeface="Arial"/>
              </a:rPr>
              <a:t> </a:t>
            </a:r>
            <a:r>
              <a:rPr sz="1400" dirty="0">
                <a:latin typeface="Arial"/>
                <a:cs typeface="Arial"/>
              </a:rPr>
              <a:t>labs</a:t>
            </a:r>
            <a:r>
              <a:rPr sz="1400" spc="-30" dirty="0">
                <a:latin typeface="Arial"/>
                <a:cs typeface="Arial"/>
              </a:rPr>
              <a:t> </a:t>
            </a:r>
            <a:r>
              <a:rPr sz="1400" dirty="0">
                <a:latin typeface="Arial"/>
                <a:cs typeface="Arial"/>
              </a:rPr>
              <a:t>that</a:t>
            </a:r>
            <a:r>
              <a:rPr sz="1400" spc="-35" dirty="0">
                <a:latin typeface="Arial"/>
                <a:cs typeface="Arial"/>
              </a:rPr>
              <a:t> </a:t>
            </a:r>
            <a:r>
              <a:rPr sz="1400" dirty="0">
                <a:latin typeface="Arial"/>
                <a:cs typeface="Arial"/>
              </a:rPr>
              <a:t>have</a:t>
            </a:r>
            <a:r>
              <a:rPr sz="1400" spc="-25" dirty="0">
                <a:latin typeface="Arial"/>
                <a:cs typeface="Arial"/>
              </a:rPr>
              <a:t> </a:t>
            </a:r>
            <a:r>
              <a:rPr sz="1400" dirty="0">
                <a:latin typeface="Arial"/>
                <a:cs typeface="Arial"/>
              </a:rPr>
              <a:t>controlled</a:t>
            </a:r>
            <a:r>
              <a:rPr sz="1400" spc="-55" dirty="0">
                <a:latin typeface="Arial"/>
                <a:cs typeface="Arial"/>
              </a:rPr>
              <a:t> </a:t>
            </a:r>
            <a:r>
              <a:rPr sz="1400" spc="-10" dirty="0">
                <a:latin typeface="Arial"/>
                <a:cs typeface="Arial"/>
              </a:rPr>
              <a:t>items</a:t>
            </a:r>
            <a:endParaRPr sz="1400">
              <a:latin typeface="Arial"/>
              <a:cs typeface="Arial"/>
            </a:endParaRPr>
          </a:p>
          <a:p>
            <a:pPr marL="124460" marR="85725" indent="-124460">
              <a:lnSpc>
                <a:spcPct val="100000"/>
              </a:lnSpc>
              <a:buChar char="•"/>
              <a:tabLst>
                <a:tab pos="124460" algn="l"/>
              </a:tabLst>
            </a:pPr>
            <a:r>
              <a:rPr sz="1400" dirty="0">
                <a:latin typeface="Arial"/>
                <a:cs typeface="Arial"/>
              </a:rPr>
              <a:t>Having</a:t>
            </a:r>
            <a:r>
              <a:rPr sz="1400" spc="-15" dirty="0">
                <a:latin typeface="Arial"/>
                <a:cs typeface="Arial"/>
              </a:rPr>
              <a:t> </a:t>
            </a:r>
            <a:r>
              <a:rPr sz="1400" dirty="0">
                <a:latin typeface="Arial"/>
                <a:cs typeface="Arial"/>
              </a:rPr>
              <a:t>a</a:t>
            </a:r>
            <a:r>
              <a:rPr sz="1400" spc="-25" dirty="0">
                <a:latin typeface="Arial"/>
                <a:cs typeface="Arial"/>
              </a:rPr>
              <a:t> </a:t>
            </a:r>
            <a:r>
              <a:rPr sz="1400" dirty="0">
                <a:latin typeface="Arial"/>
                <a:cs typeface="Arial"/>
              </a:rPr>
              <a:t>sidebar</a:t>
            </a:r>
            <a:r>
              <a:rPr sz="1400" spc="-60" dirty="0">
                <a:latin typeface="Arial"/>
                <a:cs typeface="Arial"/>
              </a:rPr>
              <a:t> </a:t>
            </a:r>
            <a:r>
              <a:rPr sz="1400" dirty="0">
                <a:latin typeface="Arial"/>
                <a:cs typeface="Arial"/>
              </a:rPr>
              <a:t>conversation</a:t>
            </a:r>
            <a:r>
              <a:rPr sz="1400" spc="-60" dirty="0">
                <a:latin typeface="Arial"/>
                <a:cs typeface="Arial"/>
              </a:rPr>
              <a:t> </a:t>
            </a:r>
            <a:r>
              <a:rPr sz="1400" dirty="0">
                <a:latin typeface="Arial"/>
                <a:cs typeface="Arial"/>
              </a:rPr>
              <a:t>with</a:t>
            </a:r>
            <a:r>
              <a:rPr sz="1400" spc="-25" dirty="0">
                <a:latin typeface="Arial"/>
                <a:cs typeface="Arial"/>
              </a:rPr>
              <a:t> </a:t>
            </a:r>
            <a:r>
              <a:rPr sz="1400" dirty="0">
                <a:latin typeface="Arial"/>
                <a:cs typeface="Arial"/>
              </a:rPr>
              <a:t>a</a:t>
            </a:r>
            <a:r>
              <a:rPr sz="1400" spc="-25" dirty="0">
                <a:latin typeface="Arial"/>
                <a:cs typeface="Arial"/>
              </a:rPr>
              <a:t> </a:t>
            </a:r>
            <a:r>
              <a:rPr sz="1400" dirty="0">
                <a:latin typeface="Arial"/>
                <a:cs typeface="Arial"/>
              </a:rPr>
              <a:t>foreign</a:t>
            </a:r>
            <a:r>
              <a:rPr sz="1400" spc="-45" dirty="0">
                <a:latin typeface="Arial"/>
                <a:cs typeface="Arial"/>
              </a:rPr>
              <a:t> </a:t>
            </a:r>
            <a:r>
              <a:rPr sz="1400" dirty="0">
                <a:latin typeface="Arial"/>
                <a:cs typeface="Arial"/>
              </a:rPr>
              <a:t>person</a:t>
            </a:r>
            <a:r>
              <a:rPr sz="1400" spc="-60" dirty="0">
                <a:latin typeface="Arial"/>
                <a:cs typeface="Arial"/>
              </a:rPr>
              <a:t> </a:t>
            </a:r>
            <a:r>
              <a:rPr sz="1400" dirty="0">
                <a:latin typeface="Arial"/>
                <a:cs typeface="Arial"/>
              </a:rPr>
              <a:t>during</a:t>
            </a:r>
            <a:r>
              <a:rPr sz="1400" spc="-40" dirty="0">
                <a:latin typeface="Arial"/>
                <a:cs typeface="Arial"/>
              </a:rPr>
              <a:t> </a:t>
            </a:r>
            <a:r>
              <a:rPr sz="1400" spc="-50" dirty="0">
                <a:latin typeface="Arial"/>
                <a:cs typeface="Arial"/>
              </a:rPr>
              <a:t>a </a:t>
            </a:r>
            <a:r>
              <a:rPr sz="1400" spc="-10" dirty="0">
                <a:latin typeface="Arial"/>
                <a:cs typeface="Arial"/>
              </a:rPr>
              <a:t>conference</a:t>
            </a:r>
            <a:endParaRPr sz="1400">
              <a:latin typeface="Arial"/>
              <a:cs typeface="Arial"/>
            </a:endParaRPr>
          </a:p>
          <a:p>
            <a:pPr marL="124460" marR="5080" indent="-124460">
              <a:lnSpc>
                <a:spcPct val="100000"/>
              </a:lnSpc>
              <a:buChar char="•"/>
              <a:tabLst>
                <a:tab pos="124460" algn="l"/>
              </a:tabLst>
            </a:pPr>
            <a:r>
              <a:rPr sz="1400" dirty="0">
                <a:latin typeface="Arial"/>
                <a:cs typeface="Arial"/>
              </a:rPr>
              <a:t>Going</a:t>
            </a:r>
            <a:r>
              <a:rPr sz="1400" spc="-40" dirty="0">
                <a:latin typeface="Arial"/>
                <a:cs typeface="Arial"/>
              </a:rPr>
              <a:t> </a:t>
            </a:r>
            <a:r>
              <a:rPr sz="1400" dirty="0">
                <a:latin typeface="Arial"/>
                <a:cs typeface="Arial"/>
              </a:rPr>
              <a:t>on</a:t>
            </a:r>
            <a:r>
              <a:rPr sz="1400" spc="-35" dirty="0">
                <a:latin typeface="Arial"/>
                <a:cs typeface="Arial"/>
              </a:rPr>
              <a:t> </a:t>
            </a:r>
            <a:r>
              <a:rPr sz="1400" dirty="0">
                <a:latin typeface="Arial"/>
                <a:cs typeface="Arial"/>
              </a:rPr>
              <a:t>international</a:t>
            </a:r>
            <a:r>
              <a:rPr sz="1400" spc="-45" dirty="0">
                <a:latin typeface="Arial"/>
                <a:cs typeface="Arial"/>
              </a:rPr>
              <a:t> </a:t>
            </a:r>
            <a:r>
              <a:rPr sz="1400" dirty="0">
                <a:latin typeface="Arial"/>
                <a:cs typeface="Arial"/>
              </a:rPr>
              <a:t>travel</a:t>
            </a:r>
            <a:r>
              <a:rPr sz="1400" spc="-40" dirty="0">
                <a:latin typeface="Arial"/>
                <a:cs typeface="Arial"/>
              </a:rPr>
              <a:t> </a:t>
            </a:r>
            <a:r>
              <a:rPr sz="1400" dirty="0">
                <a:latin typeface="Arial"/>
                <a:cs typeface="Arial"/>
              </a:rPr>
              <a:t>in</a:t>
            </a:r>
            <a:r>
              <a:rPr sz="1400" spc="-25" dirty="0">
                <a:latin typeface="Arial"/>
                <a:cs typeface="Arial"/>
              </a:rPr>
              <a:t> </a:t>
            </a:r>
            <a:r>
              <a:rPr sz="1400" dirty="0">
                <a:latin typeface="Arial"/>
                <a:cs typeface="Arial"/>
              </a:rPr>
              <a:t>relation</a:t>
            </a:r>
            <a:r>
              <a:rPr sz="1400" spc="-45" dirty="0">
                <a:latin typeface="Arial"/>
                <a:cs typeface="Arial"/>
              </a:rPr>
              <a:t> </a:t>
            </a:r>
            <a:r>
              <a:rPr sz="1400" dirty="0">
                <a:latin typeface="Arial"/>
                <a:cs typeface="Arial"/>
              </a:rPr>
              <a:t>to</a:t>
            </a:r>
            <a:r>
              <a:rPr sz="1400" spc="-35" dirty="0">
                <a:latin typeface="Arial"/>
                <a:cs typeface="Arial"/>
              </a:rPr>
              <a:t> </a:t>
            </a:r>
            <a:r>
              <a:rPr sz="1400" dirty="0">
                <a:latin typeface="Arial"/>
                <a:cs typeface="Arial"/>
              </a:rPr>
              <a:t>duties/activities</a:t>
            </a:r>
            <a:r>
              <a:rPr sz="1400" spc="-50" dirty="0">
                <a:latin typeface="Arial"/>
                <a:cs typeface="Arial"/>
              </a:rPr>
              <a:t> </a:t>
            </a:r>
            <a:r>
              <a:rPr sz="1400" spc="-20" dirty="0">
                <a:latin typeface="Arial"/>
                <a:cs typeface="Arial"/>
              </a:rPr>
              <a:t>with </a:t>
            </a:r>
            <a:r>
              <a:rPr sz="1400" dirty="0">
                <a:latin typeface="Arial"/>
                <a:cs typeface="Arial"/>
              </a:rPr>
              <a:t>your</a:t>
            </a:r>
            <a:r>
              <a:rPr sz="1400" spc="-20" dirty="0">
                <a:latin typeface="Arial"/>
                <a:cs typeface="Arial"/>
              </a:rPr>
              <a:t> </a:t>
            </a:r>
            <a:r>
              <a:rPr sz="1400" dirty="0">
                <a:latin typeface="Arial"/>
                <a:cs typeface="Arial"/>
              </a:rPr>
              <a:t>WMU</a:t>
            </a:r>
            <a:r>
              <a:rPr sz="1400" spc="-35" dirty="0">
                <a:latin typeface="Arial"/>
                <a:cs typeface="Arial"/>
              </a:rPr>
              <a:t> </a:t>
            </a:r>
            <a:r>
              <a:rPr sz="1400" spc="-10" dirty="0">
                <a:latin typeface="Arial"/>
                <a:cs typeface="Arial"/>
              </a:rPr>
              <a:t>employment</a:t>
            </a:r>
            <a:endParaRPr sz="1400">
              <a:latin typeface="Arial"/>
              <a:cs typeface="Arial"/>
            </a:endParaRPr>
          </a:p>
          <a:p>
            <a:pPr marL="123825" indent="-111760">
              <a:lnSpc>
                <a:spcPct val="100000"/>
              </a:lnSpc>
              <a:buChar char="•"/>
              <a:tabLst>
                <a:tab pos="124460" algn="l"/>
              </a:tabLst>
            </a:pPr>
            <a:r>
              <a:rPr sz="1400" dirty="0">
                <a:latin typeface="Arial"/>
                <a:cs typeface="Arial"/>
              </a:rPr>
              <a:t>Conducting</a:t>
            </a:r>
            <a:r>
              <a:rPr sz="1400" spc="-75" dirty="0">
                <a:latin typeface="Arial"/>
                <a:cs typeface="Arial"/>
              </a:rPr>
              <a:t> </a:t>
            </a:r>
            <a:r>
              <a:rPr sz="1400" dirty="0">
                <a:latin typeface="Arial"/>
                <a:cs typeface="Arial"/>
              </a:rPr>
              <a:t>research</a:t>
            </a:r>
            <a:r>
              <a:rPr sz="1400" spc="-60" dirty="0">
                <a:latin typeface="Arial"/>
                <a:cs typeface="Arial"/>
              </a:rPr>
              <a:t> </a:t>
            </a:r>
            <a:r>
              <a:rPr sz="1400" dirty="0">
                <a:latin typeface="Arial"/>
                <a:cs typeface="Arial"/>
              </a:rPr>
              <a:t>that</a:t>
            </a:r>
            <a:r>
              <a:rPr sz="1400" spc="-40" dirty="0">
                <a:latin typeface="Arial"/>
                <a:cs typeface="Arial"/>
              </a:rPr>
              <a:t> </a:t>
            </a:r>
            <a:r>
              <a:rPr sz="1400" dirty="0">
                <a:latin typeface="Arial"/>
                <a:cs typeface="Arial"/>
              </a:rPr>
              <a:t>will</a:t>
            </a:r>
            <a:r>
              <a:rPr sz="1400" spc="-5" dirty="0">
                <a:latin typeface="Arial"/>
                <a:cs typeface="Arial"/>
              </a:rPr>
              <a:t> </a:t>
            </a:r>
            <a:r>
              <a:rPr sz="1400" dirty="0">
                <a:latin typeface="Arial"/>
                <a:cs typeface="Arial"/>
              </a:rPr>
              <a:t>have</a:t>
            </a:r>
            <a:r>
              <a:rPr sz="1400" spc="-25" dirty="0">
                <a:latin typeface="Arial"/>
                <a:cs typeface="Arial"/>
              </a:rPr>
              <a:t> </a:t>
            </a:r>
            <a:r>
              <a:rPr sz="1400" dirty="0">
                <a:latin typeface="Arial"/>
                <a:cs typeface="Arial"/>
              </a:rPr>
              <a:t>restrictions</a:t>
            </a:r>
            <a:r>
              <a:rPr sz="1400" spc="-65" dirty="0">
                <a:latin typeface="Arial"/>
                <a:cs typeface="Arial"/>
              </a:rPr>
              <a:t> </a:t>
            </a:r>
            <a:r>
              <a:rPr sz="1400" dirty="0">
                <a:latin typeface="Arial"/>
                <a:cs typeface="Arial"/>
              </a:rPr>
              <a:t>on</a:t>
            </a:r>
            <a:r>
              <a:rPr sz="1400" spc="-25" dirty="0">
                <a:latin typeface="Arial"/>
                <a:cs typeface="Arial"/>
              </a:rPr>
              <a:t> </a:t>
            </a:r>
            <a:r>
              <a:rPr sz="1400" spc="-10" dirty="0">
                <a:latin typeface="Arial"/>
                <a:cs typeface="Arial"/>
              </a:rPr>
              <a:t>publication</a:t>
            </a:r>
            <a:endParaRPr sz="1400">
              <a:latin typeface="Arial"/>
              <a:cs typeface="Arial"/>
            </a:endParaRPr>
          </a:p>
          <a:p>
            <a:pPr marL="123825" indent="-111760">
              <a:lnSpc>
                <a:spcPct val="100000"/>
              </a:lnSpc>
              <a:buChar char="•"/>
              <a:tabLst>
                <a:tab pos="124460" algn="l"/>
              </a:tabLst>
            </a:pPr>
            <a:r>
              <a:rPr sz="1400" dirty="0">
                <a:latin typeface="Arial"/>
                <a:cs typeface="Arial"/>
              </a:rPr>
              <a:t>Hosting</a:t>
            </a:r>
            <a:r>
              <a:rPr sz="1400" spc="-50" dirty="0">
                <a:latin typeface="Arial"/>
                <a:cs typeface="Arial"/>
              </a:rPr>
              <a:t> </a:t>
            </a:r>
            <a:r>
              <a:rPr sz="1400" dirty="0">
                <a:latin typeface="Arial"/>
                <a:cs typeface="Arial"/>
              </a:rPr>
              <a:t>an</a:t>
            </a:r>
            <a:r>
              <a:rPr sz="1400" spc="-35" dirty="0">
                <a:latin typeface="Arial"/>
                <a:cs typeface="Arial"/>
              </a:rPr>
              <a:t> </a:t>
            </a:r>
            <a:r>
              <a:rPr sz="1400" dirty="0">
                <a:latin typeface="Arial"/>
                <a:cs typeface="Arial"/>
              </a:rPr>
              <a:t>international</a:t>
            </a:r>
            <a:r>
              <a:rPr sz="1400" spc="-60" dirty="0">
                <a:latin typeface="Arial"/>
                <a:cs typeface="Arial"/>
              </a:rPr>
              <a:t> </a:t>
            </a:r>
            <a:r>
              <a:rPr sz="1400" spc="-10" dirty="0">
                <a:latin typeface="Arial"/>
                <a:cs typeface="Arial"/>
              </a:rPr>
              <a:t>visitor</a:t>
            </a:r>
            <a:endParaRPr sz="1400">
              <a:latin typeface="Arial"/>
              <a:cs typeface="Arial"/>
            </a:endParaRPr>
          </a:p>
          <a:p>
            <a:pPr marL="124460" marR="791210" indent="-124460">
              <a:lnSpc>
                <a:spcPct val="100000"/>
              </a:lnSpc>
              <a:buChar char="•"/>
              <a:tabLst>
                <a:tab pos="124460" algn="l"/>
              </a:tabLst>
            </a:pPr>
            <a:r>
              <a:rPr sz="1400" spc="-10" dirty="0">
                <a:latin typeface="Arial"/>
                <a:cs typeface="Arial"/>
              </a:rPr>
              <a:t>Shipping/transporting/carrying</a:t>
            </a:r>
            <a:r>
              <a:rPr sz="1400" spc="-15" dirty="0">
                <a:latin typeface="Arial"/>
                <a:cs typeface="Arial"/>
              </a:rPr>
              <a:t> </a:t>
            </a:r>
            <a:r>
              <a:rPr sz="1400" dirty="0">
                <a:latin typeface="Arial"/>
                <a:cs typeface="Arial"/>
              </a:rPr>
              <a:t>an</a:t>
            </a:r>
            <a:r>
              <a:rPr sz="1400" spc="5" dirty="0">
                <a:latin typeface="Arial"/>
                <a:cs typeface="Arial"/>
              </a:rPr>
              <a:t> </a:t>
            </a:r>
            <a:r>
              <a:rPr sz="1400" dirty="0">
                <a:latin typeface="Arial"/>
                <a:cs typeface="Arial"/>
              </a:rPr>
              <a:t>item</a:t>
            </a:r>
            <a:r>
              <a:rPr sz="1400" spc="15" dirty="0">
                <a:latin typeface="Arial"/>
                <a:cs typeface="Arial"/>
              </a:rPr>
              <a:t> </a:t>
            </a:r>
            <a:r>
              <a:rPr sz="1400" dirty="0">
                <a:latin typeface="Arial"/>
                <a:cs typeface="Arial"/>
              </a:rPr>
              <a:t>into</a:t>
            </a:r>
            <a:r>
              <a:rPr sz="1400" spc="-5" dirty="0">
                <a:latin typeface="Arial"/>
                <a:cs typeface="Arial"/>
              </a:rPr>
              <a:t> </a:t>
            </a:r>
            <a:r>
              <a:rPr sz="1400" dirty="0">
                <a:latin typeface="Arial"/>
                <a:cs typeface="Arial"/>
              </a:rPr>
              <a:t>a</a:t>
            </a:r>
            <a:r>
              <a:rPr sz="1400" spc="20" dirty="0">
                <a:latin typeface="Arial"/>
                <a:cs typeface="Arial"/>
              </a:rPr>
              <a:t> </a:t>
            </a:r>
            <a:r>
              <a:rPr sz="1400" spc="-10" dirty="0">
                <a:latin typeface="Arial"/>
                <a:cs typeface="Arial"/>
              </a:rPr>
              <a:t>foreign country</a:t>
            </a:r>
            <a:endParaRPr sz="1400">
              <a:latin typeface="Arial"/>
              <a:cs typeface="Arial"/>
            </a:endParaRPr>
          </a:p>
          <a:p>
            <a:pPr marL="123825" indent="-111760">
              <a:lnSpc>
                <a:spcPct val="100000"/>
              </a:lnSpc>
              <a:spcBef>
                <a:spcPts val="5"/>
              </a:spcBef>
              <a:buChar char="•"/>
              <a:tabLst>
                <a:tab pos="124460" algn="l"/>
              </a:tabLst>
            </a:pPr>
            <a:r>
              <a:rPr sz="1400" dirty="0">
                <a:latin typeface="Arial"/>
                <a:cs typeface="Arial"/>
              </a:rPr>
              <a:t>Sending</a:t>
            </a:r>
            <a:r>
              <a:rPr sz="1400" spc="-50" dirty="0">
                <a:latin typeface="Arial"/>
                <a:cs typeface="Arial"/>
              </a:rPr>
              <a:t> </a:t>
            </a:r>
            <a:r>
              <a:rPr sz="1400" dirty="0">
                <a:latin typeface="Arial"/>
                <a:cs typeface="Arial"/>
              </a:rPr>
              <a:t>an</a:t>
            </a:r>
            <a:r>
              <a:rPr sz="1400" spc="-25" dirty="0">
                <a:latin typeface="Arial"/>
                <a:cs typeface="Arial"/>
              </a:rPr>
              <a:t> </a:t>
            </a:r>
            <a:r>
              <a:rPr sz="1400" dirty="0">
                <a:latin typeface="Arial"/>
                <a:cs typeface="Arial"/>
              </a:rPr>
              <a:t>email</a:t>
            </a:r>
            <a:r>
              <a:rPr sz="1400" spc="-30"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foreign</a:t>
            </a:r>
            <a:r>
              <a:rPr sz="1400" spc="-45" dirty="0">
                <a:latin typeface="Arial"/>
                <a:cs typeface="Arial"/>
              </a:rPr>
              <a:t> </a:t>
            </a:r>
            <a:r>
              <a:rPr sz="1400" dirty="0">
                <a:latin typeface="Arial"/>
                <a:cs typeface="Arial"/>
              </a:rPr>
              <a:t>colleague</a:t>
            </a:r>
            <a:r>
              <a:rPr sz="1400" spc="-50" dirty="0">
                <a:latin typeface="Arial"/>
                <a:cs typeface="Arial"/>
              </a:rPr>
              <a:t> </a:t>
            </a:r>
            <a:r>
              <a:rPr sz="1400" dirty="0">
                <a:latin typeface="Arial"/>
                <a:cs typeface="Arial"/>
              </a:rPr>
              <a:t>or</a:t>
            </a:r>
            <a:r>
              <a:rPr sz="1400" spc="-30" dirty="0">
                <a:latin typeface="Arial"/>
                <a:cs typeface="Arial"/>
              </a:rPr>
              <a:t> </a:t>
            </a:r>
            <a:r>
              <a:rPr sz="1400" spc="-10" dirty="0">
                <a:latin typeface="Arial"/>
                <a:cs typeface="Arial"/>
              </a:rPr>
              <a:t>person</a:t>
            </a:r>
            <a:endParaRPr sz="1400">
              <a:latin typeface="Arial"/>
              <a:cs typeface="Arial"/>
            </a:endParaRPr>
          </a:p>
          <a:p>
            <a:pPr marL="124460" marR="831850" indent="-124460">
              <a:lnSpc>
                <a:spcPct val="100000"/>
              </a:lnSpc>
              <a:buChar char="•"/>
              <a:tabLst>
                <a:tab pos="124460" algn="l"/>
              </a:tabLst>
            </a:pPr>
            <a:r>
              <a:rPr sz="1400" dirty="0">
                <a:latin typeface="Arial"/>
                <a:cs typeface="Arial"/>
              </a:rPr>
              <a:t>Providing</a:t>
            </a:r>
            <a:r>
              <a:rPr sz="1400" spc="-30" dirty="0">
                <a:latin typeface="Arial"/>
                <a:cs typeface="Arial"/>
              </a:rPr>
              <a:t> </a:t>
            </a:r>
            <a:r>
              <a:rPr sz="1400" dirty="0">
                <a:latin typeface="Arial"/>
                <a:cs typeface="Arial"/>
              </a:rPr>
              <a:t>informal</a:t>
            </a:r>
            <a:r>
              <a:rPr sz="1400" spc="-65" dirty="0">
                <a:latin typeface="Arial"/>
                <a:cs typeface="Arial"/>
              </a:rPr>
              <a:t> </a:t>
            </a:r>
            <a:r>
              <a:rPr sz="1400" dirty="0">
                <a:latin typeface="Arial"/>
                <a:cs typeface="Arial"/>
              </a:rPr>
              <a:t>review</a:t>
            </a:r>
            <a:r>
              <a:rPr sz="1400" spc="-20" dirty="0">
                <a:latin typeface="Arial"/>
                <a:cs typeface="Arial"/>
              </a:rPr>
              <a:t> </a:t>
            </a:r>
            <a:r>
              <a:rPr sz="1400" dirty="0">
                <a:latin typeface="Arial"/>
                <a:cs typeface="Arial"/>
              </a:rPr>
              <a:t>comments</a:t>
            </a:r>
            <a:r>
              <a:rPr sz="1400" spc="-55" dirty="0">
                <a:latin typeface="Arial"/>
                <a:cs typeface="Arial"/>
              </a:rPr>
              <a:t> </a:t>
            </a:r>
            <a:r>
              <a:rPr sz="1400" dirty="0">
                <a:latin typeface="Arial"/>
                <a:cs typeface="Arial"/>
              </a:rPr>
              <a:t>or</a:t>
            </a:r>
            <a:r>
              <a:rPr sz="1400" spc="-40" dirty="0">
                <a:latin typeface="Arial"/>
                <a:cs typeface="Arial"/>
              </a:rPr>
              <a:t> </a:t>
            </a:r>
            <a:r>
              <a:rPr sz="1400" dirty="0">
                <a:latin typeface="Arial"/>
                <a:cs typeface="Arial"/>
              </a:rPr>
              <a:t>inputs</a:t>
            </a:r>
            <a:r>
              <a:rPr sz="1400" spc="-45" dirty="0">
                <a:latin typeface="Arial"/>
                <a:cs typeface="Arial"/>
              </a:rPr>
              <a:t> </a:t>
            </a:r>
            <a:r>
              <a:rPr sz="1400" dirty="0">
                <a:latin typeface="Arial"/>
                <a:cs typeface="Arial"/>
              </a:rPr>
              <a:t>of</a:t>
            </a:r>
            <a:r>
              <a:rPr sz="1400" spc="-30" dirty="0">
                <a:latin typeface="Arial"/>
                <a:cs typeface="Arial"/>
              </a:rPr>
              <a:t> </a:t>
            </a:r>
            <a:r>
              <a:rPr sz="1400" spc="-25" dirty="0">
                <a:latin typeface="Arial"/>
                <a:cs typeface="Arial"/>
              </a:rPr>
              <a:t>an </a:t>
            </a:r>
            <a:r>
              <a:rPr sz="1400" dirty="0">
                <a:latin typeface="Arial"/>
                <a:cs typeface="Arial"/>
              </a:rPr>
              <a:t>unpublished</a:t>
            </a:r>
            <a:r>
              <a:rPr sz="1400" spc="-75" dirty="0">
                <a:latin typeface="Arial"/>
                <a:cs typeface="Arial"/>
              </a:rPr>
              <a:t> </a:t>
            </a:r>
            <a:r>
              <a:rPr sz="1400" dirty="0">
                <a:latin typeface="Arial"/>
                <a:cs typeface="Arial"/>
              </a:rPr>
              <a:t>paper/article</a:t>
            </a:r>
            <a:r>
              <a:rPr sz="1400" spc="-60" dirty="0">
                <a:latin typeface="Arial"/>
                <a:cs typeface="Arial"/>
              </a:rPr>
              <a:t> </a:t>
            </a:r>
            <a:r>
              <a:rPr sz="1400" dirty="0">
                <a:latin typeface="Arial"/>
                <a:cs typeface="Arial"/>
              </a:rPr>
              <a:t>for</a:t>
            </a:r>
            <a:r>
              <a:rPr sz="1400" spc="-40" dirty="0">
                <a:latin typeface="Arial"/>
                <a:cs typeface="Arial"/>
              </a:rPr>
              <a:t> </a:t>
            </a:r>
            <a:r>
              <a:rPr sz="1400" dirty="0">
                <a:latin typeface="Arial"/>
                <a:cs typeface="Arial"/>
              </a:rPr>
              <a:t>a</a:t>
            </a:r>
            <a:r>
              <a:rPr sz="1400" spc="-30" dirty="0">
                <a:latin typeface="Arial"/>
                <a:cs typeface="Arial"/>
              </a:rPr>
              <a:t> </a:t>
            </a:r>
            <a:r>
              <a:rPr sz="1400" dirty="0">
                <a:latin typeface="Arial"/>
                <a:cs typeface="Arial"/>
              </a:rPr>
              <a:t>foreign</a:t>
            </a:r>
            <a:r>
              <a:rPr sz="1400" spc="-60" dirty="0">
                <a:latin typeface="Arial"/>
                <a:cs typeface="Arial"/>
              </a:rPr>
              <a:t> </a:t>
            </a:r>
            <a:r>
              <a:rPr sz="1400" spc="-10" dirty="0">
                <a:latin typeface="Arial"/>
                <a:cs typeface="Arial"/>
              </a:rPr>
              <a:t>colleague</a:t>
            </a:r>
            <a:endParaRPr sz="1400">
              <a:latin typeface="Arial"/>
              <a:cs typeface="Arial"/>
            </a:endParaRPr>
          </a:p>
          <a:p>
            <a:pPr marL="124460" marR="647700" indent="-124460">
              <a:lnSpc>
                <a:spcPct val="100000"/>
              </a:lnSpc>
              <a:buChar char="•"/>
              <a:tabLst>
                <a:tab pos="124460" algn="l"/>
              </a:tabLst>
            </a:pPr>
            <a:r>
              <a:rPr sz="1400" dirty="0">
                <a:latin typeface="Arial"/>
                <a:cs typeface="Arial"/>
              </a:rPr>
              <a:t>Carrying</a:t>
            </a:r>
            <a:r>
              <a:rPr sz="1400" spc="-35" dirty="0">
                <a:latin typeface="Arial"/>
                <a:cs typeface="Arial"/>
              </a:rPr>
              <a:t> </a:t>
            </a:r>
            <a:r>
              <a:rPr sz="1400" spc="-10" dirty="0">
                <a:latin typeface="Arial"/>
                <a:cs typeface="Arial"/>
              </a:rPr>
              <a:t>non-</a:t>
            </a:r>
            <a:r>
              <a:rPr sz="1400" dirty="0">
                <a:latin typeface="Arial"/>
                <a:cs typeface="Arial"/>
              </a:rPr>
              <a:t>commercial</a:t>
            </a:r>
            <a:r>
              <a:rPr sz="1400" spc="-65" dirty="0">
                <a:latin typeface="Arial"/>
                <a:cs typeface="Arial"/>
              </a:rPr>
              <a:t> </a:t>
            </a:r>
            <a:r>
              <a:rPr sz="1400" dirty="0">
                <a:latin typeface="Arial"/>
                <a:cs typeface="Arial"/>
              </a:rPr>
              <a:t>encryption</a:t>
            </a:r>
            <a:r>
              <a:rPr sz="1400" spc="-55" dirty="0">
                <a:latin typeface="Arial"/>
                <a:cs typeface="Arial"/>
              </a:rPr>
              <a:t> </a:t>
            </a:r>
            <a:r>
              <a:rPr sz="1400" dirty="0">
                <a:latin typeface="Arial"/>
                <a:cs typeface="Arial"/>
              </a:rPr>
              <a:t>software</a:t>
            </a:r>
            <a:r>
              <a:rPr sz="1400" spc="-50" dirty="0">
                <a:latin typeface="Arial"/>
                <a:cs typeface="Arial"/>
              </a:rPr>
              <a:t> </a:t>
            </a:r>
            <a:r>
              <a:rPr sz="1400" dirty="0">
                <a:latin typeface="Arial"/>
                <a:cs typeface="Arial"/>
              </a:rPr>
              <a:t>on</a:t>
            </a:r>
            <a:r>
              <a:rPr sz="1400" spc="-40" dirty="0">
                <a:latin typeface="Arial"/>
                <a:cs typeface="Arial"/>
              </a:rPr>
              <a:t> </a:t>
            </a:r>
            <a:r>
              <a:rPr sz="1400" spc="-20" dirty="0">
                <a:latin typeface="Arial"/>
                <a:cs typeface="Arial"/>
              </a:rPr>
              <a:t>your </a:t>
            </a:r>
            <a:r>
              <a:rPr sz="1400" dirty="0">
                <a:latin typeface="Arial"/>
                <a:cs typeface="Arial"/>
              </a:rPr>
              <a:t>computer</a:t>
            </a:r>
            <a:r>
              <a:rPr sz="1400" spc="-55" dirty="0">
                <a:latin typeface="Arial"/>
                <a:cs typeface="Arial"/>
              </a:rPr>
              <a:t> </a:t>
            </a:r>
            <a:r>
              <a:rPr sz="1400" dirty="0">
                <a:latin typeface="Arial"/>
                <a:cs typeface="Arial"/>
              </a:rPr>
              <a:t>outside</a:t>
            </a:r>
            <a:r>
              <a:rPr sz="1400" spc="-50"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the</a:t>
            </a:r>
            <a:r>
              <a:rPr sz="1400" spc="-25" dirty="0">
                <a:latin typeface="Arial"/>
                <a:cs typeface="Arial"/>
              </a:rPr>
              <a:t> </a:t>
            </a:r>
            <a:r>
              <a:rPr sz="1400" spc="-20" dirty="0">
                <a:latin typeface="Arial"/>
                <a:cs typeface="Arial"/>
              </a:rPr>
              <a:t>U.S.</a:t>
            </a:r>
            <a:endParaRPr sz="1400">
              <a:latin typeface="Arial"/>
              <a:cs typeface="Arial"/>
            </a:endParaRPr>
          </a:p>
          <a:p>
            <a:pPr marL="124460" marR="1019810" indent="-124460">
              <a:lnSpc>
                <a:spcPct val="100000"/>
              </a:lnSpc>
              <a:buChar char="•"/>
              <a:tabLst>
                <a:tab pos="124460" algn="l"/>
              </a:tabLst>
            </a:pPr>
            <a:r>
              <a:rPr sz="1400" dirty="0">
                <a:latin typeface="Arial"/>
                <a:cs typeface="Arial"/>
              </a:rPr>
              <a:t>Working</a:t>
            </a:r>
            <a:r>
              <a:rPr sz="1400" spc="-70" dirty="0">
                <a:latin typeface="Arial"/>
                <a:cs typeface="Arial"/>
              </a:rPr>
              <a:t> </a:t>
            </a:r>
            <a:r>
              <a:rPr sz="1400" dirty="0">
                <a:latin typeface="Arial"/>
                <a:cs typeface="Arial"/>
              </a:rPr>
              <a:t>on</a:t>
            </a:r>
            <a:r>
              <a:rPr sz="1400" spc="-20" dirty="0">
                <a:latin typeface="Arial"/>
                <a:cs typeface="Arial"/>
              </a:rPr>
              <a:t> </a:t>
            </a:r>
            <a:r>
              <a:rPr sz="1400" dirty="0">
                <a:latin typeface="Arial"/>
                <a:cs typeface="Arial"/>
              </a:rPr>
              <a:t>a</a:t>
            </a:r>
            <a:r>
              <a:rPr sz="1400" spc="-30" dirty="0">
                <a:latin typeface="Arial"/>
                <a:cs typeface="Arial"/>
              </a:rPr>
              <a:t> </a:t>
            </a:r>
            <a:r>
              <a:rPr sz="1400" dirty="0">
                <a:latin typeface="Arial"/>
                <a:cs typeface="Arial"/>
              </a:rPr>
              <a:t>project</a:t>
            </a:r>
            <a:r>
              <a:rPr sz="1400" spc="-40" dirty="0">
                <a:latin typeface="Arial"/>
                <a:cs typeface="Arial"/>
              </a:rPr>
              <a:t> </a:t>
            </a:r>
            <a:r>
              <a:rPr sz="1400" dirty="0">
                <a:latin typeface="Arial"/>
                <a:cs typeface="Arial"/>
              </a:rPr>
              <a:t>that</a:t>
            </a:r>
            <a:r>
              <a:rPr sz="1400" spc="-35" dirty="0">
                <a:latin typeface="Arial"/>
                <a:cs typeface="Arial"/>
              </a:rPr>
              <a:t> </a:t>
            </a:r>
            <a:r>
              <a:rPr sz="1400" dirty="0">
                <a:latin typeface="Arial"/>
                <a:cs typeface="Arial"/>
              </a:rPr>
              <a:t>could</a:t>
            </a:r>
            <a:r>
              <a:rPr sz="1400" spc="-40" dirty="0">
                <a:latin typeface="Arial"/>
                <a:cs typeface="Arial"/>
              </a:rPr>
              <a:t> </a:t>
            </a:r>
            <a:r>
              <a:rPr sz="1400" dirty="0">
                <a:latin typeface="Arial"/>
                <a:cs typeface="Arial"/>
              </a:rPr>
              <a:t>have</a:t>
            </a:r>
            <a:r>
              <a:rPr sz="1400" spc="-5" dirty="0">
                <a:latin typeface="Arial"/>
                <a:cs typeface="Arial"/>
              </a:rPr>
              <a:t> </a:t>
            </a:r>
            <a:r>
              <a:rPr sz="1400" spc="-10" dirty="0">
                <a:latin typeface="Arial"/>
                <a:cs typeface="Arial"/>
              </a:rPr>
              <a:t>commercial </a:t>
            </a:r>
            <a:r>
              <a:rPr sz="1400" dirty="0">
                <a:latin typeface="Arial"/>
                <a:cs typeface="Arial"/>
              </a:rPr>
              <a:t>and</a:t>
            </a:r>
            <a:r>
              <a:rPr sz="1400" spc="-45" dirty="0">
                <a:latin typeface="Arial"/>
                <a:cs typeface="Arial"/>
              </a:rPr>
              <a:t> </a:t>
            </a:r>
            <a:r>
              <a:rPr sz="1400" dirty="0">
                <a:latin typeface="Arial"/>
                <a:cs typeface="Arial"/>
              </a:rPr>
              <a:t>military</a:t>
            </a:r>
            <a:r>
              <a:rPr sz="1400" spc="-30" dirty="0">
                <a:latin typeface="Arial"/>
                <a:cs typeface="Arial"/>
              </a:rPr>
              <a:t> </a:t>
            </a:r>
            <a:r>
              <a:rPr sz="1400" spc="-20" dirty="0">
                <a:latin typeface="Arial"/>
                <a:cs typeface="Arial"/>
              </a:rPr>
              <a:t>uses</a:t>
            </a:r>
            <a:endParaRPr sz="1400">
              <a:latin typeface="Arial"/>
              <a:cs typeface="Arial"/>
            </a:endParaRPr>
          </a:p>
          <a:p>
            <a:pPr marL="124460" marR="1069975" indent="-124460" algn="just">
              <a:lnSpc>
                <a:spcPct val="100000"/>
              </a:lnSpc>
              <a:buChar char="•"/>
              <a:tabLst>
                <a:tab pos="124460" algn="l"/>
              </a:tabLst>
            </a:pPr>
            <a:r>
              <a:rPr sz="1400" dirty="0">
                <a:latin typeface="Arial"/>
                <a:cs typeface="Arial"/>
              </a:rPr>
              <a:t>Paying</a:t>
            </a:r>
            <a:r>
              <a:rPr sz="1400" spc="-35" dirty="0">
                <a:latin typeface="Arial"/>
                <a:cs typeface="Arial"/>
              </a:rPr>
              <a:t> </a:t>
            </a:r>
            <a:r>
              <a:rPr sz="1400" dirty="0">
                <a:latin typeface="Arial"/>
                <a:cs typeface="Arial"/>
              </a:rPr>
              <a:t>or</a:t>
            </a:r>
            <a:r>
              <a:rPr sz="1400" spc="-25" dirty="0">
                <a:latin typeface="Arial"/>
                <a:cs typeface="Arial"/>
              </a:rPr>
              <a:t> </a:t>
            </a:r>
            <a:r>
              <a:rPr sz="1400" dirty="0">
                <a:latin typeface="Arial"/>
                <a:cs typeface="Arial"/>
              </a:rPr>
              <a:t>providing</a:t>
            </a:r>
            <a:r>
              <a:rPr sz="1400" spc="-40" dirty="0">
                <a:latin typeface="Arial"/>
                <a:cs typeface="Arial"/>
              </a:rPr>
              <a:t> </a:t>
            </a:r>
            <a:r>
              <a:rPr sz="1400" dirty="0">
                <a:latin typeface="Arial"/>
                <a:cs typeface="Arial"/>
              </a:rPr>
              <a:t>an</a:t>
            </a:r>
            <a:r>
              <a:rPr sz="1400" spc="-30" dirty="0">
                <a:latin typeface="Arial"/>
                <a:cs typeface="Arial"/>
              </a:rPr>
              <a:t> </a:t>
            </a:r>
            <a:r>
              <a:rPr sz="1400" dirty="0">
                <a:latin typeface="Arial"/>
                <a:cs typeface="Arial"/>
              </a:rPr>
              <a:t>honorarium,</a:t>
            </a:r>
            <a:r>
              <a:rPr sz="1400" spc="-60" dirty="0">
                <a:latin typeface="Arial"/>
                <a:cs typeface="Arial"/>
              </a:rPr>
              <a:t> </a:t>
            </a:r>
            <a:r>
              <a:rPr sz="1400" dirty="0">
                <a:latin typeface="Arial"/>
                <a:cs typeface="Arial"/>
              </a:rPr>
              <a:t>a</a:t>
            </a:r>
            <a:r>
              <a:rPr sz="1400" spc="-45" dirty="0">
                <a:latin typeface="Arial"/>
                <a:cs typeface="Arial"/>
              </a:rPr>
              <a:t> </a:t>
            </a:r>
            <a:r>
              <a:rPr sz="1400" dirty="0">
                <a:latin typeface="Arial"/>
                <a:cs typeface="Arial"/>
              </a:rPr>
              <a:t>stipend,</a:t>
            </a:r>
            <a:r>
              <a:rPr sz="1400" spc="-55" dirty="0">
                <a:latin typeface="Arial"/>
                <a:cs typeface="Arial"/>
              </a:rPr>
              <a:t> </a:t>
            </a:r>
            <a:r>
              <a:rPr sz="1400" spc="-25" dirty="0">
                <a:latin typeface="Arial"/>
                <a:cs typeface="Arial"/>
              </a:rPr>
              <a:t>or </a:t>
            </a:r>
            <a:r>
              <a:rPr sz="1400" dirty="0">
                <a:latin typeface="Arial"/>
                <a:cs typeface="Arial"/>
              </a:rPr>
              <a:t>per</a:t>
            </a:r>
            <a:r>
              <a:rPr sz="1400" spc="-25" dirty="0">
                <a:latin typeface="Arial"/>
                <a:cs typeface="Arial"/>
              </a:rPr>
              <a:t> </a:t>
            </a:r>
            <a:r>
              <a:rPr sz="1400" dirty="0">
                <a:latin typeface="Arial"/>
                <a:cs typeface="Arial"/>
              </a:rPr>
              <a:t>diem</a:t>
            </a:r>
            <a:r>
              <a:rPr sz="1400" spc="-30" dirty="0">
                <a:latin typeface="Arial"/>
                <a:cs typeface="Arial"/>
              </a:rPr>
              <a:t> </a:t>
            </a:r>
            <a:r>
              <a:rPr sz="1400" dirty="0">
                <a:latin typeface="Arial"/>
                <a:cs typeface="Arial"/>
              </a:rPr>
              <a:t>to</a:t>
            </a:r>
            <a:r>
              <a:rPr sz="1400" spc="-15" dirty="0">
                <a:latin typeface="Arial"/>
                <a:cs typeface="Arial"/>
              </a:rPr>
              <a:t> </a:t>
            </a:r>
            <a:r>
              <a:rPr sz="1400" dirty="0">
                <a:latin typeface="Arial"/>
                <a:cs typeface="Arial"/>
              </a:rPr>
              <a:t>a</a:t>
            </a:r>
            <a:r>
              <a:rPr sz="1400" spc="-25" dirty="0">
                <a:latin typeface="Arial"/>
                <a:cs typeface="Arial"/>
              </a:rPr>
              <a:t> </a:t>
            </a:r>
            <a:r>
              <a:rPr sz="1400" dirty="0">
                <a:latin typeface="Arial"/>
                <a:cs typeface="Arial"/>
              </a:rPr>
              <a:t>foreign</a:t>
            </a:r>
            <a:r>
              <a:rPr sz="1400" spc="-40" dirty="0">
                <a:latin typeface="Arial"/>
                <a:cs typeface="Arial"/>
              </a:rPr>
              <a:t> </a:t>
            </a:r>
            <a:r>
              <a:rPr sz="1400" dirty="0">
                <a:latin typeface="Arial"/>
                <a:cs typeface="Arial"/>
              </a:rPr>
              <a:t>person</a:t>
            </a:r>
            <a:r>
              <a:rPr sz="1400" spc="-50" dirty="0">
                <a:latin typeface="Arial"/>
                <a:cs typeface="Arial"/>
              </a:rPr>
              <a:t> </a:t>
            </a:r>
            <a:r>
              <a:rPr sz="1400" dirty="0">
                <a:latin typeface="Arial"/>
                <a:cs typeface="Arial"/>
              </a:rPr>
              <a:t>from</a:t>
            </a:r>
            <a:r>
              <a:rPr sz="1400" spc="-30" dirty="0">
                <a:latin typeface="Arial"/>
                <a:cs typeface="Arial"/>
              </a:rPr>
              <a:t> </a:t>
            </a:r>
            <a:r>
              <a:rPr sz="1400" dirty="0">
                <a:latin typeface="Arial"/>
                <a:cs typeface="Arial"/>
              </a:rPr>
              <a:t>a</a:t>
            </a:r>
            <a:r>
              <a:rPr sz="1400" spc="-10" dirty="0">
                <a:latin typeface="Arial"/>
                <a:cs typeface="Arial"/>
              </a:rPr>
              <a:t> sanctioned country</a:t>
            </a:r>
            <a:endParaRPr sz="1400">
              <a:latin typeface="Arial"/>
              <a:cs typeface="Arial"/>
            </a:endParaRPr>
          </a:p>
        </p:txBody>
      </p:sp>
      <p:sp>
        <p:nvSpPr>
          <p:cNvPr id="7" name="object 7"/>
          <p:cNvSpPr txBox="1"/>
          <p:nvPr/>
        </p:nvSpPr>
        <p:spPr>
          <a:xfrm>
            <a:off x="4786310" y="5146766"/>
            <a:ext cx="5664835" cy="1329690"/>
          </a:xfrm>
          <a:prstGeom prst="rect">
            <a:avLst/>
          </a:prstGeom>
        </p:spPr>
        <p:txBody>
          <a:bodyPr vert="horz" wrap="square" lIns="0" tIns="12065" rIns="0" bIns="0" rtlCol="0">
            <a:spAutoFit/>
          </a:bodyPr>
          <a:lstStyle/>
          <a:p>
            <a:pPr algn="ctr">
              <a:lnSpc>
                <a:spcPts val="1895"/>
              </a:lnSpc>
              <a:spcBef>
                <a:spcPts val="95"/>
              </a:spcBef>
            </a:pPr>
            <a:r>
              <a:rPr sz="1600" dirty="0">
                <a:latin typeface="Arial"/>
                <a:cs typeface="Arial"/>
              </a:rPr>
              <a:t>Engaging</a:t>
            </a:r>
            <a:r>
              <a:rPr sz="1600" spc="-55" dirty="0">
                <a:latin typeface="Arial"/>
                <a:cs typeface="Arial"/>
              </a:rPr>
              <a:t> </a:t>
            </a:r>
            <a:r>
              <a:rPr sz="1600" dirty="0">
                <a:latin typeface="Arial"/>
                <a:cs typeface="Arial"/>
              </a:rPr>
              <a:t>in</a:t>
            </a:r>
            <a:r>
              <a:rPr sz="1600" spc="-45" dirty="0">
                <a:latin typeface="Arial"/>
                <a:cs typeface="Arial"/>
              </a:rPr>
              <a:t> </a:t>
            </a:r>
            <a:r>
              <a:rPr sz="1600" dirty="0">
                <a:latin typeface="Arial"/>
                <a:cs typeface="Arial"/>
              </a:rPr>
              <a:t>any</a:t>
            </a:r>
            <a:r>
              <a:rPr sz="1600" spc="-35" dirty="0">
                <a:latin typeface="Arial"/>
                <a:cs typeface="Arial"/>
              </a:rPr>
              <a:t> </a:t>
            </a:r>
            <a:r>
              <a:rPr sz="1600" dirty="0">
                <a:latin typeface="Arial"/>
                <a:cs typeface="Arial"/>
              </a:rPr>
              <a:t>of</a:t>
            </a:r>
            <a:r>
              <a:rPr sz="1600" spc="-35"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mentioned</a:t>
            </a:r>
            <a:r>
              <a:rPr sz="1600" spc="-45" dirty="0">
                <a:latin typeface="Arial"/>
                <a:cs typeface="Arial"/>
              </a:rPr>
              <a:t> </a:t>
            </a:r>
            <a:r>
              <a:rPr sz="1600" dirty="0">
                <a:latin typeface="Arial"/>
                <a:cs typeface="Arial"/>
              </a:rPr>
              <a:t>or</a:t>
            </a:r>
            <a:r>
              <a:rPr sz="1600" spc="-35" dirty="0">
                <a:latin typeface="Arial"/>
                <a:cs typeface="Arial"/>
              </a:rPr>
              <a:t> </a:t>
            </a:r>
            <a:r>
              <a:rPr sz="1600" dirty="0">
                <a:latin typeface="Arial"/>
                <a:cs typeface="Arial"/>
              </a:rPr>
              <a:t>similar</a:t>
            </a:r>
            <a:r>
              <a:rPr sz="1600" spc="-60" dirty="0">
                <a:latin typeface="Arial"/>
                <a:cs typeface="Arial"/>
              </a:rPr>
              <a:t> </a:t>
            </a:r>
            <a:r>
              <a:rPr sz="1600" spc="-10" dirty="0">
                <a:latin typeface="Arial"/>
                <a:cs typeface="Arial"/>
              </a:rPr>
              <a:t>activities</a:t>
            </a:r>
            <a:endParaRPr sz="1600">
              <a:latin typeface="Arial"/>
              <a:cs typeface="Arial"/>
            </a:endParaRPr>
          </a:p>
          <a:p>
            <a:pPr marL="12065" marR="5080" indent="-1270" algn="ctr">
              <a:lnSpc>
                <a:spcPts val="1680"/>
              </a:lnSpc>
              <a:spcBef>
                <a:spcPts val="30"/>
              </a:spcBef>
            </a:pPr>
            <a:r>
              <a:rPr sz="1400" dirty="0">
                <a:solidFill>
                  <a:srgbClr val="404040"/>
                </a:solidFill>
                <a:latin typeface="Arial Black"/>
                <a:cs typeface="Arial Black"/>
              </a:rPr>
              <a:t>Visit</a:t>
            </a:r>
            <a:r>
              <a:rPr sz="1400" spc="-50" dirty="0">
                <a:solidFill>
                  <a:srgbClr val="404040"/>
                </a:solidFill>
                <a:latin typeface="Arial Black"/>
                <a:cs typeface="Arial Black"/>
              </a:rPr>
              <a:t> </a:t>
            </a:r>
            <a:r>
              <a:rPr sz="1400" dirty="0">
                <a:solidFill>
                  <a:srgbClr val="404040"/>
                </a:solidFill>
                <a:latin typeface="Arial Black"/>
                <a:cs typeface="Arial Black"/>
              </a:rPr>
              <a:t>our</a:t>
            </a:r>
            <a:r>
              <a:rPr sz="1400" spc="-10" dirty="0">
                <a:solidFill>
                  <a:srgbClr val="404040"/>
                </a:solidFill>
                <a:latin typeface="Arial Black"/>
                <a:cs typeface="Arial Black"/>
              </a:rPr>
              <a:t> </a:t>
            </a:r>
            <a:r>
              <a:rPr sz="1400" dirty="0">
                <a:solidFill>
                  <a:srgbClr val="404040"/>
                </a:solidFill>
                <a:latin typeface="Arial Black"/>
                <a:cs typeface="Arial Black"/>
              </a:rPr>
              <a:t>website</a:t>
            </a:r>
            <a:r>
              <a:rPr sz="1400" spc="-25" dirty="0">
                <a:solidFill>
                  <a:srgbClr val="404040"/>
                </a:solidFill>
                <a:latin typeface="Arial Black"/>
                <a:cs typeface="Arial Black"/>
              </a:rPr>
              <a:t> at </a:t>
            </a:r>
            <a:r>
              <a:rPr sz="1400" u="sng" spc="-10" dirty="0">
                <a:solidFill>
                  <a:srgbClr val="252599"/>
                </a:solidFill>
                <a:uFill>
                  <a:solidFill>
                    <a:srgbClr val="252599"/>
                  </a:solidFill>
                </a:uFill>
                <a:latin typeface="Arial Black"/>
                <a:cs typeface="Arial Black"/>
                <a:hlinkClick r:id="rId2"/>
              </a:rPr>
              <a:t>http://www.wmich.edu/research/compliance/exportcontrol</a:t>
            </a:r>
            <a:endParaRPr sz="1400">
              <a:latin typeface="Arial Black"/>
              <a:cs typeface="Arial Black"/>
            </a:endParaRPr>
          </a:p>
          <a:p>
            <a:pPr marL="379730" marR="370840" algn="ctr">
              <a:lnSpc>
                <a:spcPct val="100000"/>
              </a:lnSpc>
              <a:spcBef>
                <a:spcPts val="1625"/>
              </a:spcBef>
            </a:pPr>
            <a:r>
              <a:rPr sz="1400" dirty="0">
                <a:solidFill>
                  <a:srgbClr val="404040"/>
                </a:solidFill>
                <a:latin typeface="Arial Black"/>
                <a:cs typeface="Arial Black"/>
              </a:rPr>
              <a:t>or</a:t>
            </a:r>
            <a:r>
              <a:rPr sz="1400" spc="-20" dirty="0">
                <a:solidFill>
                  <a:srgbClr val="404040"/>
                </a:solidFill>
                <a:latin typeface="Arial Black"/>
                <a:cs typeface="Arial Black"/>
              </a:rPr>
              <a:t> </a:t>
            </a:r>
            <a:r>
              <a:rPr sz="1400" dirty="0">
                <a:solidFill>
                  <a:srgbClr val="404040"/>
                </a:solidFill>
                <a:latin typeface="Arial Black"/>
                <a:cs typeface="Arial Black"/>
              </a:rPr>
              <a:t>contact</a:t>
            </a:r>
            <a:r>
              <a:rPr sz="1400" spc="-5" dirty="0">
                <a:solidFill>
                  <a:srgbClr val="404040"/>
                </a:solidFill>
                <a:latin typeface="Arial Black"/>
                <a:cs typeface="Arial Black"/>
              </a:rPr>
              <a:t> </a:t>
            </a:r>
            <a:r>
              <a:rPr sz="1400" dirty="0">
                <a:solidFill>
                  <a:srgbClr val="404040"/>
                </a:solidFill>
                <a:latin typeface="Arial Black"/>
                <a:cs typeface="Arial Black"/>
              </a:rPr>
              <a:t>WMU’s</a:t>
            </a:r>
            <a:r>
              <a:rPr sz="1400" spc="-20" dirty="0">
                <a:solidFill>
                  <a:srgbClr val="404040"/>
                </a:solidFill>
                <a:latin typeface="Arial Black"/>
                <a:cs typeface="Arial Black"/>
              </a:rPr>
              <a:t> </a:t>
            </a:r>
            <a:r>
              <a:rPr sz="1400" dirty="0">
                <a:solidFill>
                  <a:srgbClr val="404040"/>
                </a:solidFill>
                <a:latin typeface="Arial Black"/>
                <a:cs typeface="Arial Black"/>
              </a:rPr>
              <a:t>Research</a:t>
            </a:r>
            <a:r>
              <a:rPr sz="1400" spc="-5" dirty="0">
                <a:solidFill>
                  <a:srgbClr val="404040"/>
                </a:solidFill>
                <a:latin typeface="Arial Black"/>
                <a:cs typeface="Arial Black"/>
              </a:rPr>
              <a:t> </a:t>
            </a:r>
            <a:r>
              <a:rPr sz="1400" dirty="0">
                <a:solidFill>
                  <a:srgbClr val="404040"/>
                </a:solidFill>
                <a:latin typeface="Arial Black"/>
                <a:cs typeface="Arial Black"/>
              </a:rPr>
              <a:t>Export</a:t>
            </a:r>
            <a:r>
              <a:rPr sz="1400" spc="-10" dirty="0">
                <a:solidFill>
                  <a:srgbClr val="404040"/>
                </a:solidFill>
                <a:latin typeface="Arial Black"/>
                <a:cs typeface="Arial Black"/>
              </a:rPr>
              <a:t> </a:t>
            </a:r>
            <a:r>
              <a:rPr sz="1400" dirty="0">
                <a:solidFill>
                  <a:srgbClr val="404040"/>
                </a:solidFill>
                <a:latin typeface="Arial Black"/>
                <a:cs typeface="Arial Black"/>
              </a:rPr>
              <a:t>Control</a:t>
            </a:r>
            <a:r>
              <a:rPr sz="1400" spc="-15" dirty="0">
                <a:solidFill>
                  <a:srgbClr val="404040"/>
                </a:solidFill>
                <a:latin typeface="Arial Black"/>
                <a:cs typeface="Arial Black"/>
              </a:rPr>
              <a:t> </a:t>
            </a:r>
            <a:r>
              <a:rPr sz="1400" spc="-10" dirty="0">
                <a:solidFill>
                  <a:srgbClr val="404040"/>
                </a:solidFill>
                <a:latin typeface="Arial Black"/>
                <a:cs typeface="Arial Black"/>
              </a:rPr>
              <a:t>Officer </a:t>
            </a:r>
            <a:r>
              <a:rPr sz="1400" spc="-20" dirty="0">
                <a:solidFill>
                  <a:srgbClr val="252599"/>
                </a:solidFill>
                <a:latin typeface="Arial Black"/>
                <a:cs typeface="Arial Black"/>
                <a:hlinkClick r:id="rId3"/>
              </a:rPr>
              <a:t>ovpr-</a:t>
            </a:r>
            <a:r>
              <a:rPr sz="1400" dirty="0">
                <a:solidFill>
                  <a:srgbClr val="252599"/>
                </a:solidFill>
                <a:latin typeface="Arial Black"/>
                <a:cs typeface="Arial Black"/>
                <a:hlinkClick r:id="rId3"/>
              </a:rPr>
              <a:t>export-</a:t>
            </a:r>
            <a:r>
              <a:rPr sz="1400" spc="-10" dirty="0">
                <a:solidFill>
                  <a:srgbClr val="252599"/>
                </a:solidFill>
                <a:latin typeface="Arial Black"/>
                <a:cs typeface="Arial Black"/>
                <a:hlinkClick r:id="rId3"/>
              </a:rPr>
              <a:t>control@wmich.edu</a:t>
            </a:r>
            <a:endParaRPr sz="1400">
              <a:latin typeface="Arial Black"/>
              <a:cs typeface="Arial Black"/>
            </a:endParaRPr>
          </a:p>
        </p:txBody>
      </p:sp>
      <p:pic>
        <p:nvPicPr>
          <p:cNvPr id="8" name="object 8"/>
          <p:cNvPicPr/>
          <p:nvPr/>
        </p:nvPicPr>
        <p:blipFill>
          <a:blip r:embed="rId4" cstate="print"/>
          <a:stretch>
            <a:fillRect/>
          </a:stretch>
        </p:blipFill>
        <p:spPr>
          <a:xfrm>
            <a:off x="2298192" y="4826520"/>
            <a:ext cx="1616951" cy="1616950"/>
          </a:xfrm>
          <a:prstGeom prst="rect">
            <a:avLst/>
          </a:prstGeom>
        </p:spPr>
      </p:pic>
      <p:sp>
        <p:nvSpPr>
          <p:cNvPr id="9" name="object 9"/>
          <p:cNvSpPr txBox="1"/>
          <p:nvPr/>
        </p:nvSpPr>
        <p:spPr>
          <a:xfrm>
            <a:off x="2208631" y="6268495"/>
            <a:ext cx="1822450" cy="513080"/>
          </a:xfrm>
          <a:prstGeom prst="rect">
            <a:avLst/>
          </a:prstGeom>
        </p:spPr>
        <p:txBody>
          <a:bodyPr vert="horz" wrap="square" lIns="0" tIns="12065" rIns="0" bIns="0" rtlCol="0">
            <a:spAutoFit/>
          </a:bodyPr>
          <a:lstStyle/>
          <a:p>
            <a:pPr marL="192405" marR="5080" indent="-180340">
              <a:lnSpc>
                <a:spcPct val="100000"/>
              </a:lnSpc>
              <a:spcBef>
                <a:spcPts val="95"/>
              </a:spcBef>
            </a:pPr>
            <a:r>
              <a:rPr sz="1600" b="1" dirty="0">
                <a:solidFill>
                  <a:srgbClr val="F89E00"/>
                </a:solidFill>
                <a:latin typeface="Arial"/>
                <a:cs typeface="Arial"/>
              </a:rPr>
              <a:t>Office of</a:t>
            </a:r>
            <a:r>
              <a:rPr sz="1600" b="1" spc="-40" dirty="0">
                <a:solidFill>
                  <a:srgbClr val="F89E00"/>
                </a:solidFill>
                <a:latin typeface="Arial"/>
                <a:cs typeface="Arial"/>
              </a:rPr>
              <a:t> </a:t>
            </a:r>
            <a:r>
              <a:rPr sz="1600" b="1" spc="-10" dirty="0">
                <a:solidFill>
                  <a:srgbClr val="F89E00"/>
                </a:solidFill>
                <a:latin typeface="Arial"/>
                <a:cs typeface="Arial"/>
              </a:rPr>
              <a:t>Research </a:t>
            </a:r>
            <a:r>
              <a:rPr sz="1600" b="1" dirty="0">
                <a:solidFill>
                  <a:srgbClr val="F89E00"/>
                </a:solidFill>
                <a:latin typeface="Arial"/>
                <a:cs typeface="Arial"/>
              </a:rPr>
              <a:t>and</a:t>
            </a:r>
            <a:r>
              <a:rPr sz="1600" b="1" spc="-30" dirty="0">
                <a:solidFill>
                  <a:srgbClr val="F89E00"/>
                </a:solidFill>
                <a:latin typeface="Arial"/>
                <a:cs typeface="Arial"/>
              </a:rPr>
              <a:t> </a:t>
            </a:r>
            <a:r>
              <a:rPr sz="1600" b="1" spc="-10" dirty="0">
                <a:solidFill>
                  <a:srgbClr val="F89E00"/>
                </a:solidFill>
                <a:latin typeface="Arial"/>
                <a:cs typeface="Arial"/>
              </a:rPr>
              <a:t>Innovation</a:t>
            </a:r>
            <a:endParaRPr sz="1600">
              <a:latin typeface="Arial"/>
              <a:cs typeface="Arial"/>
            </a:endParaRPr>
          </a:p>
        </p:txBody>
      </p:sp>
      <p:grpSp>
        <p:nvGrpSpPr>
          <p:cNvPr id="10" name="object 10"/>
          <p:cNvGrpSpPr/>
          <p:nvPr/>
        </p:nvGrpSpPr>
        <p:grpSpPr>
          <a:xfrm>
            <a:off x="6690359" y="510347"/>
            <a:ext cx="4164329" cy="4251325"/>
            <a:chOff x="6690359" y="510347"/>
            <a:chExt cx="4164329" cy="4251325"/>
          </a:xfrm>
        </p:grpSpPr>
        <p:sp>
          <p:nvSpPr>
            <p:cNvPr id="11" name="object 11"/>
            <p:cNvSpPr/>
            <p:nvPr/>
          </p:nvSpPr>
          <p:spPr>
            <a:xfrm>
              <a:off x="8369171" y="872895"/>
              <a:ext cx="308610" cy="308610"/>
            </a:xfrm>
            <a:custGeom>
              <a:avLst/>
              <a:gdLst/>
              <a:ahLst/>
              <a:cxnLst/>
              <a:rect l="l" t="t" r="r" b="b"/>
              <a:pathLst>
                <a:path w="308609" h="308609">
                  <a:moveTo>
                    <a:pt x="196811" y="0"/>
                  </a:moveTo>
                  <a:lnTo>
                    <a:pt x="123939" y="41363"/>
                  </a:lnTo>
                  <a:lnTo>
                    <a:pt x="152501" y="49237"/>
                  </a:lnTo>
                  <a:lnTo>
                    <a:pt x="146177" y="72148"/>
                  </a:lnTo>
                  <a:lnTo>
                    <a:pt x="100507" y="59537"/>
                  </a:lnTo>
                  <a:lnTo>
                    <a:pt x="87909" y="105219"/>
                  </a:lnTo>
                  <a:lnTo>
                    <a:pt x="64998" y="98894"/>
                  </a:lnTo>
                  <a:lnTo>
                    <a:pt x="72885" y="70332"/>
                  </a:lnTo>
                  <a:lnTo>
                    <a:pt x="0" y="111696"/>
                  </a:lnTo>
                  <a:lnTo>
                    <a:pt x="41363" y="184581"/>
                  </a:lnTo>
                  <a:lnTo>
                    <a:pt x="49237" y="156019"/>
                  </a:lnTo>
                  <a:lnTo>
                    <a:pt x="72148" y="162331"/>
                  </a:lnTo>
                  <a:lnTo>
                    <a:pt x="59537" y="208013"/>
                  </a:lnTo>
                  <a:lnTo>
                    <a:pt x="105219" y="220611"/>
                  </a:lnTo>
                  <a:lnTo>
                    <a:pt x="98894" y="243509"/>
                  </a:lnTo>
                  <a:lnTo>
                    <a:pt x="70332" y="235635"/>
                  </a:lnTo>
                  <a:lnTo>
                    <a:pt x="111696" y="308508"/>
                  </a:lnTo>
                  <a:lnTo>
                    <a:pt x="184581" y="267157"/>
                  </a:lnTo>
                  <a:lnTo>
                    <a:pt x="156019" y="259270"/>
                  </a:lnTo>
                  <a:lnTo>
                    <a:pt x="162331" y="236372"/>
                  </a:lnTo>
                  <a:lnTo>
                    <a:pt x="208013" y="248970"/>
                  </a:lnTo>
                  <a:lnTo>
                    <a:pt x="220611" y="203301"/>
                  </a:lnTo>
                  <a:lnTo>
                    <a:pt x="243509" y="209613"/>
                  </a:lnTo>
                  <a:lnTo>
                    <a:pt x="235635" y="238175"/>
                  </a:lnTo>
                  <a:lnTo>
                    <a:pt x="308508" y="196811"/>
                  </a:lnTo>
                  <a:lnTo>
                    <a:pt x="267157" y="123939"/>
                  </a:lnTo>
                  <a:lnTo>
                    <a:pt x="259270" y="152501"/>
                  </a:lnTo>
                  <a:lnTo>
                    <a:pt x="236372" y="146177"/>
                  </a:lnTo>
                  <a:lnTo>
                    <a:pt x="248970" y="100507"/>
                  </a:lnTo>
                  <a:lnTo>
                    <a:pt x="203301" y="87909"/>
                  </a:lnTo>
                  <a:lnTo>
                    <a:pt x="209613" y="64998"/>
                  </a:lnTo>
                  <a:lnTo>
                    <a:pt x="238175" y="72885"/>
                  </a:lnTo>
                  <a:lnTo>
                    <a:pt x="196811" y="0"/>
                  </a:lnTo>
                  <a:close/>
                </a:path>
              </a:pathLst>
            </a:custGeom>
            <a:solidFill>
              <a:srgbClr val="FF66FF"/>
            </a:solidFill>
          </p:spPr>
          <p:txBody>
            <a:bodyPr wrap="square" lIns="0" tIns="0" rIns="0" bIns="0" rtlCol="0"/>
            <a:lstStyle/>
            <a:p>
              <a:endParaRPr/>
            </a:p>
          </p:txBody>
        </p:sp>
        <p:sp>
          <p:nvSpPr>
            <p:cNvPr id="12" name="object 12"/>
            <p:cNvSpPr/>
            <p:nvPr/>
          </p:nvSpPr>
          <p:spPr>
            <a:xfrm>
              <a:off x="8369171" y="872895"/>
              <a:ext cx="308610" cy="308610"/>
            </a:xfrm>
            <a:custGeom>
              <a:avLst/>
              <a:gdLst/>
              <a:ahLst/>
              <a:cxnLst/>
              <a:rect l="l" t="t" r="r" b="b"/>
              <a:pathLst>
                <a:path w="308609" h="308609">
                  <a:moveTo>
                    <a:pt x="0" y="111696"/>
                  </a:moveTo>
                  <a:lnTo>
                    <a:pt x="72885" y="70332"/>
                  </a:lnTo>
                  <a:lnTo>
                    <a:pt x="64998" y="98894"/>
                  </a:lnTo>
                  <a:lnTo>
                    <a:pt x="87909" y="105219"/>
                  </a:lnTo>
                  <a:lnTo>
                    <a:pt x="100507" y="59537"/>
                  </a:lnTo>
                  <a:lnTo>
                    <a:pt x="146177" y="72148"/>
                  </a:lnTo>
                  <a:lnTo>
                    <a:pt x="152501" y="49237"/>
                  </a:lnTo>
                  <a:lnTo>
                    <a:pt x="123939" y="41363"/>
                  </a:lnTo>
                  <a:lnTo>
                    <a:pt x="196811" y="0"/>
                  </a:lnTo>
                  <a:lnTo>
                    <a:pt x="238175" y="72885"/>
                  </a:lnTo>
                  <a:lnTo>
                    <a:pt x="209613" y="64998"/>
                  </a:lnTo>
                  <a:lnTo>
                    <a:pt x="203301" y="87909"/>
                  </a:lnTo>
                  <a:lnTo>
                    <a:pt x="248970" y="100507"/>
                  </a:lnTo>
                  <a:lnTo>
                    <a:pt x="236372" y="146177"/>
                  </a:lnTo>
                  <a:lnTo>
                    <a:pt x="259270" y="152501"/>
                  </a:lnTo>
                  <a:lnTo>
                    <a:pt x="267157" y="123939"/>
                  </a:lnTo>
                  <a:lnTo>
                    <a:pt x="308508" y="196811"/>
                  </a:lnTo>
                  <a:lnTo>
                    <a:pt x="235635" y="238175"/>
                  </a:lnTo>
                  <a:lnTo>
                    <a:pt x="243509" y="209613"/>
                  </a:lnTo>
                  <a:lnTo>
                    <a:pt x="220611" y="203301"/>
                  </a:lnTo>
                  <a:lnTo>
                    <a:pt x="208013" y="248970"/>
                  </a:lnTo>
                  <a:lnTo>
                    <a:pt x="162331" y="236372"/>
                  </a:lnTo>
                  <a:lnTo>
                    <a:pt x="156019" y="259270"/>
                  </a:lnTo>
                  <a:lnTo>
                    <a:pt x="184581" y="267157"/>
                  </a:lnTo>
                  <a:lnTo>
                    <a:pt x="111696" y="308508"/>
                  </a:lnTo>
                  <a:lnTo>
                    <a:pt x="70332" y="235635"/>
                  </a:lnTo>
                  <a:lnTo>
                    <a:pt x="98894" y="243509"/>
                  </a:lnTo>
                  <a:lnTo>
                    <a:pt x="105219" y="220611"/>
                  </a:lnTo>
                  <a:lnTo>
                    <a:pt x="59537" y="208013"/>
                  </a:lnTo>
                  <a:lnTo>
                    <a:pt x="72148" y="162331"/>
                  </a:lnTo>
                  <a:lnTo>
                    <a:pt x="49237" y="156019"/>
                  </a:lnTo>
                  <a:lnTo>
                    <a:pt x="41363" y="184581"/>
                  </a:lnTo>
                  <a:lnTo>
                    <a:pt x="0" y="111696"/>
                  </a:lnTo>
                  <a:close/>
                </a:path>
              </a:pathLst>
            </a:custGeom>
            <a:ln w="12700">
              <a:solidFill>
                <a:srgbClr val="000000"/>
              </a:solidFill>
            </a:ln>
          </p:spPr>
          <p:txBody>
            <a:bodyPr wrap="square" lIns="0" tIns="0" rIns="0" bIns="0" rtlCol="0"/>
            <a:lstStyle/>
            <a:p>
              <a:endParaRPr/>
            </a:p>
          </p:txBody>
        </p:sp>
        <p:sp>
          <p:nvSpPr>
            <p:cNvPr id="13" name="object 13"/>
            <p:cNvSpPr/>
            <p:nvPr/>
          </p:nvSpPr>
          <p:spPr>
            <a:xfrm>
              <a:off x="7612376" y="704078"/>
              <a:ext cx="488315" cy="1004569"/>
            </a:xfrm>
            <a:custGeom>
              <a:avLst/>
              <a:gdLst/>
              <a:ahLst/>
              <a:cxnLst/>
              <a:rect l="l" t="t" r="r" b="b"/>
              <a:pathLst>
                <a:path w="488315" h="1004569">
                  <a:moveTo>
                    <a:pt x="263570" y="1004180"/>
                  </a:moveTo>
                  <a:lnTo>
                    <a:pt x="204223" y="523815"/>
                  </a:lnTo>
                  <a:lnTo>
                    <a:pt x="161613" y="511923"/>
                  </a:lnTo>
                  <a:lnTo>
                    <a:pt x="122748" y="492592"/>
                  </a:lnTo>
                  <a:lnTo>
                    <a:pt x="88197" y="466676"/>
                  </a:lnTo>
                  <a:lnTo>
                    <a:pt x="58526" y="435032"/>
                  </a:lnTo>
                  <a:lnTo>
                    <a:pt x="34303" y="398514"/>
                  </a:lnTo>
                  <a:lnTo>
                    <a:pt x="16096" y="357980"/>
                  </a:lnTo>
                  <a:lnTo>
                    <a:pt x="4472" y="314285"/>
                  </a:lnTo>
                  <a:lnTo>
                    <a:pt x="0" y="268283"/>
                  </a:lnTo>
                  <a:lnTo>
                    <a:pt x="3245" y="220831"/>
                  </a:lnTo>
                  <a:lnTo>
                    <a:pt x="14243" y="174756"/>
                  </a:lnTo>
                  <a:lnTo>
                    <a:pt x="32122" y="132730"/>
                  </a:lnTo>
                  <a:lnTo>
                    <a:pt x="56089" y="95369"/>
                  </a:lnTo>
                  <a:lnTo>
                    <a:pt x="85355" y="63285"/>
                  </a:lnTo>
                  <a:lnTo>
                    <a:pt x="119127" y="37093"/>
                  </a:lnTo>
                  <a:lnTo>
                    <a:pt x="156615" y="17405"/>
                  </a:lnTo>
                  <a:lnTo>
                    <a:pt x="197027" y="4836"/>
                  </a:lnTo>
                  <a:lnTo>
                    <a:pt x="239572" y="0"/>
                  </a:lnTo>
                  <a:lnTo>
                    <a:pt x="283458" y="3509"/>
                  </a:lnTo>
                  <a:lnTo>
                    <a:pt x="326068" y="15400"/>
                  </a:lnTo>
                  <a:lnTo>
                    <a:pt x="364932" y="34732"/>
                  </a:lnTo>
                  <a:lnTo>
                    <a:pt x="399484" y="60648"/>
                  </a:lnTo>
                  <a:lnTo>
                    <a:pt x="429156" y="92292"/>
                  </a:lnTo>
                  <a:lnTo>
                    <a:pt x="453380" y="128809"/>
                  </a:lnTo>
                  <a:lnTo>
                    <a:pt x="471588" y="169343"/>
                  </a:lnTo>
                  <a:lnTo>
                    <a:pt x="483214" y="213039"/>
                  </a:lnTo>
                  <a:lnTo>
                    <a:pt x="487690" y="259041"/>
                  </a:lnTo>
                  <a:lnTo>
                    <a:pt x="484448" y="306493"/>
                  </a:lnTo>
                  <a:lnTo>
                    <a:pt x="471707" y="357562"/>
                  </a:lnTo>
                  <a:lnTo>
                    <a:pt x="450286" y="403983"/>
                  </a:lnTo>
                  <a:lnTo>
                    <a:pt x="421156" y="444642"/>
                  </a:lnTo>
                  <a:lnTo>
                    <a:pt x="385290" y="478424"/>
                  </a:lnTo>
                  <a:lnTo>
                    <a:pt x="343660" y="504217"/>
                  </a:lnTo>
                  <a:lnTo>
                    <a:pt x="297237" y="520907"/>
                  </a:lnTo>
                  <a:lnTo>
                    <a:pt x="263570" y="1004180"/>
                  </a:lnTo>
                  <a:close/>
                </a:path>
              </a:pathLst>
            </a:custGeom>
            <a:ln w="12192">
              <a:solidFill>
                <a:srgbClr val="000000"/>
              </a:solidFill>
            </a:ln>
          </p:spPr>
          <p:txBody>
            <a:bodyPr wrap="square" lIns="0" tIns="0" rIns="0" bIns="0" rtlCol="0"/>
            <a:lstStyle/>
            <a:p>
              <a:endParaRPr/>
            </a:p>
          </p:txBody>
        </p:sp>
        <p:sp>
          <p:nvSpPr>
            <p:cNvPr id="14" name="object 14"/>
            <p:cNvSpPr/>
            <p:nvPr/>
          </p:nvSpPr>
          <p:spPr>
            <a:xfrm>
              <a:off x="8098623" y="1304406"/>
              <a:ext cx="410209" cy="518795"/>
            </a:xfrm>
            <a:custGeom>
              <a:avLst/>
              <a:gdLst/>
              <a:ahLst/>
              <a:cxnLst/>
              <a:rect l="l" t="t" r="r" b="b"/>
              <a:pathLst>
                <a:path w="410209" h="518794">
                  <a:moveTo>
                    <a:pt x="408801" y="0"/>
                  </a:moveTo>
                  <a:lnTo>
                    <a:pt x="346634" y="43253"/>
                  </a:lnTo>
                  <a:lnTo>
                    <a:pt x="310757" y="79993"/>
                  </a:lnTo>
                  <a:lnTo>
                    <a:pt x="269620" y="125521"/>
                  </a:lnTo>
                  <a:lnTo>
                    <a:pt x="224613" y="178414"/>
                  </a:lnTo>
                  <a:lnTo>
                    <a:pt x="177127" y="237248"/>
                  </a:lnTo>
                  <a:lnTo>
                    <a:pt x="131108" y="297237"/>
                  </a:lnTo>
                  <a:lnTo>
                    <a:pt x="90277" y="353418"/>
                  </a:lnTo>
                  <a:lnTo>
                    <a:pt x="55694" y="404106"/>
                  </a:lnTo>
                  <a:lnTo>
                    <a:pt x="28415" y="447614"/>
                  </a:lnTo>
                  <a:lnTo>
                    <a:pt x="9498" y="482256"/>
                  </a:lnTo>
                  <a:lnTo>
                    <a:pt x="0" y="506346"/>
                  </a:lnTo>
                  <a:lnTo>
                    <a:pt x="978" y="518198"/>
                  </a:lnTo>
                  <a:lnTo>
                    <a:pt x="63145" y="474940"/>
                  </a:lnTo>
                  <a:lnTo>
                    <a:pt x="99022" y="438199"/>
                  </a:lnTo>
                  <a:lnTo>
                    <a:pt x="140159" y="392670"/>
                  </a:lnTo>
                  <a:lnTo>
                    <a:pt x="185166" y="339779"/>
                  </a:lnTo>
                  <a:lnTo>
                    <a:pt x="232652" y="280949"/>
                  </a:lnTo>
                  <a:lnTo>
                    <a:pt x="278675" y="220960"/>
                  </a:lnTo>
                  <a:lnTo>
                    <a:pt x="319507" y="164779"/>
                  </a:lnTo>
                  <a:lnTo>
                    <a:pt x="354090" y="114092"/>
                  </a:lnTo>
                  <a:lnTo>
                    <a:pt x="381368" y="70584"/>
                  </a:lnTo>
                  <a:lnTo>
                    <a:pt x="400283" y="35941"/>
                  </a:lnTo>
                  <a:lnTo>
                    <a:pt x="409780" y="11851"/>
                  </a:lnTo>
                  <a:lnTo>
                    <a:pt x="408801" y="0"/>
                  </a:lnTo>
                  <a:close/>
                </a:path>
              </a:pathLst>
            </a:custGeom>
            <a:solidFill>
              <a:srgbClr val="00AFEF"/>
            </a:solidFill>
          </p:spPr>
          <p:txBody>
            <a:bodyPr wrap="square" lIns="0" tIns="0" rIns="0" bIns="0" rtlCol="0"/>
            <a:lstStyle/>
            <a:p>
              <a:endParaRPr/>
            </a:p>
          </p:txBody>
        </p:sp>
        <p:sp>
          <p:nvSpPr>
            <p:cNvPr id="15" name="object 15"/>
            <p:cNvSpPr/>
            <p:nvPr/>
          </p:nvSpPr>
          <p:spPr>
            <a:xfrm>
              <a:off x="8098623" y="1304406"/>
              <a:ext cx="410209" cy="518795"/>
            </a:xfrm>
            <a:custGeom>
              <a:avLst/>
              <a:gdLst/>
              <a:ahLst/>
              <a:cxnLst/>
              <a:rect l="l" t="t" r="r" b="b"/>
              <a:pathLst>
                <a:path w="410209" h="518794">
                  <a:moveTo>
                    <a:pt x="177127" y="237248"/>
                  </a:moveTo>
                  <a:lnTo>
                    <a:pt x="224613" y="178414"/>
                  </a:lnTo>
                  <a:lnTo>
                    <a:pt x="269620" y="125521"/>
                  </a:lnTo>
                  <a:lnTo>
                    <a:pt x="310757" y="79993"/>
                  </a:lnTo>
                  <a:lnTo>
                    <a:pt x="346634" y="43253"/>
                  </a:lnTo>
                  <a:lnTo>
                    <a:pt x="375861" y="16725"/>
                  </a:lnTo>
                  <a:lnTo>
                    <a:pt x="408801" y="0"/>
                  </a:lnTo>
                  <a:lnTo>
                    <a:pt x="409780" y="11851"/>
                  </a:lnTo>
                  <a:lnTo>
                    <a:pt x="381368" y="70584"/>
                  </a:lnTo>
                  <a:lnTo>
                    <a:pt x="354090" y="114092"/>
                  </a:lnTo>
                  <a:lnTo>
                    <a:pt x="319507" y="164779"/>
                  </a:lnTo>
                  <a:lnTo>
                    <a:pt x="278675" y="220960"/>
                  </a:lnTo>
                  <a:lnTo>
                    <a:pt x="232652" y="280949"/>
                  </a:lnTo>
                  <a:lnTo>
                    <a:pt x="185166" y="339779"/>
                  </a:lnTo>
                  <a:lnTo>
                    <a:pt x="140159" y="392670"/>
                  </a:lnTo>
                  <a:lnTo>
                    <a:pt x="99022" y="438199"/>
                  </a:lnTo>
                  <a:lnTo>
                    <a:pt x="63145" y="474940"/>
                  </a:lnTo>
                  <a:lnTo>
                    <a:pt x="33918" y="501470"/>
                  </a:lnTo>
                  <a:lnTo>
                    <a:pt x="978" y="518198"/>
                  </a:lnTo>
                  <a:lnTo>
                    <a:pt x="0" y="506346"/>
                  </a:lnTo>
                  <a:lnTo>
                    <a:pt x="28415" y="447614"/>
                  </a:lnTo>
                  <a:lnTo>
                    <a:pt x="55694" y="404106"/>
                  </a:lnTo>
                  <a:lnTo>
                    <a:pt x="90277" y="353418"/>
                  </a:lnTo>
                  <a:lnTo>
                    <a:pt x="131108" y="297237"/>
                  </a:lnTo>
                  <a:lnTo>
                    <a:pt x="177127" y="237248"/>
                  </a:lnTo>
                  <a:close/>
                </a:path>
              </a:pathLst>
            </a:custGeom>
            <a:ln w="12700">
              <a:solidFill>
                <a:srgbClr val="000000"/>
              </a:solidFill>
            </a:ln>
          </p:spPr>
          <p:txBody>
            <a:bodyPr wrap="square" lIns="0" tIns="0" rIns="0" bIns="0" rtlCol="0"/>
            <a:lstStyle/>
            <a:p>
              <a:endParaRPr/>
            </a:p>
          </p:txBody>
        </p:sp>
        <p:sp>
          <p:nvSpPr>
            <p:cNvPr id="16" name="object 16"/>
            <p:cNvSpPr/>
            <p:nvPr/>
          </p:nvSpPr>
          <p:spPr>
            <a:xfrm>
              <a:off x="7540361" y="2048491"/>
              <a:ext cx="567055" cy="603885"/>
            </a:xfrm>
            <a:custGeom>
              <a:avLst/>
              <a:gdLst/>
              <a:ahLst/>
              <a:cxnLst/>
              <a:rect l="l" t="t" r="r" b="b"/>
              <a:pathLst>
                <a:path w="567054" h="603885">
                  <a:moveTo>
                    <a:pt x="12578" y="0"/>
                  </a:moveTo>
                  <a:lnTo>
                    <a:pt x="1747" y="1048"/>
                  </a:lnTo>
                  <a:lnTo>
                    <a:pt x="0" y="11784"/>
                  </a:lnTo>
                  <a:lnTo>
                    <a:pt x="7169" y="31300"/>
                  </a:lnTo>
                  <a:lnTo>
                    <a:pt x="45476" y="92901"/>
                  </a:lnTo>
                  <a:lnTo>
                    <a:pt x="75218" y="133103"/>
                  </a:lnTo>
                  <a:lnTo>
                    <a:pt x="111092" y="178316"/>
                  </a:lnTo>
                  <a:lnTo>
                    <a:pt x="152401" y="227598"/>
                  </a:lnTo>
                  <a:lnTo>
                    <a:pt x="198447" y="280007"/>
                  </a:lnTo>
                  <a:lnTo>
                    <a:pt x="248534" y="334600"/>
                  </a:lnTo>
                  <a:lnTo>
                    <a:pt x="299748" y="388137"/>
                  </a:lnTo>
                  <a:lnTo>
                    <a:pt x="349045" y="437500"/>
                  </a:lnTo>
                  <a:lnTo>
                    <a:pt x="395529" y="481932"/>
                  </a:lnTo>
                  <a:lnTo>
                    <a:pt x="438307" y="520676"/>
                  </a:lnTo>
                  <a:lnTo>
                    <a:pt x="476484" y="552975"/>
                  </a:lnTo>
                  <a:lnTo>
                    <a:pt x="509166" y="578074"/>
                  </a:lnTo>
                  <a:lnTo>
                    <a:pt x="554467" y="603641"/>
                  </a:lnTo>
                  <a:lnTo>
                    <a:pt x="565297" y="602596"/>
                  </a:lnTo>
                  <a:lnTo>
                    <a:pt x="567048" y="591856"/>
                  </a:lnTo>
                  <a:lnTo>
                    <a:pt x="559880" y="572337"/>
                  </a:lnTo>
                  <a:lnTo>
                    <a:pt x="521574" y="510733"/>
                  </a:lnTo>
                  <a:lnTo>
                    <a:pt x="491830" y="470531"/>
                  </a:lnTo>
                  <a:lnTo>
                    <a:pt x="455955" y="425319"/>
                  </a:lnTo>
                  <a:lnTo>
                    <a:pt x="414645" y="376039"/>
                  </a:lnTo>
                  <a:lnTo>
                    <a:pt x="368598" y="323633"/>
                  </a:lnTo>
                  <a:lnTo>
                    <a:pt x="318511" y="269043"/>
                  </a:lnTo>
                  <a:lnTo>
                    <a:pt x="267300" y="215506"/>
                  </a:lnTo>
                  <a:lnTo>
                    <a:pt x="218005" y="166142"/>
                  </a:lnTo>
                  <a:lnTo>
                    <a:pt x="171521" y="121709"/>
                  </a:lnTo>
                  <a:lnTo>
                    <a:pt x="128743" y="82964"/>
                  </a:lnTo>
                  <a:lnTo>
                    <a:pt x="90565" y="50663"/>
                  </a:lnTo>
                  <a:lnTo>
                    <a:pt x="57881" y="25564"/>
                  </a:lnTo>
                  <a:lnTo>
                    <a:pt x="12578" y="0"/>
                  </a:lnTo>
                  <a:close/>
                </a:path>
              </a:pathLst>
            </a:custGeom>
            <a:solidFill>
              <a:srgbClr val="00AFEF"/>
            </a:solidFill>
          </p:spPr>
          <p:txBody>
            <a:bodyPr wrap="square" lIns="0" tIns="0" rIns="0" bIns="0" rtlCol="0"/>
            <a:lstStyle/>
            <a:p>
              <a:endParaRPr/>
            </a:p>
          </p:txBody>
        </p:sp>
        <p:sp>
          <p:nvSpPr>
            <p:cNvPr id="17" name="object 17"/>
            <p:cNvSpPr/>
            <p:nvPr/>
          </p:nvSpPr>
          <p:spPr>
            <a:xfrm>
              <a:off x="7540360" y="2048491"/>
              <a:ext cx="567055" cy="603885"/>
            </a:xfrm>
            <a:custGeom>
              <a:avLst/>
              <a:gdLst/>
              <a:ahLst/>
              <a:cxnLst/>
              <a:rect l="l" t="t" r="r" b="b"/>
              <a:pathLst>
                <a:path w="567054" h="603885">
                  <a:moveTo>
                    <a:pt x="248534" y="334600"/>
                  </a:moveTo>
                  <a:lnTo>
                    <a:pt x="198447" y="280007"/>
                  </a:lnTo>
                  <a:lnTo>
                    <a:pt x="152401" y="227598"/>
                  </a:lnTo>
                  <a:lnTo>
                    <a:pt x="111092" y="178316"/>
                  </a:lnTo>
                  <a:lnTo>
                    <a:pt x="75218" y="133103"/>
                  </a:lnTo>
                  <a:lnTo>
                    <a:pt x="45476" y="92901"/>
                  </a:lnTo>
                  <a:lnTo>
                    <a:pt x="22560" y="58653"/>
                  </a:lnTo>
                  <a:lnTo>
                    <a:pt x="0" y="11784"/>
                  </a:lnTo>
                  <a:lnTo>
                    <a:pt x="1747" y="1048"/>
                  </a:lnTo>
                  <a:lnTo>
                    <a:pt x="12578" y="0"/>
                  </a:lnTo>
                  <a:lnTo>
                    <a:pt x="31588" y="8424"/>
                  </a:lnTo>
                  <a:lnTo>
                    <a:pt x="90565" y="50663"/>
                  </a:lnTo>
                  <a:lnTo>
                    <a:pt x="128743" y="82964"/>
                  </a:lnTo>
                  <a:lnTo>
                    <a:pt x="171521" y="121709"/>
                  </a:lnTo>
                  <a:lnTo>
                    <a:pt x="218005" y="166142"/>
                  </a:lnTo>
                  <a:lnTo>
                    <a:pt x="267300" y="215506"/>
                  </a:lnTo>
                  <a:lnTo>
                    <a:pt x="318511" y="269043"/>
                  </a:lnTo>
                  <a:lnTo>
                    <a:pt x="368598" y="323633"/>
                  </a:lnTo>
                  <a:lnTo>
                    <a:pt x="414645" y="376039"/>
                  </a:lnTo>
                  <a:lnTo>
                    <a:pt x="455955" y="425319"/>
                  </a:lnTo>
                  <a:lnTo>
                    <a:pt x="491830" y="470531"/>
                  </a:lnTo>
                  <a:lnTo>
                    <a:pt x="521574" y="510733"/>
                  </a:lnTo>
                  <a:lnTo>
                    <a:pt x="544490" y="544982"/>
                  </a:lnTo>
                  <a:lnTo>
                    <a:pt x="567048" y="591856"/>
                  </a:lnTo>
                  <a:lnTo>
                    <a:pt x="565297" y="602596"/>
                  </a:lnTo>
                  <a:lnTo>
                    <a:pt x="554470" y="603641"/>
                  </a:lnTo>
                  <a:lnTo>
                    <a:pt x="535463" y="595214"/>
                  </a:lnTo>
                  <a:lnTo>
                    <a:pt x="476489" y="552975"/>
                  </a:lnTo>
                  <a:lnTo>
                    <a:pt x="438311" y="520676"/>
                  </a:lnTo>
                  <a:lnTo>
                    <a:pt x="395532" y="481932"/>
                  </a:lnTo>
                  <a:lnTo>
                    <a:pt x="349046" y="437500"/>
                  </a:lnTo>
                  <a:lnTo>
                    <a:pt x="299749" y="388137"/>
                  </a:lnTo>
                  <a:lnTo>
                    <a:pt x="248534" y="334600"/>
                  </a:lnTo>
                  <a:close/>
                </a:path>
              </a:pathLst>
            </a:custGeom>
            <a:ln w="12700">
              <a:solidFill>
                <a:srgbClr val="000000"/>
              </a:solidFill>
            </a:ln>
          </p:spPr>
          <p:txBody>
            <a:bodyPr wrap="square" lIns="0" tIns="0" rIns="0" bIns="0" rtlCol="0"/>
            <a:lstStyle/>
            <a:p>
              <a:endParaRPr/>
            </a:p>
          </p:txBody>
        </p:sp>
        <p:sp>
          <p:nvSpPr>
            <p:cNvPr id="18" name="object 18"/>
            <p:cNvSpPr/>
            <p:nvPr/>
          </p:nvSpPr>
          <p:spPr>
            <a:xfrm>
              <a:off x="8426330" y="1103038"/>
              <a:ext cx="106045" cy="252095"/>
            </a:xfrm>
            <a:custGeom>
              <a:avLst/>
              <a:gdLst/>
              <a:ahLst/>
              <a:cxnLst/>
              <a:rect l="l" t="t" r="r" b="b"/>
              <a:pathLst>
                <a:path w="106045" h="252094">
                  <a:moveTo>
                    <a:pt x="55638" y="0"/>
                  </a:moveTo>
                  <a:lnTo>
                    <a:pt x="0" y="238899"/>
                  </a:lnTo>
                  <a:lnTo>
                    <a:pt x="100139" y="251561"/>
                  </a:lnTo>
                  <a:lnTo>
                    <a:pt x="105702" y="6324"/>
                  </a:lnTo>
                  <a:lnTo>
                    <a:pt x="55638" y="0"/>
                  </a:lnTo>
                  <a:close/>
                </a:path>
              </a:pathLst>
            </a:custGeom>
            <a:solidFill>
              <a:srgbClr val="D9D9D9"/>
            </a:solidFill>
          </p:spPr>
          <p:txBody>
            <a:bodyPr wrap="square" lIns="0" tIns="0" rIns="0" bIns="0" rtlCol="0"/>
            <a:lstStyle/>
            <a:p>
              <a:endParaRPr/>
            </a:p>
          </p:txBody>
        </p:sp>
        <p:sp>
          <p:nvSpPr>
            <p:cNvPr id="19" name="object 19"/>
            <p:cNvSpPr/>
            <p:nvPr/>
          </p:nvSpPr>
          <p:spPr>
            <a:xfrm>
              <a:off x="8426331" y="1103038"/>
              <a:ext cx="106045" cy="252095"/>
            </a:xfrm>
            <a:custGeom>
              <a:avLst/>
              <a:gdLst/>
              <a:ahLst/>
              <a:cxnLst/>
              <a:rect l="l" t="t" r="r" b="b"/>
              <a:pathLst>
                <a:path w="106045" h="252094">
                  <a:moveTo>
                    <a:pt x="0" y="238899"/>
                  </a:moveTo>
                  <a:lnTo>
                    <a:pt x="55638" y="0"/>
                  </a:lnTo>
                  <a:lnTo>
                    <a:pt x="105702" y="6324"/>
                  </a:lnTo>
                  <a:lnTo>
                    <a:pt x="100139" y="251561"/>
                  </a:lnTo>
                  <a:lnTo>
                    <a:pt x="0" y="238899"/>
                  </a:lnTo>
                  <a:close/>
                </a:path>
              </a:pathLst>
            </a:custGeom>
            <a:ln w="12700">
              <a:solidFill>
                <a:srgbClr val="000000"/>
              </a:solidFill>
            </a:ln>
          </p:spPr>
          <p:txBody>
            <a:bodyPr wrap="square" lIns="0" tIns="0" rIns="0" bIns="0" rtlCol="0"/>
            <a:lstStyle/>
            <a:p>
              <a:endParaRPr/>
            </a:p>
          </p:txBody>
        </p:sp>
        <p:sp>
          <p:nvSpPr>
            <p:cNvPr id="20" name="object 20"/>
            <p:cNvSpPr/>
            <p:nvPr/>
          </p:nvSpPr>
          <p:spPr>
            <a:xfrm>
              <a:off x="9378596" y="2567773"/>
              <a:ext cx="400050" cy="317500"/>
            </a:xfrm>
            <a:custGeom>
              <a:avLst/>
              <a:gdLst/>
              <a:ahLst/>
              <a:cxnLst/>
              <a:rect l="l" t="t" r="r" b="b"/>
              <a:pathLst>
                <a:path w="400050" h="317500">
                  <a:moveTo>
                    <a:pt x="384951" y="0"/>
                  </a:moveTo>
                  <a:lnTo>
                    <a:pt x="321158" y="23594"/>
                  </a:lnTo>
                  <a:lnTo>
                    <a:pt x="276344" y="49133"/>
                  </a:lnTo>
                  <a:lnTo>
                    <a:pt x="225813" y="82334"/>
                  </a:lnTo>
                  <a:lnTo>
                    <a:pt x="171738" y="122073"/>
                  </a:lnTo>
                  <a:lnTo>
                    <a:pt x="119685" y="164421"/>
                  </a:lnTo>
                  <a:lnTo>
                    <a:pt x="74851" y="204985"/>
                  </a:lnTo>
                  <a:lnTo>
                    <a:pt x="38870" y="241943"/>
                  </a:lnTo>
                  <a:lnTo>
                    <a:pt x="13375" y="273476"/>
                  </a:lnTo>
                  <a:lnTo>
                    <a:pt x="0" y="297761"/>
                  </a:lnTo>
                  <a:lnTo>
                    <a:pt x="377" y="312979"/>
                  </a:lnTo>
                  <a:lnTo>
                    <a:pt x="15014" y="317171"/>
                  </a:lnTo>
                  <a:lnTo>
                    <a:pt x="41883" y="310329"/>
                  </a:lnTo>
                  <a:lnTo>
                    <a:pt x="78812" y="293577"/>
                  </a:lnTo>
                  <a:lnTo>
                    <a:pt x="123627" y="268038"/>
                  </a:lnTo>
                  <a:lnTo>
                    <a:pt x="174156" y="234837"/>
                  </a:lnTo>
                  <a:lnTo>
                    <a:pt x="228227" y="195098"/>
                  </a:lnTo>
                  <a:lnTo>
                    <a:pt x="280281" y="152750"/>
                  </a:lnTo>
                  <a:lnTo>
                    <a:pt x="325116" y="112186"/>
                  </a:lnTo>
                  <a:lnTo>
                    <a:pt x="361099" y="75227"/>
                  </a:lnTo>
                  <a:lnTo>
                    <a:pt x="386595" y="43695"/>
                  </a:lnTo>
                  <a:lnTo>
                    <a:pt x="399970" y="19410"/>
                  </a:lnTo>
                  <a:lnTo>
                    <a:pt x="399588" y="4192"/>
                  </a:lnTo>
                  <a:lnTo>
                    <a:pt x="384951" y="0"/>
                  </a:lnTo>
                  <a:close/>
                </a:path>
              </a:pathLst>
            </a:custGeom>
            <a:solidFill>
              <a:srgbClr val="46FFD1"/>
            </a:solidFill>
          </p:spPr>
          <p:txBody>
            <a:bodyPr wrap="square" lIns="0" tIns="0" rIns="0" bIns="0" rtlCol="0"/>
            <a:lstStyle/>
            <a:p>
              <a:endParaRPr/>
            </a:p>
          </p:txBody>
        </p:sp>
        <p:sp>
          <p:nvSpPr>
            <p:cNvPr id="21" name="object 21"/>
            <p:cNvSpPr/>
            <p:nvPr/>
          </p:nvSpPr>
          <p:spPr>
            <a:xfrm>
              <a:off x="9378596" y="2567772"/>
              <a:ext cx="400050" cy="317500"/>
            </a:xfrm>
            <a:custGeom>
              <a:avLst/>
              <a:gdLst/>
              <a:ahLst/>
              <a:cxnLst/>
              <a:rect l="l" t="t" r="r" b="b"/>
              <a:pathLst>
                <a:path w="400050" h="317500">
                  <a:moveTo>
                    <a:pt x="228227" y="195098"/>
                  </a:moveTo>
                  <a:lnTo>
                    <a:pt x="174156" y="234837"/>
                  </a:lnTo>
                  <a:lnTo>
                    <a:pt x="123627" y="268038"/>
                  </a:lnTo>
                  <a:lnTo>
                    <a:pt x="78812" y="293577"/>
                  </a:lnTo>
                  <a:lnTo>
                    <a:pt x="41883" y="310329"/>
                  </a:lnTo>
                  <a:lnTo>
                    <a:pt x="15014" y="317171"/>
                  </a:lnTo>
                  <a:lnTo>
                    <a:pt x="377" y="312979"/>
                  </a:lnTo>
                  <a:lnTo>
                    <a:pt x="0" y="297761"/>
                  </a:lnTo>
                  <a:lnTo>
                    <a:pt x="13375" y="273476"/>
                  </a:lnTo>
                  <a:lnTo>
                    <a:pt x="38870" y="241943"/>
                  </a:lnTo>
                  <a:lnTo>
                    <a:pt x="74851" y="204985"/>
                  </a:lnTo>
                  <a:lnTo>
                    <a:pt x="119685" y="164421"/>
                  </a:lnTo>
                  <a:lnTo>
                    <a:pt x="171738" y="122073"/>
                  </a:lnTo>
                  <a:lnTo>
                    <a:pt x="225813" y="82334"/>
                  </a:lnTo>
                  <a:lnTo>
                    <a:pt x="276344" y="49133"/>
                  </a:lnTo>
                  <a:lnTo>
                    <a:pt x="321158" y="23594"/>
                  </a:lnTo>
                  <a:lnTo>
                    <a:pt x="358084" y="6842"/>
                  </a:lnTo>
                  <a:lnTo>
                    <a:pt x="384951" y="0"/>
                  </a:lnTo>
                  <a:lnTo>
                    <a:pt x="399588" y="4192"/>
                  </a:lnTo>
                  <a:lnTo>
                    <a:pt x="399970" y="19410"/>
                  </a:lnTo>
                  <a:lnTo>
                    <a:pt x="386595" y="43695"/>
                  </a:lnTo>
                  <a:lnTo>
                    <a:pt x="361099" y="75227"/>
                  </a:lnTo>
                  <a:lnTo>
                    <a:pt x="325116" y="112186"/>
                  </a:lnTo>
                  <a:lnTo>
                    <a:pt x="280281" y="152750"/>
                  </a:lnTo>
                  <a:lnTo>
                    <a:pt x="228227" y="195098"/>
                  </a:lnTo>
                  <a:close/>
                </a:path>
              </a:pathLst>
            </a:custGeom>
            <a:ln w="12699">
              <a:solidFill>
                <a:srgbClr val="000000"/>
              </a:solidFill>
            </a:ln>
          </p:spPr>
          <p:txBody>
            <a:bodyPr wrap="square" lIns="0" tIns="0" rIns="0" bIns="0" rtlCol="0"/>
            <a:lstStyle/>
            <a:p>
              <a:endParaRPr/>
            </a:p>
          </p:txBody>
        </p:sp>
        <p:sp>
          <p:nvSpPr>
            <p:cNvPr id="22" name="object 22"/>
            <p:cNvSpPr/>
            <p:nvPr/>
          </p:nvSpPr>
          <p:spPr>
            <a:xfrm>
              <a:off x="7789623" y="1761521"/>
              <a:ext cx="69850" cy="50165"/>
            </a:xfrm>
            <a:custGeom>
              <a:avLst/>
              <a:gdLst/>
              <a:ahLst/>
              <a:cxnLst/>
              <a:rect l="l" t="t" r="r" b="b"/>
              <a:pathLst>
                <a:path w="69850" h="50164">
                  <a:moveTo>
                    <a:pt x="882" y="7258"/>
                  </a:moveTo>
                  <a:lnTo>
                    <a:pt x="7091" y="1809"/>
                  </a:lnTo>
                  <a:lnTo>
                    <a:pt x="17249" y="0"/>
                  </a:lnTo>
                  <a:lnTo>
                    <a:pt x="29975" y="1828"/>
                  </a:lnTo>
                  <a:lnTo>
                    <a:pt x="43885" y="7296"/>
                  </a:lnTo>
                  <a:lnTo>
                    <a:pt x="56361" y="15524"/>
                  </a:lnTo>
                  <a:lnTo>
                    <a:pt x="65178" y="24882"/>
                  </a:lnTo>
                  <a:lnTo>
                    <a:pt x="69540" y="34235"/>
                  </a:lnTo>
                  <a:lnTo>
                    <a:pt x="68650" y="42449"/>
                  </a:lnTo>
                  <a:lnTo>
                    <a:pt x="62441" y="47903"/>
                  </a:lnTo>
                  <a:lnTo>
                    <a:pt x="52282" y="49712"/>
                  </a:lnTo>
                  <a:lnTo>
                    <a:pt x="39557" y="47880"/>
                  </a:lnTo>
                  <a:lnTo>
                    <a:pt x="25647" y="42411"/>
                  </a:lnTo>
                  <a:lnTo>
                    <a:pt x="13179" y="34182"/>
                  </a:lnTo>
                  <a:lnTo>
                    <a:pt x="4364" y="24825"/>
                  </a:lnTo>
                  <a:lnTo>
                    <a:pt x="0" y="15472"/>
                  </a:lnTo>
                  <a:lnTo>
                    <a:pt x="882" y="7258"/>
                  </a:lnTo>
                  <a:close/>
                </a:path>
              </a:pathLst>
            </a:custGeom>
            <a:ln w="12700">
              <a:solidFill>
                <a:srgbClr val="000000"/>
              </a:solidFill>
            </a:ln>
          </p:spPr>
          <p:txBody>
            <a:bodyPr wrap="square" lIns="0" tIns="0" rIns="0" bIns="0" rtlCol="0"/>
            <a:lstStyle/>
            <a:p>
              <a:endParaRPr/>
            </a:p>
          </p:txBody>
        </p:sp>
        <p:sp>
          <p:nvSpPr>
            <p:cNvPr id="23" name="object 23"/>
            <p:cNvSpPr/>
            <p:nvPr/>
          </p:nvSpPr>
          <p:spPr>
            <a:xfrm>
              <a:off x="9641707" y="1673534"/>
              <a:ext cx="71120" cy="46990"/>
            </a:xfrm>
            <a:custGeom>
              <a:avLst/>
              <a:gdLst/>
              <a:ahLst/>
              <a:cxnLst/>
              <a:rect l="l" t="t" r="r" b="b"/>
              <a:pathLst>
                <a:path w="71120" h="46989">
                  <a:moveTo>
                    <a:pt x="151" y="37720"/>
                  </a:moveTo>
                  <a:lnTo>
                    <a:pt x="27951" y="4903"/>
                  </a:lnTo>
                  <a:lnTo>
                    <a:pt x="55118" y="0"/>
                  </a:lnTo>
                  <a:lnTo>
                    <a:pt x="65079" y="2705"/>
                  </a:lnTo>
                  <a:lnTo>
                    <a:pt x="70788" y="8688"/>
                  </a:lnTo>
                  <a:lnTo>
                    <a:pt x="70940" y="16952"/>
                  </a:lnTo>
                  <a:lnTo>
                    <a:pt x="65761" y="25877"/>
                  </a:lnTo>
                  <a:lnTo>
                    <a:pt x="56145" y="34413"/>
                  </a:lnTo>
                  <a:lnTo>
                    <a:pt x="42988" y="41505"/>
                  </a:lnTo>
                  <a:lnTo>
                    <a:pt x="28649" y="45716"/>
                  </a:lnTo>
                  <a:lnTo>
                    <a:pt x="15812" y="46408"/>
                  </a:lnTo>
                  <a:lnTo>
                    <a:pt x="5853" y="43703"/>
                  </a:lnTo>
                  <a:lnTo>
                    <a:pt x="151" y="37720"/>
                  </a:lnTo>
                  <a:close/>
                </a:path>
              </a:pathLst>
            </a:custGeom>
            <a:ln w="12700">
              <a:solidFill>
                <a:srgbClr val="000000"/>
              </a:solidFill>
            </a:ln>
          </p:spPr>
          <p:txBody>
            <a:bodyPr wrap="square" lIns="0" tIns="0" rIns="0" bIns="0" rtlCol="0"/>
            <a:lstStyle/>
            <a:p>
              <a:endParaRPr/>
            </a:p>
          </p:txBody>
        </p:sp>
        <p:sp>
          <p:nvSpPr>
            <p:cNvPr id="24" name="object 24"/>
            <p:cNvSpPr/>
            <p:nvPr/>
          </p:nvSpPr>
          <p:spPr>
            <a:xfrm>
              <a:off x="9845039" y="3009900"/>
              <a:ext cx="177165" cy="989330"/>
            </a:xfrm>
            <a:custGeom>
              <a:avLst/>
              <a:gdLst/>
              <a:ahLst/>
              <a:cxnLst/>
              <a:rect l="l" t="t" r="r" b="b"/>
              <a:pathLst>
                <a:path w="177165" h="989329">
                  <a:moveTo>
                    <a:pt x="88392" y="0"/>
                  </a:moveTo>
                  <a:lnTo>
                    <a:pt x="51127" y="45963"/>
                  </a:lnTo>
                  <a:lnTo>
                    <a:pt x="30399" y="121301"/>
                  </a:lnTo>
                  <a:lnTo>
                    <a:pt x="21680" y="170084"/>
                  </a:lnTo>
                  <a:lnTo>
                    <a:pt x="14240" y="225256"/>
                  </a:lnTo>
                  <a:lnTo>
                    <a:pt x="8215" y="286053"/>
                  </a:lnTo>
                  <a:lnTo>
                    <a:pt x="3742" y="351708"/>
                  </a:lnTo>
                  <a:lnTo>
                    <a:pt x="958" y="421458"/>
                  </a:lnTo>
                  <a:lnTo>
                    <a:pt x="0" y="494538"/>
                  </a:lnTo>
                  <a:lnTo>
                    <a:pt x="958" y="567617"/>
                  </a:lnTo>
                  <a:lnTo>
                    <a:pt x="3742" y="637367"/>
                  </a:lnTo>
                  <a:lnTo>
                    <a:pt x="8215" y="703022"/>
                  </a:lnTo>
                  <a:lnTo>
                    <a:pt x="14240" y="763819"/>
                  </a:lnTo>
                  <a:lnTo>
                    <a:pt x="21680" y="818991"/>
                  </a:lnTo>
                  <a:lnTo>
                    <a:pt x="30399" y="867774"/>
                  </a:lnTo>
                  <a:lnTo>
                    <a:pt x="40261" y="909402"/>
                  </a:lnTo>
                  <a:lnTo>
                    <a:pt x="62862" y="968137"/>
                  </a:lnTo>
                  <a:lnTo>
                    <a:pt x="88392" y="989076"/>
                  </a:lnTo>
                  <a:lnTo>
                    <a:pt x="101454" y="983713"/>
                  </a:lnTo>
                  <a:lnTo>
                    <a:pt x="125656" y="943112"/>
                  </a:lnTo>
                  <a:lnTo>
                    <a:pt x="146384" y="867774"/>
                  </a:lnTo>
                  <a:lnTo>
                    <a:pt x="155103" y="818991"/>
                  </a:lnTo>
                  <a:lnTo>
                    <a:pt x="162543" y="763819"/>
                  </a:lnTo>
                  <a:lnTo>
                    <a:pt x="168568" y="703022"/>
                  </a:lnTo>
                  <a:lnTo>
                    <a:pt x="173041" y="637367"/>
                  </a:lnTo>
                  <a:lnTo>
                    <a:pt x="175825" y="567617"/>
                  </a:lnTo>
                  <a:lnTo>
                    <a:pt x="176784" y="494538"/>
                  </a:lnTo>
                  <a:lnTo>
                    <a:pt x="175825" y="421458"/>
                  </a:lnTo>
                  <a:lnTo>
                    <a:pt x="173041" y="351708"/>
                  </a:lnTo>
                  <a:lnTo>
                    <a:pt x="168568" y="286053"/>
                  </a:lnTo>
                  <a:lnTo>
                    <a:pt x="162543" y="225256"/>
                  </a:lnTo>
                  <a:lnTo>
                    <a:pt x="155103" y="170084"/>
                  </a:lnTo>
                  <a:lnTo>
                    <a:pt x="146384" y="121301"/>
                  </a:lnTo>
                  <a:lnTo>
                    <a:pt x="136522" y="79673"/>
                  </a:lnTo>
                  <a:lnTo>
                    <a:pt x="113921" y="20938"/>
                  </a:lnTo>
                  <a:lnTo>
                    <a:pt x="88392" y="0"/>
                  </a:lnTo>
                  <a:close/>
                </a:path>
              </a:pathLst>
            </a:custGeom>
            <a:solidFill>
              <a:srgbClr val="46FFD1"/>
            </a:solidFill>
          </p:spPr>
          <p:txBody>
            <a:bodyPr wrap="square" lIns="0" tIns="0" rIns="0" bIns="0" rtlCol="0"/>
            <a:lstStyle/>
            <a:p>
              <a:endParaRPr/>
            </a:p>
          </p:txBody>
        </p:sp>
        <p:sp>
          <p:nvSpPr>
            <p:cNvPr id="25" name="object 25"/>
            <p:cNvSpPr/>
            <p:nvPr/>
          </p:nvSpPr>
          <p:spPr>
            <a:xfrm>
              <a:off x="9845039" y="3009900"/>
              <a:ext cx="177165" cy="989330"/>
            </a:xfrm>
            <a:custGeom>
              <a:avLst/>
              <a:gdLst/>
              <a:ahLst/>
              <a:cxnLst/>
              <a:rect l="l" t="t" r="r" b="b"/>
              <a:pathLst>
                <a:path w="177165" h="989329">
                  <a:moveTo>
                    <a:pt x="0" y="494538"/>
                  </a:moveTo>
                  <a:lnTo>
                    <a:pt x="958" y="421458"/>
                  </a:lnTo>
                  <a:lnTo>
                    <a:pt x="3742" y="351708"/>
                  </a:lnTo>
                  <a:lnTo>
                    <a:pt x="8215" y="286053"/>
                  </a:lnTo>
                  <a:lnTo>
                    <a:pt x="14240" y="225256"/>
                  </a:lnTo>
                  <a:lnTo>
                    <a:pt x="21680" y="170084"/>
                  </a:lnTo>
                  <a:lnTo>
                    <a:pt x="30399" y="121301"/>
                  </a:lnTo>
                  <a:lnTo>
                    <a:pt x="40261" y="79673"/>
                  </a:lnTo>
                  <a:lnTo>
                    <a:pt x="62862" y="20938"/>
                  </a:lnTo>
                  <a:lnTo>
                    <a:pt x="88392" y="0"/>
                  </a:lnTo>
                  <a:lnTo>
                    <a:pt x="101454" y="5362"/>
                  </a:lnTo>
                  <a:lnTo>
                    <a:pt x="125656" y="45963"/>
                  </a:lnTo>
                  <a:lnTo>
                    <a:pt x="146384" y="121301"/>
                  </a:lnTo>
                  <a:lnTo>
                    <a:pt x="155103" y="170084"/>
                  </a:lnTo>
                  <a:lnTo>
                    <a:pt x="162543" y="225256"/>
                  </a:lnTo>
                  <a:lnTo>
                    <a:pt x="168568" y="286053"/>
                  </a:lnTo>
                  <a:lnTo>
                    <a:pt x="173041" y="351708"/>
                  </a:lnTo>
                  <a:lnTo>
                    <a:pt x="175825" y="421458"/>
                  </a:lnTo>
                  <a:lnTo>
                    <a:pt x="176784" y="494538"/>
                  </a:lnTo>
                  <a:lnTo>
                    <a:pt x="175825" y="567617"/>
                  </a:lnTo>
                  <a:lnTo>
                    <a:pt x="173041" y="637367"/>
                  </a:lnTo>
                  <a:lnTo>
                    <a:pt x="168568" y="703022"/>
                  </a:lnTo>
                  <a:lnTo>
                    <a:pt x="162543" y="763819"/>
                  </a:lnTo>
                  <a:lnTo>
                    <a:pt x="155103" y="818991"/>
                  </a:lnTo>
                  <a:lnTo>
                    <a:pt x="146384" y="867774"/>
                  </a:lnTo>
                  <a:lnTo>
                    <a:pt x="136522" y="909402"/>
                  </a:lnTo>
                  <a:lnTo>
                    <a:pt x="113921" y="968137"/>
                  </a:lnTo>
                  <a:lnTo>
                    <a:pt x="88392" y="989076"/>
                  </a:lnTo>
                  <a:lnTo>
                    <a:pt x="75329" y="983713"/>
                  </a:lnTo>
                  <a:lnTo>
                    <a:pt x="51127" y="943112"/>
                  </a:lnTo>
                  <a:lnTo>
                    <a:pt x="30399" y="867774"/>
                  </a:lnTo>
                  <a:lnTo>
                    <a:pt x="21680" y="818991"/>
                  </a:lnTo>
                  <a:lnTo>
                    <a:pt x="14240" y="763819"/>
                  </a:lnTo>
                  <a:lnTo>
                    <a:pt x="8215" y="703022"/>
                  </a:lnTo>
                  <a:lnTo>
                    <a:pt x="3742" y="637367"/>
                  </a:lnTo>
                  <a:lnTo>
                    <a:pt x="958" y="567617"/>
                  </a:lnTo>
                  <a:lnTo>
                    <a:pt x="0" y="494538"/>
                  </a:lnTo>
                  <a:close/>
                </a:path>
              </a:pathLst>
            </a:custGeom>
            <a:ln w="12191">
              <a:solidFill>
                <a:srgbClr val="000000"/>
              </a:solidFill>
            </a:ln>
          </p:spPr>
          <p:txBody>
            <a:bodyPr wrap="square" lIns="0" tIns="0" rIns="0" bIns="0" rtlCol="0"/>
            <a:lstStyle/>
            <a:p>
              <a:endParaRPr/>
            </a:p>
          </p:txBody>
        </p:sp>
        <p:sp>
          <p:nvSpPr>
            <p:cNvPr id="26" name="object 26"/>
            <p:cNvSpPr/>
            <p:nvPr/>
          </p:nvSpPr>
          <p:spPr>
            <a:xfrm>
              <a:off x="7674059" y="3039918"/>
              <a:ext cx="219710" cy="980440"/>
            </a:xfrm>
            <a:custGeom>
              <a:avLst/>
              <a:gdLst/>
              <a:ahLst/>
              <a:cxnLst/>
              <a:rect l="l" t="t" r="r" b="b"/>
              <a:pathLst>
                <a:path w="219709" h="980439">
                  <a:moveTo>
                    <a:pt x="43222" y="0"/>
                  </a:moveTo>
                  <a:lnTo>
                    <a:pt x="12496" y="50551"/>
                  </a:lnTo>
                  <a:lnTo>
                    <a:pt x="2085" y="127993"/>
                  </a:lnTo>
                  <a:lnTo>
                    <a:pt x="0" y="177507"/>
                  </a:lnTo>
                  <a:lnTo>
                    <a:pt x="37" y="233181"/>
                  </a:lnTo>
                  <a:lnTo>
                    <a:pt x="2232" y="294240"/>
                  </a:lnTo>
                  <a:lnTo>
                    <a:pt x="6614" y="359905"/>
                  </a:lnTo>
                  <a:lnTo>
                    <a:pt x="13219" y="429402"/>
                  </a:lnTo>
                  <a:lnTo>
                    <a:pt x="22077" y="501954"/>
                  </a:lnTo>
                  <a:lnTo>
                    <a:pt x="32836" y="574249"/>
                  </a:lnTo>
                  <a:lnTo>
                    <a:pt x="44955" y="642999"/>
                  </a:lnTo>
                  <a:lnTo>
                    <a:pt x="58197" y="707465"/>
                  </a:lnTo>
                  <a:lnTo>
                    <a:pt x="72323" y="766907"/>
                  </a:lnTo>
                  <a:lnTo>
                    <a:pt x="87095" y="820585"/>
                  </a:lnTo>
                  <a:lnTo>
                    <a:pt x="102276" y="867761"/>
                  </a:lnTo>
                  <a:lnTo>
                    <a:pt x="117627" y="907693"/>
                  </a:lnTo>
                  <a:lnTo>
                    <a:pt x="147888" y="962869"/>
                  </a:lnTo>
                  <a:lnTo>
                    <a:pt x="175975" y="980198"/>
                  </a:lnTo>
                  <a:lnTo>
                    <a:pt x="188189" y="973131"/>
                  </a:lnTo>
                  <a:lnTo>
                    <a:pt x="206704" y="929647"/>
                  </a:lnTo>
                  <a:lnTo>
                    <a:pt x="217117" y="852205"/>
                  </a:lnTo>
                  <a:lnTo>
                    <a:pt x="219203" y="802691"/>
                  </a:lnTo>
                  <a:lnTo>
                    <a:pt x="219166" y="747017"/>
                  </a:lnTo>
                  <a:lnTo>
                    <a:pt x="216972" y="685958"/>
                  </a:lnTo>
                  <a:lnTo>
                    <a:pt x="212588" y="620292"/>
                  </a:lnTo>
                  <a:lnTo>
                    <a:pt x="205982" y="550795"/>
                  </a:lnTo>
                  <a:lnTo>
                    <a:pt x="197121" y="478243"/>
                  </a:lnTo>
                  <a:lnTo>
                    <a:pt x="186365" y="405949"/>
                  </a:lnTo>
                  <a:lnTo>
                    <a:pt x="174247" y="337198"/>
                  </a:lnTo>
                  <a:lnTo>
                    <a:pt x="161006" y="272733"/>
                  </a:lnTo>
                  <a:lnTo>
                    <a:pt x="146880" y="213291"/>
                  </a:lnTo>
                  <a:lnTo>
                    <a:pt x="132108" y="159612"/>
                  </a:lnTo>
                  <a:lnTo>
                    <a:pt x="116926" y="112437"/>
                  </a:lnTo>
                  <a:lnTo>
                    <a:pt x="101574" y="72505"/>
                  </a:lnTo>
                  <a:lnTo>
                    <a:pt x="71310" y="17328"/>
                  </a:lnTo>
                  <a:lnTo>
                    <a:pt x="43222" y="0"/>
                  </a:lnTo>
                  <a:close/>
                </a:path>
              </a:pathLst>
            </a:custGeom>
            <a:solidFill>
              <a:srgbClr val="00AFEF"/>
            </a:solidFill>
          </p:spPr>
          <p:txBody>
            <a:bodyPr wrap="square" lIns="0" tIns="0" rIns="0" bIns="0" rtlCol="0"/>
            <a:lstStyle/>
            <a:p>
              <a:endParaRPr/>
            </a:p>
          </p:txBody>
        </p:sp>
        <p:sp>
          <p:nvSpPr>
            <p:cNvPr id="27" name="object 27"/>
            <p:cNvSpPr/>
            <p:nvPr/>
          </p:nvSpPr>
          <p:spPr>
            <a:xfrm>
              <a:off x="7674059" y="3039918"/>
              <a:ext cx="219710" cy="980440"/>
            </a:xfrm>
            <a:custGeom>
              <a:avLst/>
              <a:gdLst/>
              <a:ahLst/>
              <a:cxnLst/>
              <a:rect l="l" t="t" r="r" b="b"/>
              <a:pathLst>
                <a:path w="219709" h="980439">
                  <a:moveTo>
                    <a:pt x="22077" y="501954"/>
                  </a:moveTo>
                  <a:lnTo>
                    <a:pt x="13219" y="429402"/>
                  </a:lnTo>
                  <a:lnTo>
                    <a:pt x="6614" y="359905"/>
                  </a:lnTo>
                  <a:lnTo>
                    <a:pt x="2232" y="294240"/>
                  </a:lnTo>
                  <a:lnTo>
                    <a:pt x="37" y="233181"/>
                  </a:lnTo>
                  <a:lnTo>
                    <a:pt x="0" y="177507"/>
                  </a:lnTo>
                  <a:lnTo>
                    <a:pt x="2085" y="127993"/>
                  </a:lnTo>
                  <a:lnTo>
                    <a:pt x="6261" y="85415"/>
                  </a:lnTo>
                  <a:lnTo>
                    <a:pt x="20756" y="24176"/>
                  </a:lnTo>
                  <a:lnTo>
                    <a:pt x="43222" y="0"/>
                  </a:lnTo>
                  <a:lnTo>
                    <a:pt x="56875" y="3563"/>
                  </a:lnTo>
                  <a:lnTo>
                    <a:pt x="86289" y="40556"/>
                  </a:lnTo>
                  <a:lnTo>
                    <a:pt x="116926" y="112437"/>
                  </a:lnTo>
                  <a:lnTo>
                    <a:pt x="132108" y="159612"/>
                  </a:lnTo>
                  <a:lnTo>
                    <a:pt x="146880" y="213291"/>
                  </a:lnTo>
                  <a:lnTo>
                    <a:pt x="161006" y="272733"/>
                  </a:lnTo>
                  <a:lnTo>
                    <a:pt x="174247" y="337198"/>
                  </a:lnTo>
                  <a:lnTo>
                    <a:pt x="186365" y="405949"/>
                  </a:lnTo>
                  <a:lnTo>
                    <a:pt x="197121" y="478243"/>
                  </a:lnTo>
                  <a:lnTo>
                    <a:pt x="205982" y="550795"/>
                  </a:lnTo>
                  <a:lnTo>
                    <a:pt x="212588" y="620292"/>
                  </a:lnTo>
                  <a:lnTo>
                    <a:pt x="216972" y="685958"/>
                  </a:lnTo>
                  <a:lnTo>
                    <a:pt x="219166" y="747017"/>
                  </a:lnTo>
                  <a:lnTo>
                    <a:pt x="219203" y="802691"/>
                  </a:lnTo>
                  <a:lnTo>
                    <a:pt x="217117" y="852205"/>
                  </a:lnTo>
                  <a:lnTo>
                    <a:pt x="212940" y="894782"/>
                  </a:lnTo>
                  <a:lnTo>
                    <a:pt x="198443" y="956022"/>
                  </a:lnTo>
                  <a:lnTo>
                    <a:pt x="175975" y="980198"/>
                  </a:lnTo>
                  <a:lnTo>
                    <a:pt x="162323" y="976635"/>
                  </a:lnTo>
                  <a:lnTo>
                    <a:pt x="132910" y="939642"/>
                  </a:lnTo>
                  <a:lnTo>
                    <a:pt x="102276" y="867761"/>
                  </a:lnTo>
                  <a:lnTo>
                    <a:pt x="87095" y="820585"/>
                  </a:lnTo>
                  <a:lnTo>
                    <a:pt x="72323" y="766907"/>
                  </a:lnTo>
                  <a:lnTo>
                    <a:pt x="58197" y="707465"/>
                  </a:lnTo>
                  <a:lnTo>
                    <a:pt x="44955" y="642999"/>
                  </a:lnTo>
                  <a:lnTo>
                    <a:pt x="32836" y="574249"/>
                  </a:lnTo>
                  <a:lnTo>
                    <a:pt x="22077" y="501954"/>
                  </a:lnTo>
                  <a:close/>
                </a:path>
              </a:pathLst>
            </a:custGeom>
            <a:ln w="12700">
              <a:solidFill>
                <a:srgbClr val="000000"/>
              </a:solidFill>
            </a:ln>
          </p:spPr>
          <p:txBody>
            <a:bodyPr wrap="square" lIns="0" tIns="0" rIns="0" bIns="0" rtlCol="0"/>
            <a:lstStyle/>
            <a:p>
              <a:endParaRPr/>
            </a:p>
          </p:txBody>
        </p:sp>
        <p:sp>
          <p:nvSpPr>
            <p:cNvPr id="28" name="object 28"/>
            <p:cNvSpPr/>
            <p:nvPr/>
          </p:nvSpPr>
          <p:spPr>
            <a:xfrm>
              <a:off x="6690359" y="4741106"/>
              <a:ext cx="4164329" cy="6350"/>
            </a:xfrm>
            <a:custGeom>
              <a:avLst/>
              <a:gdLst/>
              <a:ahLst/>
              <a:cxnLst/>
              <a:rect l="l" t="t" r="r" b="b"/>
              <a:pathLst>
                <a:path w="4164329" h="6350">
                  <a:moveTo>
                    <a:pt x="0" y="0"/>
                  </a:moveTo>
                  <a:lnTo>
                    <a:pt x="1562100" y="0"/>
                  </a:lnTo>
                </a:path>
                <a:path w="4164329" h="6350">
                  <a:moveTo>
                    <a:pt x="1638300" y="0"/>
                  </a:moveTo>
                  <a:lnTo>
                    <a:pt x="2400300" y="0"/>
                  </a:lnTo>
                </a:path>
                <a:path w="4164329" h="6350">
                  <a:moveTo>
                    <a:pt x="2476500" y="0"/>
                  </a:moveTo>
                  <a:lnTo>
                    <a:pt x="2522220" y="0"/>
                  </a:lnTo>
                </a:path>
                <a:path w="4164329" h="6350">
                  <a:moveTo>
                    <a:pt x="0" y="6096"/>
                  </a:moveTo>
                  <a:lnTo>
                    <a:pt x="2522220" y="6096"/>
                  </a:lnTo>
                </a:path>
                <a:path w="4164329" h="6350">
                  <a:moveTo>
                    <a:pt x="2598420" y="0"/>
                  </a:moveTo>
                  <a:lnTo>
                    <a:pt x="4163847" y="0"/>
                  </a:lnTo>
                </a:path>
              </a:pathLst>
            </a:custGeom>
            <a:ln w="5981">
              <a:solidFill>
                <a:srgbClr val="000000"/>
              </a:solidFill>
            </a:ln>
          </p:spPr>
          <p:txBody>
            <a:bodyPr wrap="square" lIns="0" tIns="0" rIns="0" bIns="0" rtlCol="0"/>
            <a:lstStyle/>
            <a:p>
              <a:endParaRPr/>
            </a:p>
          </p:txBody>
        </p:sp>
        <p:pic>
          <p:nvPicPr>
            <p:cNvPr id="29" name="object 29"/>
            <p:cNvPicPr/>
            <p:nvPr/>
          </p:nvPicPr>
          <p:blipFill>
            <a:blip r:embed="rId5" cstate="print"/>
            <a:stretch>
              <a:fillRect/>
            </a:stretch>
          </p:blipFill>
          <p:spPr>
            <a:xfrm>
              <a:off x="7345679" y="510347"/>
              <a:ext cx="3508527" cy="4250986"/>
            </a:xfrm>
            <a:prstGeom prst="rect">
              <a:avLst/>
            </a:prstGeom>
          </p:spPr>
        </p:pic>
      </p:grpSp>
      <p:sp>
        <p:nvSpPr>
          <p:cNvPr id="30" name="object 30"/>
          <p:cNvSpPr txBox="1"/>
          <p:nvPr/>
        </p:nvSpPr>
        <p:spPr>
          <a:xfrm>
            <a:off x="7614074" y="751366"/>
            <a:ext cx="524510" cy="299720"/>
          </a:xfrm>
          <a:prstGeom prst="rect">
            <a:avLst/>
          </a:prstGeom>
        </p:spPr>
        <p:txBody>
          <a:bodyPr vert="horz" wrap="square" lIns="0" tIns="12700" rIns="0" bIns="0" rtlCol="0">
            <a:spAutoFit/>
          </a:bodyPr>
          <a:lstStyle/>
          <a:p>
            <a:pPr marL="12700" marR="5080" indent="83185">
              <a:lnSpc>
                <a:spcPct val="100000"/>
              </a:lnSpc>
              <a:spcBef>
                <a:spcPts val="100"/>
              </a:spcBef>
            </a:pPr>
            <a:r>
              <a:rPr sz="900" dirty="0">
                <a:latin typeface="Arial"/>
                <a:cs typeface="Arial"/>
              </a:rPr>
              <a:t>This</a:t>
            </a:r>
            <a:r>
              <a:rPr sz="900" spc="-25" dirty="0">
                <a:latin typeface="Arial"/>
                <a:cs typeface="Arial"/>
              </a:rPr>
              <a:t> is </a:t>
            </a:r>
            <a:r>
              <a:rPr sz="900" dirty="0">
                <a:latin typeface="Arial"/>
                <a:cs typeface="Arial"/>
              </a:rPr>
              <a:t>the</a:t>
            </a:r>
            <a:r>
              <a:rPr sz="900" spc="-10" dirty="0">
                <a:latin typeface="Arial"/>
                <a:cs typeface="Arial"/>
              </a:rPr>
              <a:t> piece.</a:t>
            </a:r>
            <a:endParaRPr sz="900">
              <a:latin typeface="Arial"/>
              <a:cs typeface="Arial"/>
            </a:endParaRPr>
          </a:p>
        </p:txBody>
      </p:sp>
      <p:sp>
        <p:nvSpPr>
          <p:cNvPr id="31" name="object 31"/>
          <p:cNvSpPr txBox="1"/>
          <p:nvPr/>
        </p:nvSpPr>
        <p:spPr>
          <a:xfrm>
            <a:off x="9685647" y="639923"/>
            <a:ext cx="879475" cy="574040"/>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Arial"/>
                <a:cs typeface="Arial"/>
              </a:rPr>
              <a:t>The</a:t>
            </a:r>
            <a:r>
              <a:rPr sz="900" spc="-10" dirty="0">
                <a:latin typeface="Arial"/>
                <a:cs typeface="Arial"/>
              </a:rPr>
              <a:t> </a:t>
            </a:r>
            <a:r>
              <a:rPr sz="900" dirty="0">
                <a:latin typeface="Arial"/>
                <a:cs typeface="Arial"/>
              </a:rPr>
              <a:t>LAST</a:t>
            </a:r>
            <a:r>
              <a:rPr sz="900" spc="-15" dirty="0">
                <a:latin typeface="Arial"/>
                <a:cs typeface="Arial"/>
              </a:rPr>
              <a:t> </a:t>
            </a:r>
            <a:r>
              <a:rPr sz="900" spc="-10" dirty="0">
                <a:latin typeface="Arial"/>
                <a:cs typeface="Arial"/>
              </a:rPr>
              <a:t>piece! </a:t>
            </a:r>
            <a:r>
              <a:rPr sz="900" dirty="0">
                <a:latin typeface="Arial"/>
                <a:cs typeface="Arial"/>
              </a:rPr>
              <a:t>Must</a:t>
            </a:r>
            <a:r>
              <a:rPr sz="900" spc="-15" dirty="0">
                <a:latin typeface="Arial"/>
                <a:cs typeface="Arial"/>
              </a:rPr>
              <a:t> </a:t>
            </a:r>
            <a:r>
              <a:rPr sz="900" spc="-10" dirty="0">
                <a:latin typeface="Arial"/>
                <a:cs typeface="Arial"/>
              </a:rPr>
              <a:t>remember</a:t>
            </a:r>
            <a:r>
              <a:rPr sz="900" spc="500" dirty="0">
                <a:latin typeface="Arial"/>
                <a:cs typeface="Arial"/>
              </a:rPr>
              <a:t> </a:t>
            </a:r>
            <a:r>
              <a:rPr sz="900" dirty="0">
                <a:latin typeface="Arial"/>
                <a:cs typeface="Arial"/>
              </a:rPr>
              <a:t>it</a:t>
            </a:r>
            <a:r>
              <a:rPr sz="900" spc="-20" dirty="0">
                <a:latin typeface="Arial"/>
                <a:cs typeface="Arial"/>
              </a:rPr>
              <a:t> </a:t>
            </a:r>
            <a:r>
              <a:rPr sz="900" dirty="0">
                <a:latin typeface="Arial"/>
                <a:cs typeface="Arial"/>
              </a:rPr>
              <a:t>and</a:t>
            </a:r>
            <a:r>
              <a:rPr sz="900" spc="-10" dirty="0">
                <a:latin typeface="Arial"/>
                <a:cs typeface="Arial"/>
              </a:rPr>
              <a:t> </a:t>
            </a:r>
            <a:r>
              <a:rPr sz="900" spc="-20" dirty="0">
                <a:latin typeface="Arial"/>
                <a:cs typeface="Arial"/>
              </a:rPr>
              <a:t>send</a:t>
            </a:r>
            <a:endParaRPr sz="900">
              <a:latin typeface="Arial"/>
              <a:cs typeface="Arial"/>
            </a:endParaRPr>
          </a:p>
          <a:p>
            <a:pPr marL="12700">
              <a:lnSpc>
                <a:spcPct val="100000"/>
              </a:lnSpc>
            </a:pPr>
            <a:r>
              <a:rPr sz="900" dirty="0">
                <a:latin typeface="Arial"/>
                <a:cs typeface="Arial"/>
              </a:rPr>
              <a:t>the</a:t>
            </a:r>
            <a:r>
              <a:rPr sz="900" spc="-10" dirty="0">
                <a:latin typeface="Arial"/>
                <a:cs typeface="Arial"/>
              </a:rPr>
              <a:t> info!</a:t>
            </a:r>
            <a:endParaRPr sz="9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524000" y="685800"/>
            <a:ext cx="8007350" cy="505267"/>
          </a:xfrm>
          <a:prstGeom prst="rect">
            <a:avLst/>
          </a:prstGeom>
        </p:spPr>
        <p:txBody>
          <a:bodyPr vert="horz" wrap="square" lIns="0" tIns="12700" rIns="0" bIns="0" rtlCol="0">
            <a:spAutoFit/>
          </a:bodyPr>
          <a:lstStyle/>
          <a:p>
            <a:pPr marL="12700">
              <a:lnSpc>
                <a:spcPct val="100000"/>
              </a:lnSpc>
              <a:spcBef>
                <a:spcPts val="100"/>
              </a:spcBef>
            </a:pPr>
            <a:r>
              <a:rPr sz="3200" dirty="0"/>
              <a:t>Research</a:t>
            </a:r>
            <a:r>
              <a:rPr sz="3200" spc="-25" dirty="0"/>
              <a:t> </a:t>
            </a:r>
            <a:r>
              <a:rPr sz="3200" dirty="0"/>
              <a:t>Compliance</a:t>
            </a:r>
            <a:r>
              <a:rPr sz="3200" spc="-40" dirty="0"/>
              <a:t> </a:t>
            </a:r>
            <a:r>
              <a:rPr sz="3200" dirty="0"/>
              <a:t>-</a:t>
            </a:r>
            <a:r>
              <a:rPr sz="3200" spc="-30" dirty="0"/>
              <a:t> </a:t>
            </a:r>
            <a:r>
              <a:rPr sz="3200" spc="-10" dirty="0"/>
              <a:t>Training</a:t>
            </a:r>
          </a:p>
        </p:txBody>
      </p:sp>
      <p:sp>
        <p:nvSpPr>
          <p:cNvPr id="4" name="object 4"/>
          <p:cNvSpPr txBox="1"/>
          <p:nvPr/>
        </p:nvSpPr>
        <p:spPr>
          <a:xfrm>
            <a:off x="1505932" y="1295400"/>
            <a:ext cx="9027533" cy="1150315"/>
          </a:xfrm>
          <a:prstGeom prst="rect">
            <a:avLst/>
          </a:prstGeom>
        </p:spPr>
        <p:txBody>
          <a:bodyPr vert="horz" wrap="square" lIns="0" tIns="41910" rIns="0" bIns="0" rtlCol="0">
            <a:spAutoFit/>
          </a:bodyPr>
          <a:lstStyle/>
          <a:p>
            <a:pPr marL="241300" marR="564515" indent="-228600">
              <a:buChar char="•"/>
              <a:tabLst>
                <a:tab pos="240665" algn="l"/>
                <a:tab pos="241300" algn="l"/>
              </a:tabLst>
            </a:pPr>
            <a:r>
              <a:rPr sz="2400" dirty="0">
                <a:solidFill>
                  <a:srgbClr val="843B0B"/>
                </a:solidFill>
                <a:latin typeface="Arial"/>
                <a:cs typeface="Arial"/>
              </a:rPr>
              <a:t>All</a:t>
            </a:r>
            <a:r>
              <a:rPr sz="2400" spc="-40" dirty="0">
                <a:solidFill>
                  <a:srgbClr val="843B0B"/>
                </a:solidFill>
                <a:latin typeface="Arial"/>
                <a:cs typeface="Arial"/>
              </a:rPr>
              <a:t> </a:t>
            </a:r>
            <a:r>
              <a:rPr sz="2400" dirty="0">
                <a:solidFill>
                  <a:srgbClr val="843B0B"/>
                </a:solidFill>
                <a:latin typeface="Arial"/>
                <a:cs typeface="Arial"/>
              </a:rPr>
              <a:t>individuals</a:t>
            </a:r>
            <a:r>
              <a:rPr sz="2400" spc="10" dirty="0">
                <a:solidFill>
                  <a:srgbClr val="843B0B"/>
                </a:solidFill>
                <a:latin typeface="Arial"/>
                <a:cs typeface="Arial"/>
              </a:rPr>
              <a:t> </a:t>
            </a:r>
            <a:r>
              <a:rPr sz="2400" dirty="0">
                <a:solidFill>
                  <a:srgbClr val="843B0B"/>
                </a:solidFill>
                <a:latin typeface="Arial"/>
                <a:cs typeface="Arial"/>
              </a:rPr>
              <a:t>working</a:t>
            </a:r>
            <a:r>
              <a:rPr sz="2400" spc="15" dirty="0">
                <a:solidFill>
                  <a:srgbClr val="843B0B"/>
                </a:solidFill>
                <a:latin typeface="Arial"/>
                <a:cs typeface="Arial"/>
              </a:rPr>
              <a:t> </a:t>
            </a:r>
            <a:r>
              <a:rPr sz="2400" dirty="0">
                <a:solidFill>
                  <a:srgbClr val="843B0B"/>
                </a:solidFill>
                <a:latin typeface="Arial"/>
                <a:cs typeface="Arial"/>
              </a:rPr>
              <a:t>on</a:t>
            </a:r>
            <a:r>
              <a:rPr sz="2400" spc="-15" dirty="0">
                <a:solidFill>
                  <a:srgbClr val="843B0B"/>
                </a:solidFill>
                <a:latin typeface="Arial"/>
                <a:cs typeface="Arial"/>
              </a:rPr>
              <a:t> </a:t>
            </a:r>
            <a:r>
              <a:rPr sz="2400" dirty="0">
                <a:solidFill>
                  <a:srgbClr val="843B0B"/>
                </a:solidFill>
                <a:latin typeface="Arial"/>
                <a:cs typeface="Arial"/>
              </a:rPr>
              <a:t>an</a:t>
            </a:r>
            <a:r>
              <a:rPr sz="2400" spc="-30" dirty="0">
                <a:solidFill>
                  <a:srgbClr val="843B0B"/>
                </a:solidFill>
                <a:latin typeface="Arial"/>
                <a:cs typeface="Arial"/>
              </a:rPr>
              <a:t> </a:t>
            </a:r>
            <a:r>
              <a:rPr sz="2400" dirty="0">
                <a:solidFill>
                  <a:srgbClr val="843B0B"/>
                </a:solidFill>
                <a:latin typeface="Arial"/>
                <a:cs typeface="Arial"/>
              </a:rPr>
              <a:t>IRB</a:t>
            </a:r>
            <a:r>
              <a:rPr sz="2400" spc="-25" dirty="0">
                <a:solidFill>
                  <a:srgbClr val="843B0B"/>
                </a:solidFill>
                <a:latin typeface="Arial"/>
                <a:cs typeface="Arial"/>
              </a:rPr>
              <a:t> </a:t>
            </a:r>
            <a:r>
              <a:rPr sz="2400" dirty="0">
                <a:solidFill>
                  <a:srgbClr val="843B0B"/>
                </a:solidFill>
                <a:latin typeface="Arial"/>
                <a:cs typeface="Arial"/>
              </a:rPr>
              <a:t>or</a:t>
            </a:r>
            <a:r>
              <a:rPr sz="2400" spc="-30" dirty="0">
                <a:solidFill>
                  <a:srgbClr val="843B0B"/>
                </a:solidFill>
                <a:latin typeface="Arial"/>
                <a:cs typeface="Arial"/>
              </a:rPr>
              <a:t> </a:t>
            </a:r>
            <a:r>
              <a:rPr sz="2400" dirty="0">
                <a:solidFill>
                  <a:srgbClr val="843B0B"/>
                </a:solidFill>
                <a:latin typeface="Arial"/>
                <a:cs typeface="Arial"/>
              </a:rPr>
              <a:t>IACUC</a:t>
            </a:r>
            <a:r>
              <a:rPr sz="2400" spc="-25" dirty="0">
                <a:solidFill>
                  <a:srgbClr val="843B0B"/>
                </a:solidFill>
                <a:latin typeface="Arial"/>
                <a:cs typeface="Arial"/>
              </a:rPr>
              <a:t> </a:t>
            </a:r>
            <a:r>
              <a:rPr sz="2400" dirty="0">
                <a:solidFill>
                  <a:srgbClr val="843B0B"/>
                </a:solidFill>
                <a:latin typeface="Arial"/>
                <a:cs typeface="Arial"/>
              </a:rPr>
              <a:t>protocol</a:t>
            </a:r>
            <a:r>
              <a:rPr sz="2400" spc="-15" dirty="0">
                <a:solidFill>
                  <a:srgbClr val="843B0B"/>
                </a:solidFill>
                <a:latin typeface="Arial"/>
                <a:cs typeface="Arial"/>
              </a:rPr>
              <a:t> </a:t>
            </a:r>
            <a:r>
              <a:rPr sz="2400" dirty="0">
                <a:solidFill>
                  <a:srgbClr val="843B0B"/>
                </a:solidFill>
                <a:latin typeface="Arial"/>
                <a:cs typeface="Arial"/>
              </a:rPr>
              <a:t>must</a:t>
            </a:r>
            <a:r>
              <a:rPr sz="2400" spc="-20" dirty="0">
                <a:solidFill>
                  <a:srgbClr val="843B0B"/>
                </a:solidFill>
                <a:latin typeface="Arial"/>
                <a:cs typeface="Arial"/>
              </a:rPr>
              <a:t> </a:t>
            </a:r>
            <a:r>
              <a:rPr sz="2400" dirty="0">
                <a:solidFill>
                  <a:srgbClr val="843B0B"/>
                </a:solidFill>
                <a:latin typeface="Arial"/>
                <a:cs typeface="Arial"/>
              </a:rPr>
              <a:t>complete</a:t>
            </a:r>
            <a:r>
              <a:rPr sz="2400" spc="-15" dirty="0">
                <a:solidFill>
                  <a:srgbClr val="843B0B"/>
                </a:solidFill>
                <a:latin typeface="Arial"/>
                <a:cs typeface="Arial"/>
              </a:rPr>
              <a:t> </a:t>
            </a:r>
            <a:r>
              <a:rPr sz="2400" spc="-25" dirty="0">
                <a:solidFill>
                  <a:srgbClr val="843B0B"/>
                </a:solidFill>
                <a:latin typeface="Arial"/>
                <a:cs typeface="Arial"/>
              </a:rPr>
              <a:t>the </a:t>
            </a:r>
            <a:r>
              <a:rPr sz="2400" dirty="0">
                <a:solidFill>
                  <a:srgbClr val="843B0B"/>
                </a:solidFill>
                <a:latin typeface="Arial"/>
                <a:cs typeface="Arial"/>
                <a:hlinkClick r:id="rId3"/>
              </a:rPr>
              <a:t>appropriate</a:t>
            </a:r>
            <a:r>
              <a:rPr sz="2400" spc="-40" dirty="0">
                <a:solidFill>
                  <a:srgbClr val="843B0B"/>
                </a:solidFill>
                <a:latin typeface="Arial"/>
                <a:cs typeface="Arial"/>
                <a:hlinkClick r:id="rId3"/>
              </a:rPr>
              <a:t> </a:t>
            </a:r>
            <a:r>
              <a:rPr sz="2400" dirty="0">
                <a:solidFill>
                  <a:srgbClr val="843B0B"/>
                </a:solidFill>
                <a:latin typeface="Arial"/>
                <a:cs typeface="Arial"/>
                <a:hlinkClick r:id="rId3"/>
              </a:rPr>
              <a:t>courses</a:t>
            </a:r>
            <a:r>
              <a:rPr sz="2400" spc="-30" dirty="0">
                <a:solidFill>
                  <a:srgbClr val="843B0B"/>
                </a:solidFill>
                <a:latin typeface="Arial"/>
                <a:cs typeface="Arial"/>
                <a:hlinkClick r:id="rId3"/>
              </a:rPr>
              <a:t> </a:t>
            </a:r>
            <a:r>
              <a:rPr sz="2400" dirty="0">
                <a:solidFill>
                  <a:srgbClr val="843B0B"/>
                </a:solidFill>
                <a:latin typeface="Arial"/>
                <a:cs typeface="Arial"/>
                <a:hlinkClick r:id="rId3"/>
              </a:rPr>
              <a:t>required</a:t>
            </a:r>
            <a:r>
              <a:rPr sz="2400" spc="-40" dirty="0">
                <a:solidFill>
                  <a:srgbClr val="843B0B"/>
                </a:solidFill>
                <a:latin typeface="Arial"/>
                <a:cs typeface="Arial"/>
                <a:hlinkClick r:id="rId3"/>
              </a:rPr>
              <a:t> </a:t>
            </a:r>
            <a:r>
              <a:rPr sz="2400" dirty="0">
                <a:solidFill>
                  <a:srgbClr val="843B0B"/>
                </a:solidFill>
                <a:latin typeface="Arial"/>
                <a:cs typeface="Arial"/>
                <a:hlinkClick r:id="rId3"/>
              </a:rPr>
              <a:t>through</a:t>
            </a:r>
            <a:r>
              <a:rPr sz="2400" spc="-35" dirty="0">
                <a:solidFill>
                  <a:srgbClr val="843B0B"/>
                </a:solidFill>
                <a:latin typeface="Arial"/>
                <a:cs typeface="Arial"/>
                <a:hlinkClick r:id="rId3"/>
              </a:rPr>
              <a:t> </a:t>
            </a:r>
            <a:r>
              <a:rPr sz="2400" dirty="0">
                <a:solidFill>
                  <a:srgbClr val="843B0B"/>
                </a:solidFill>
                <a:latin typeface="Arial"/>
                <a:cs typeface="Arial"/>
                <a:hlinkClick r:id="rId3"/>
              </a:rPr>
              <a:t>the</a:t>
            </a:r>
            <a:r>
              <a:rPr sz="2400" spc="-35" dirty="0">
                <a:solidFill>
                  <a:srgbClr val="843B0B"/>
                </a:solidFill>
                <a:latin typeface="Arial"/>
                <a:cs typeface="Arial"/>
                <a:hlinkClick r:id="rId3"/>
              </a:rPr>
              <a:t> </a:t>
            </a:r>
            <a:r>
              <a:rPr sz="2400" u="sng" dirty="0">
                <a:solidFill>
                  <a:srgbClr val="0562C1"/>
                </a:solidFill>
                <a:uFill>
                  <a:solidFill>
                    <a:srgbClr val="0562C1"/>
                  </a:solidFill>
                </a:uFill>
                <a:latin typeface="Arial"/>
                <a:cs typeface="Arial"/>
                <a:hlinkClick r:id="rId3"/>
              </a:rPr>
              <a:t>Collaborative</a:t>
            </a:r>
            <a:r>
              <a:rPr sz="2400" u="sng" spc="-20" dirty="0">
                <a:solidFill>
                  <a:srgbClr val="0562C1"/>
                </a:solidFill>
                <a:uFill>
                  <a:solidFill>
                    <a:srgbClr val="0562C1"/>
                  </a:solidFill>
                </a:uFill>
                <a:latin typeface="Arial"/>
                <a:cs typeface="Arial"/>
                <a:hlinkClick r:id="rId3"/>
              </a:rPr>
              <a:t> </a:t>
            </a:r>
            <a:r>
              <a:rPr sz="2400" u="sng" dirty="0">
                <a:solidFill>
                  <a:srgbClr val="0562C1"/>
                </a:solidFill>
                <a:uFill>
                  <a:solidFill>
                    <a:srgbClr val="0562C1"/>
                  </a:solidFill>
                </a:uFill>
                <a:latin typeface="Arial"/>
                <a:cs typeface="Arial"/>
                <a:hlinkClick r:id="rId3"/>
              </a:rPr>
              <a:t>Institutional</a:t>
            </a:r>
            <a:r>
              <a:rPr sz="2400" u="sng" spc="-65" dirty="0">
                <a:solidFill>
                  <a:srgbClr val="0562C1"/>
                </a:solidFill>
                <a:uFill>
                  <a:solidFill>
                    <a:srgbClr val="0562C1"/>
                  </a:solidFill>
                </a:uFill>
                <a:latin typeface="Arial"/>
                <a:cs typeface="Arial"/>
                <a:hlinkClick r:id="rId3"/>
              </a:rPr>
              <a:t> </a:t>
            </a:r>
            <a:r>
              <a:rPr sz="2400" u="sng" spc="-10" dirty="0">
                <a:solidFill>
                  <a:srgbClr val="0562C1"/>
                </a:solidFill>
                <a:uFill>
                  <a:solidFill>
                    <a:srgbClr val="0562C1"/>
                  </a:solidFill>
                </a:uFill>
                <a:latin typeface="Arial"/>
                <a:cs typeface="Arial"/>
                <a:hlinkClick r:id="rId3"/>
              </a:rPr>
              <a:t>Training</a:t>
            </a:r>
            <a:r>
              <a:rPr sz="2400" spc="-10" dirty="0">
                <a:solidFill>
                  <a:srgbClr val="0562C1"/>
                </a:solidFill>
                <a:latin typeface="Arial"/>
                <a:cs typeface="Arial"/>
                <a:hlinkClick r:id="rId3"/>
              </a:rPr>
              <a:t> </a:t>
            </a:r>
            <a:r>
              <a:rPr sz="2400" u="sng" dirty="0">
                <a:solidFill>
                  <a:srgbClr val="0562C1"/>
                </a:solidFill>
                <a:uFill>
                  <a:solidFill>
                    <a:srgbClr val="0562C1"/>
                  </a:solidFill>
                </a:uFill>
                <a:latin typeface="Arial"/>
                <a:cs typeface="Arial"/>
                <a:hlinkClick r:id="rId3"/>
              </a:rPr>
              <a:t>Initiative</a:t>
            </a:r>
            <a:r>
              <a:rPr sz="2400" u="sng" spc="-5" dirty="0">
                <a:solidFill>
                  <a:srgbClr val="0562C1"/>
                </a:solidFill>
                <a:uFill>
                  <a:solidFill>
                    <a:srgbClr val="0562C1"/>
                  </a:solidFill>
                </a:uFill>
                <a:latin typeface="Arial"/>
                <a:cs typeface="Arial"/>
                <a:hlinkClick r:id="rId3"/>
              </a:rPr>
              <a:t> </a:t>
            </a:r>
            <a:r>
              <a:rPr sz="2400" u="sng" dirty="0">
                <a:solidFill>
                  <a:srgbClr val="0562C1"/>
                </a:solidFill>
                <a:uFill>
                  <a:solidFill>
                    <a:srgbClr val="0562C1"/>
                  </a:solidFill>
                </a:uFill>
                <a:latin typeface="Arial"/>
                <a:cs typeface="Arial"/>
                <a:hlinkClick r:id="rId3"/>
              </a:rPr>
              <a:t>(CITI)</a:t>
            </a:r>
            <a:r>
              <a:rPr sz="2400" u="sng" spc="-30" dirty="0">
                <a:solidFill>
                  <a:srgbClr val="0562C1"/>
                </a:solidFill>
                <a:uFill>
                  <a:solidFill>
                    <a:srgbClr val="0562C1"/>
                  </a:solidFill>
                </a:uFill>
                <a:latin typeface="Arial"/>
                <a:cs typeface="Arial"/>
                <a:hlinkClick r:id="rId3"/>
              </a:rPr>
              <a:t> </a:t>
            </a:r>
            <a:r>
              <a:rPr sz="2400" u="sng" spc="-10" dirty="0">
                <a:solidFill>
                  <a:srgbClr val="0562C1"/>
                </a:solidFill>
                <a:uFill>
                  <a:solidFill>
                    <a:srgbClr val="0562C1"/>
                  </a:solidFill>
                </a:uFill>
                <a:latin typeface="Arial"/>
                <a:cs typeface="Arial"/>
                <a:hlinkClick r:id="rId3"/>
              </a:rPr>
              <a:t>program</a:t>
            </a:r>
            <a:r>
              <a:rPr sz="2400" spc="-10" dirty="0">
                <a:solidFill>
                  <a:srgbClr val="843B0B"/>
                </a:solidFill>
                <a:latin typeface="Arial"/>
                <a:cs typeface="Arial"/>
                <a:hlinkClick r:id="rId3"/>
              </a:rPr>
              <a:t>.</a:t>
            </a:r>
            <a:endParaRPr sz="2400" dirty="0">
              <a:latin typeface="Arial"/>
              <a:cs typeface="Arial"/>
            </a:endParaRPr>
          </a:p>
        </p:txBody>
      </p:sp>
      <p:sp>
        <p:nvSpPr>
          <p:cNvPr id="5" name="object 4">
            <a:extLst>
              <a:ext uri="{FF2B5EF4-FFF2-40B4-BE49-F238E27FC236}">
                <a16:creationId xmlns:a16="http://schemas.microsoft.com/office/drawing/2014/main" id="{91DC119D-6FD6-4B1A-9A20-46EAABE029EA}"/>
              </a:ext>
            </a:extLst>
          </p:cNvPr>
          <p:cNvSpPr txBox="1"/>
          <p:nvPr/>
        </p:nvSpPr>
        <p:spPr>
          <a:xfrm>
            <a:off x="1773584" y="3597950"/>
            <a:ext cx="8492228" cy="2208938"/>
          </a:xfrm>
          <a:prstGeom prst="rect">
            <a:avLst/>
          </a:prstGeom>
        </p:spPr>
        <p:txBody>
          <a:bodyPr vert="horz" wrap="square" lIns="0" tIns="13335" rIns="0" bIns="0" rtlCol="0">
            <a:spAutoFit/>
          </a:bodyPr>
          <a:lstStyle/>
          <a:p>
            <a:pPr marL="241300" marR="334645" indent="-228600">
              <a:lnSpc>
                <a:spcPct val="80000"/>
              </a:lnSpc>
              <a:spcBef>
                <a:spcPts val="1540"/>
              </a:spcBef>
              <a:buChar char="•"/>
              <a:tabLst>
                <a:tab pos="240665" algn="l"/>
                <a:tab pos="241300" algn="l"/>
              </a:tabLst>
            </a:pPr>
            <a:r>
              <a:rPr lang="en-US" sz="2000" dirty="0">
                <a:solidFill>
                  <a:srgbClr val="843B0B"/>
                </a:solidFill>
                <a:latin typeface="Arial"/>
                <a:cs typeface="Arial"/>
              </a:rPr>
              <a:t>Individuals</a:t>
            </a:r>
            <a:r>
              <a:rPr lang="en-US" sz="2000" spc="-15" dirty="0">
                <a:solidFill>
                  <a:srgbClr val="843B0B"/>
                </a:solidFill>
                <a:latin typeface="Arial"/>
                <a:cs typeface="Arial"/>
              </a:rPr>
              <a:t> </a:t>
            </a:r>
            <a:r>
              <a:rPr lang="en-US" sz="2000" dirty="0">
                <a:solidFill>
                  <a:srgbClr val="843B0B"/>
                </a:solidFill>
                <a:latin typeface="Arial"/>
                <a:cs typeface="Arial"/>
              </a:rPr>
              <a:t>working</a:t>
            </a:r>
            <a:r>
              <a:rPr lang="en-US" sz="2000" spc="15" dirty="0">
                <a:solidFill>
                  <a:srgbClr val="843B0B"/>
                </a:solidFill>
                <a:latin typeface="Arial"/>
                <a:cs typeface="Arial"/>
              </a:rPr>
              <a:t> </a:t>
            </a:r>
            <a:r>
              <a:rPr lang="en-US" sz="2000" dirty="0">
                <a:solidFill>
                  <a:srgbClr val="843B0B"/>
                </a:solidFill>
                <a:latin typeface="Arial"/>
                <a:cs typeface="Arial"/>
              </a:rPr>
              <a:t>on</a:t>
            </a:r>
            <a:r>
              <a:rPr lang="en-US" sz="2000" spc="-20" dirty="0">
                <a:solidFill>
                  <a:srgbClr val="843B0B"/>
                </a:solidFill>
                <a:latin typeface="Arial"/>
                <a:cs typeface="Arial"/>
              </a:rPr>
              <a:t> some </a:t>
            </a:r>
            <a:r>
              <a:rPr lang="en-US" sz="2000" dirty="0">
                <a:solidFill>
                  <a:srgbClr val="843B0B"/>
                </a:solidFill>
                <a:latin typeface="Arial"/>
                <a:cs typeface="Arial"/>
              </a:rPr>
              <a:t>funded</a:t>
            </a:r>
            <a:r>
              <a:rPr lang="en-US" sz="2000" spc="-20" dirty="0">
                <a:solidFill>
                  <a:srgbClr val="843B0B"/>
                </a:solidFill>
                <a:latin typeface="Arial"/>
                <a:cs typeface="Arial"/>
              </a:rPr>
              <a:t> </a:t>
            </a:r>
            <a:r>
              <a:rPr lang="en-US" sz="2000" dirty="0">
                <a:solidFill>
                  <a:srgbClr val="843B0B"/>
                </a:solidFill>
                <a:latin typeface="Arial"/>
                <a:cs typeface="Arial"/>
              </a:rPr>
              <a:t>project</a:t>
            </a:r>
            <a:r>
              <a:rPr lang="en-US" sz="2000" spc="-25" dirty="0">
                <a:solidFill>
                  <a:srgbClr val="843B0B"/>
                </a:solidFill>
                <a:latin typeface="Arial"/>
                <a:cs typeface="Arial"/>
              </a:rPr>
              <a:t> </a:t>
            </a:r>
            <a:r>
              <a:rPr lang="en-US" sz="2000" dirty="0">
                <a:solidFill>
                  <a:srgbClr val="843B0B"/>
                </a:solidFill>
                <a:latin typeface="Arial"/>
                <a:cs typeface="Arial"/>
              </a:rPr>
              <a:t>must</a:t>
            </a:r>
            <a:r>
              <a:rPr lang="en-US" sz="2000" spc="-20" dirty="0">
                <a:solidFill>
                  <a:srgbClr val="843B0B"/>
                </a:solidFill>
                <a:latin typeface="Arial"/>
                <a:cs typeface="Arial"/>
              </a:rPr>
              <a:t> </a:t>
            </a:r>
            <a:r>
              <a:rPr lang="en-US" sz="2000" dirty="0">
                <a:solidFill>
                  <a:srgbClr val="843B0B"/>
                </a:solidFill>
                <a:latin typeface="Arial"/>
                <a:cs typeface="Arial"/>
              </a:rPr>
              <a:t>complete</a:t>
            </a:r>
            <a:r>
              <a:rPr lang="en-US" sz="2000" spc="-15" dirty="0">
                <a:solidFill>
                  <a:srgbClr val="843B0B"/>
                </a:solidFill>
                <a:latin typeface="Arial"/>
                <a:cs typeface="Arial"/>
              </a:rPr>
              <a:t> </a:t>
            </a:r>
            <a:r>
              <a:rPr lang="en-US" sz="2000" dirty="0">
                <a:solidFill>
                  <a:srgbClr val="843B0B"/>
                </a:solidFill>
                <a:latin typeface="Arial"/>
                <a:cs typeface="Arial"/>
              </a:rPr>
              <a:t>a</a:t>
            </a:r>
            <a:r>
              <a:rPr lang="en-US" sz="2000" spc="-30" dirty="0">
                <a:solidFill>
                  <a:srgbClr val="843B0B"/>
                </a:solidFill>
                <a:latin typeface="Arial"/>
                <a:cs typeface="Arial"/>
              </a:rPr>
              <a:t> </a:t>
            </a:r>
            <a:r>
              <a:rPr lang="en-US" sz="2000" dirty="0">
                <a:solidFill>
                  <a:srgbClr val="843B0B"/>
                </a:solidFill>
                <a:latin typeface="Arial"/>
                <a:cs typeface="Arial"/>
              </a:rPr>
              <a:t>course</a:t>
            </a:r>
            <a:r>
              <a:rPr lang="en-US" sz="2000" spc="-15" dirty="0">
                <a:solidFill>
                  <a:srgbClr val="843B0B"/>
                </a:solidFill>
                <a:latin typeface="Arial"/>
                <a:cs typeface="Arial"/>
              </a:rPr>
              <a:t> </a:t>
            </a:r>
            <a:r>
              <a:rPr lang="en-US" sz="2000" dirty="0">
                <a:solidFill>
                  <a:srgbClr val="843B0B"/>
                </a:solidFill>
                <a:latin typeface="Arial"/>
                <a:cs typeface="Arial"/>
              </a:rPr>
              <a:t>in</a:t>
            </a:r>
            <a:r>
              <a:rPr lang="en-US" sz="2000" spc="-30" dirty="0">
                <a:solidFill>
                  <a:srgbClr val="843B0B"/>
                </a:solidFill>
                <a:latin typeface="Arial"/>
                <a:cs typeface="Arial"/>
              </a:rPr>
              <a:t> </a:t>
            </a:r>
            <a:r>
              <a:rPr lang="en-US" sz="2000" spc="-25" dirty="0">
                <a:solidFill>
                  <a:srgbClr val="843B0B"/>
                </a:solidFill>
                <a:latin typeface="Arial"/>
                <a:cs typeface="Arial"/>
              </a:rPr>
              <a:t>the </a:t>
            </a:r>
            <a:r>
              <a:rPr lang="en-US" sz="2000" dirty="0">
                <a:solidFill>
                  <a:srgbClr val="843B0B"/>
                </a:solidFill>
                <a:latin typeface="Arial"/>
                <a:cs typeface="Arial"/>
              </a:rPr>
              <a:t>Responsible</a:t>
            </a:r>
            <a:r>
              <a:rPr lang="en-US" sz="2000" spc="-30" dirty="0">
                <a:solidFill>
                  <a:srgbClr val="843B0B"/>
                </a:solidFill>
                <a:latin typeface="Arial"/>
                <a:cs typeface="Arial"/>
              </a:rPr>
              <a:t> </a:t>
            </a:r>
            <a:r>
              <a:rPr lang="en-US" sz="2000" dirty="0">
                <a:solidFill>
                  <a:srgbClr val="843B0B"/>
                </a:solidFill>
                <a:latin typeface="Arial"/>
                <a:cs typeface="Arial"/>
              </a:rPr>
              <a:t>Conduct</a:t>
            </a:r>
            <a:r>
              <a:rPr lang="en-US" sz="2000" spc="-25" dirty="0">
                <a:solidFill>
                  <a:srgbClr val="843B0B"/>
                </a:solidFill>
                <a:latin typeface="Arial"/>
                <a:cs typeface="Arial"/>
              </a:rPr>
              <a:t> </a:t>
            </a:r>
            <a:r>
              <a:rPr lang="en-US" sz="2000" dirty="0">
                <a:solidFill>
                  <a:srgbClr val="843B0B"/>
                </a:solidFill>
                <a:latin typeface="Arial"/>
                <a:cs typeface="Arial"/>
              </a:rPr>
              <a:t>of</a:t>
            </a:r>
            <a:r>
              <a:rPr lang="en-US" sz="2000" spc="-45" dirty="0">
                <a:solidFill>
                  <a:srgbClr val="843B0B"/>
                </a:solidFill>
                <a:latin typeface="Arial"/>
                <a:cs typeface="Arial"/>
              </a:rPr>
              <a:t> </a:t>
            </a:r>
            <a:r>
              <a:rPr lang="en-US" sz="2000" spc="-10" dirty="0">
                <a:solidFill>
                  <a:srgbClr val="843B0B"/>
                </a:solidFill>
                <a:latin typeface="Arial"/>
                <a:cs typeface="Arial"/>
              </a:rPr>
              <a:t>Research.  </a:t>
            </a:r>
          </a:p>
          <a:p>
            <a:pPr marL="241300" marR="5080" indent="-228600">
              <a:lnSpc>
                <a:spcPct val="80000"/>
              </a:lnSpc>
              <a:spcBef>
                <a:spcPts val="1435"/>
              </a:spcBef>
              <a:buChar char="•"/>
              <a:tabLst>
                <a:tab pos="240665" algn="l"/>
                <a:tab pos="241300" algn="l"/>
              </a:tabLst>
            </a:pPr>
            <a:r>
              <a:rPr lang="en-US" sz="2000" spc="-10" dirty="0">
                <a:solidFill>
                  <a:srgbClr val="843B0B"/>
                </a:solidFill>
                <a:latin typeface="Arial"/>
                <a:cs typeface="Arial"/>
              </a:rPr>
              <a:t>You must take the RCR course that aligns with the funded project.</a:t>
            </a:r>
          </a:p>
          <a:p>
            <a:pPr marL="241300" marR="5080" indent="-228600">
              <a:lnSpc>
                <a:spcPct val="80000"/>
              </a:lnSpc>
              <a:spcBef>
                <a:spcPts val="1435"/>
              </a:spcBef>
              <a:buChar char="•"/>
              <a:tabLst>
                <a:tab pos="240665" algn="l"/>
                <a:tab pos="241300" algn="l"/>
              </a:tabLst>
            </a:pPr>
            <a:r>
              <a:rPr lang="en-US" sz="2000" spc="-10" dirty="0">
                <a:solidFill>
                  <a:srgbClr val="843B0B"/>
                </a:solidFill>
                <a:latin typeface="Arial"/>
                <a:cs typeface="Arial"/>
              </a:rPr>
              <a:t>A course in Research Security is required by some federal sponsors.</a:t>
            </a:r>
          </a:p>
          <a:p>
            <a:pPr marL="241300" marR="5080" indent="-228600">
              <a:lnSpc>
                <a:spcPct val="80000"/>
              </a:lnSpc>
              <a:spcBef>
                <a:spcPts val="1435"/>
              </a:spcBef>
              <a:buChar char="•"/>
              <a:tabLst>
                <a:tab pos="240665" algn="l"/>
                <a:tab pos="241300" algn="l"/>
              </a:tabLst>
            </a:pPr>
            <a:endParaRPr lang="en-US" sz="2000" spc="-10" dirty="0">
              <a:solidFill>
                <a:srgbClr val="843B0B"/>
              </a:solidFill>
              <a:latin typeface="Arial"/>
              <a:cs typeface="Arial"/>
            </a:endParaRPr>
          </a:p>
          <a:p>
            <a:pPr marL="12700" marR="5080">
              <a:lnSpc>
                <a:spcPct val="80000"/>
              </a:lnSpc>
              <a:spcBef>
                <a:spcPts val="1435"/>
              </a:spcBef>
              <a:tabLst>
                <a:tab pos="240665" algn="l"/>
                <a:tab pos="241300" algn="l"/>
              </a:tabLst>
            </a:pPr>
            <a:r>
              <a:rPr lang="en-US" sz="2000" spc="-10" dirty="0">
                <a:solidFill>
                  <a:srgbClr val="843B0B"/>
                </a:solidFill>
                <a:latin typeface="Arial"/>
                <a:cs typeface="Arial"/>
              </a:rPr>
              <a:t>  </a:t>
            </a:r>
            <a:endParaRPr lang="en-US" sz="2000" dirty="0">
              <a:latin typeface="Arial"/>
              <a:cs typeface="Arial"/>
            </a:endParaRPr>
          </a:p>
        </p:txBody>
      </p:sp>
      <p:sp>
        <p:nvSpPr>
          <p:cNvPr id="6" name="object 3">
            <a:extLst>
              <a:ext uri="{FF2B5EF4-FFF2-40B4-BE49-F238E27FC236}">
                <a16:creationId xmlns:a16="http://schemas.microsoft.com/office/drawing/2014/main" id="{307A4F28-1D1D-40BD-95BB-9BFEC7BA1C86}"/>
              </a:ext>
            </a:extLst>
          </p:cNvPr>
          <p:cNvSpPr txBox="1">
            <a:spLocks/>
          </p:cNvSpPr>
          <p:nvPr/>
        </p:nvSpPr>
        <p:spPr>
          <a:xfrm>
            <a:off x="1524000" y="2769243"/>
            <a:ext cx="9220200" cy="428322"/>
          </a:xfrm>
          <a:prstGeom prst="rect">
            <a:avLst/>
          </a:prstGeom>
        </p:spPr>
        <p:txBody>
          <a:bodyPr vert="horz" wrap="square" lIns="0" tIns="12700" rIns="0" bIns="0" rtlCol="0">
            <a:spAutoFit/>
          </a:bodyPr>
          <a:lstStyle>
            <a:lvl1pPr>
              <a:defRPr sz="2700" b="0" i="0">
                <a:solidFill>
                  <a:schemeClr val="tx1"/>
                </a:solidFill>
                <a:latin typeface="Arial Black"/>
                <a:ea typeface="+mj-ea"/>
                <a:cs typeface="Arial Black"/>
              </a:defRPr>
            </a:lvl1pPr>
          </a:lstStyle>
          <a:p>
            <a:pPr marL="12700">
              <a:spcBef>
                <a:spcPts val="100"/>
              </a:spcBef>
            </a:pPr>
            <a:r>
              <a:rPr lang="en-US" dirty="0"/>
              <a:t>Responsible</a:t>
            </a:r>
            <a:r>
              <a:rPr lang="en-US" spc="-35" dirty="0"/>
              <a:t> </a:t>
            </a:r>
            <a:r>
              <a:rPr lang="en-US" dirty="0"/>
              <a:t>Conduct</a:t>
            </a:r>
            <a:r>
              <a:rPr lang="en-US" spc="-30" dirty="0"/>
              <a:t> </a:t>
            </a:r>
            <a:r>
              <a:rPr lang="en-US" dirty="0"/>
              <a:t>of</a:t>
            </a:r>
            <a:r>
              <a:rPr lang="en-US" spc="125" dirty="0"/>
              <a:t> </a:t>
            </a:r>
            <a:r>
              <a:rPr lang="en-US" spc="-10" dirty="0"/>
              <a:t>Research Training (RCR)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2BC3-9A29-4F6B-AFCB-B89328074074}"/>
              </a:ext>
            </a:extLst>
          </p:cNvPr>
          <p:cNvSpPr>
            <a:spLocks noGrp="1"/>
          </p:cNvSpPr>
          <p:nvPr>
            <p:ph type="ctrTitle"/>
          </p:nvPr>
        </p:nvSpPr>
        <p:spPr>
          <a:xfrm>
            <a:off x="457200" y="1066800"/>
            <a:ext cx="10363200" cy="415498"/>
          </a:xfrm>
        </p:spPr>
        <p:txBody>
          <a:bodyPr/>
          <a:lstStyle/>
          <a:p>
            <a:pPr algn="ctr"/>
            <a:r>
              <a:rPr lang="en-US" dirty="0"/>
              <a:t>Research Non-Compliance</a:t>
            </a:r>
          </a:p>
        </p:txBody>
      </p:sp>
      <p:sp>
        <p:nvSpPr>
          <p:cNvPr id="3" name="Subtitle 2">
            <a:extLst>
              <a:ext uri="{FF2B5EF4-FFF2-40B4-BE49-F238E27FC236}">
                <a16:creationId xmlns:a16="http://schemas.microsoft.com/office/drawing/2014/main" id="{429F5006-2E17-41AA-9D2D-2219EEDDBDDD}"/>
              </a:ext>
            </a:extLst>
          </p:cNvPr>
          <p:cNvSpPr>
            <a:spLocks noGrp="1"/>
          </p:cNvSpPr>
          <p:nvPr>
            <p:ph type="subTitle" idx="4"/>
          </p:nvPr>
        </p:nvSpPr>
        <p:spPr>
          <a:xfrm>
            <a:off x="1676400" y="2209800"/>
            <a:ext cx="8534400" cy="3585597"/>
          </a:xfrm>
        </p:spPr>
        <p:txBody>
          <a:bodyPr/>
          <a:lstStyle/>
          <a:p>
            <a:r>
              <a:rPr lang="en-US" sz="1800" dirty="0"/>
              <a:t>It is important to note that projects requiring review and approval of the IRB, IACUC, and/or IBC may not be implemented until approvals are obtained; failure to do so will lead to an investigation for potential research misconduct. </a:t>
            </a:r>
          </a:p>
          <a:p>
            <a:endParaRPr lang="en-US" sz="1800" dirty="0"/>
          </a:p>
          <a:p>
            <a:r>
              <a:rPr lang="en-US" sz="1800" dirty="0"/>
              <a:t>Investigations for student research misconduct is conducted Student Affairs.  Research Compliance will assist in data gathering for the inquiry.</a:t>
            </a:r>
          </a:p>
          <a:p>
            <a:endParaRPr lang="en-US" sz="1800" dirty="0"/>
          </a:p>
          <a:p>
            <a:r>
              <a:rPr lang="en-US" sz="1800" dirty="0"/>
              <a:t>Data collected without the appropriate approvals cannot be used for any purpose.  </a:t>
            </a:r>
          </a:p>
          <a:p>
            <a:endParaRPr lang="en-US" sz="1800" dirty="0"/>
          </a:p>
          <a:p>
            <a:r>
              <a:rPr lang="en-US" sz="1800" dirty="0"/>
              <a:t>For human subject research you may not recruit individuals that participate in your study prior to IRB approval.</a:t>
            </a:r>
          </a:p>
          <a:p>
            <a:endParaRPr lang="en-US" dirty="0"/>
          </a:p>
        </p:txBody>
      </p:sp>
    </p:spTree>
    <p:extLst>
      <p:ext uri="{BB962C8B-B14F-4D97-AF65-F5344CB8AC3E}">
        <p14:creationId xmlns:p14="http://schemas.microsoft.com/office/powerpoint/2010/main" val="113931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981200" y="914400"/>
            <a:ext cx="8007350" cy="436880"/>
          </a:xfrm>
          <a:prstGeom prst="rect">
            <a:avLst/>
          </a:prstGeom>
        </p:spPr>
        <p:txBody>
          <a:bodyPr vert="horz" wrap="square" lIns="0" tIns="12700" rIns="0" bIns="0" rtlCol="0">
            <a:spAutoFit/>
          </a:bodyPr>
          <a:lstStyle/>
          <a:p>
            <a:pPr marL="12700">
              <a:lnSpc>
                <a:spcPct val="100000"/>
              </a:lnSpc>
              <a:spcBef>
                <a:spcPts val="100"/>
              </a:spcBef>
            </a:pPr>
            <a:r>
              <a:rPr dirty="0"/>
              <a:t>Research</a:t>
            </a:r>
            <a:r>
              <a:rPr spc="-25" dirty="0"/>
              <a:t> </a:t>
            </a:r>
            <a:r>
              <a:rPr dirty="0"/>
              <a:t>Compliance</a:t>
            </a:r>
            <a:r>
              <a:rPr spc="-35" dirty="0"/>
              <a:t> </a:t>
            </a:r>
            <a:r>
              <a:rPr dirty="0"/>
              <a:t>Contact</a:t>
            </a:r>
            <a:r>
              <a:rPr spc="-30" dirty="0"/>
              <a:t> </a:t>
            </a:r>
            <a:r>
              <a:rPr spc="-10" dirty="0"/>
              <a:t>Information</a:t>
            </a:r>
          </a:p>
        </p:txBody>
      </p:sp>
      <p:sp>
        <p:nvSpPr>
          <p:cNvPr id="4" name="object 4"/>
          <p:cNvSpPr txBox="1">
            <a:spLocks noGrp="1"/>
          </p:cNvSpPr>
          <p:nvPr>
            <p:ph type="body" idx="1"/>
          </p:nvPr>
        </p:nvSpPr>
        <p:spPr>
          <a:xfrm>
            <a:off x="2133600" y="1351280"/>
            <a:ext cx="6477634" cy="4623470"/>
          </a:xfrm>
          <a:prstGeom prst="rect">
            <a:avLst/>
          </a:prstGeom>
        </p:spPr>
        <p:txBody>
          <a:bodyPr vert="horz" wrap="square" lIns="0" tIns="174396" rIns="0" bIns="0" rtlCol="0">
            <a:spAutoFit/>
          </a:bodyPr>
          <a:lstStyle/>
          <a:p>
            <a:pPr marL="31750"/>
            <a:r>
              <a:rPr dirty="0"/>
              <a:t>Research</a:t>
            </a:r>
            <a:r>
              <a:rPr spc="-30" dirty="0"/>
              <a:t> </a:t>
            </a:r>
            <a:r>
              <a:rPr spc="-10" dirty="0"/>
              <a:t>Compliance</a:t>
            </a:r>
          </a:p>
          <a:p>
            <a:pPr marL="31750"/>
            <a:r>
              <a:rPr b="0" dirty="0">
                <a:latin typeface="Arial"/>
                <a:cs typeface="Arial"/>
              </a:rPr>
              <a:t>(269)</a:t>
            </a:r>
            <a:r>
              <a:rPr b="0" spc="-5" dirty="0">
                <a:latin typeface="Arial"/>
                <a:cs typeface="Arial"/>
              </a:rPr>
              <a:t> </a:t>
            </a:r>
            <a:r>
              <a:rPr b="0" spc="-10" dirty="0">
                <a:latin typeface="Arial"/>
                <a:cs typeface="Arial"/>
              </a:rPr>
              <a:t>387-</a:t>
            </a:r>
            <a:r>
              <a:rPr b="0" spc="-20" dirty="0">
                <a:latin typeface="Arial"/>
                <a:cs typeface="Arial"/>
              </a:rPr>
              <a:t>8293</a:t>
            </a:r>
          </a:p>
          <a:p>
            <a:pPr marL="31750"/>
            <a:r>
              <a:rPr b="0" dirty="0">
                <a:latin typeface="Arial"/>
                <a:cs typeface="Arial"/>
              </a:rPr>
              <a:t>Email:</a:t>
            </a:r>
            <a:r>
              <a:rPr b="0" spc="455" dirty="0">
                <a:latin typeface="Arial"/>
                <a:cs typeface="Arial"/>
              </a:rPr>
              <a:t> </a:t>
            </a:r>
            <a:r>
              <a:rPr b="0" spc="-10" dirty="0">
                <a:latin typeface="Arial"/>
                <a:cs typeface="Arial"/>
                <a:hlinkClick r:id="rId3"/>
              </a:rPr>
              <a:t>julia.mays@wmich.edu</a:t>
            </a:r>
            <a:endParaRPr lang="en-US" b="0" spc="-10" dirty="0">
              <a:latin typeface="Arial"/>
              <a:cs typeface="Arial"/>
              <a:hlinkClick r:id="rId3"/>
            </a:endParaRPr>
          </a:p>
          <a:p>
            <a:pPr marL="31750"/>
            <a:endParaRPr b="0" spc="-10" dirty="0">
              <a:latin typeface="Arial"/>
              <a:cs typeface="Arial"/>
              <a:hlinkClick r:id="rId3"/>
            </a:endParaRPr>
          </a:p>
          <a:p>
            <a:pPr marL="31750"/>
            <a:r>
              <a:rPr lang="en-US" spc="-25" dirty="0"/>
              <a:t>WMU </a:t>
            </a:r>
            <a:r>
              <a:rPr spc="-25" dirty="0"/>
              <a:t>IRB</a:t>
            </a:r>
          </a:p>
          <a:p>
            <a:pPr marL="31750"/>
            <a:r>
              <a:rPr lang="en-US" dirty="0"/>
              <a:t>Email: </a:t>
            </a:r>
            <a:r>
              <a:rPr lang="en-US" b="0" spc="-10" dirty="0">
                <a:hlinkClick r:id="rId4"/>
              </a:rPr>
              <a:t>wmu-</a:t>
            </a:r>
            <a:r>
              <a:rPr b="0" dirty="0">
                <a:hlinkClick r:id="rId4"/>
              </a:rPr>
              <a:t>irb@wmich.edu</a:t>
            </a:r>
            <a:r>
              <a:rPr b="0" spc="-30" dirty="0">
                <a:latin typeface="Arial"/>
                <a:cs typeface="Arial"/>
              </a:rPr>
              <a:t> </a:t>
            </a:r>
            <a:endParaRPr lang="en-US" b="0" spc="-25" dirty="0"/>
          </a:p>
          <a:p>
            <a:pPr marL="31750"/>
            <a:endParaRPr b="0" spc="-25" dirty="0">
              <a:latin typeface="Arial"/>
              <a:cs typeface="Arial"/>
            </a:endParaRPr>
          </a:p>
          <a:p>
            <a:pPr marL="31750"/>
            <a:r>
              <a:rPr dirty="0"/>
              <a:t>IACUC</a:t>
            </a:r>
            <a:r>
              <a:rPr spc="-25" dirty="0"/>
              <a:t> </a:t>
            </a:r>
            <a:r>
              <a:rPr dirty="0"/>
              <a:t>-</a:t>
            </a:r>
            <a:r>
              <a:rPr spc="-20" dirty="0"/>
              <a:t> </a:t>
            </a:r>
            <a:r>
              <a:rPr spc="-25" dirty="0"/>
              <a:t>IBC</a:t>
            </a:r>
          </a:p>
          <a:p>
            <a:pPr marL="31750"/>
            <a:r>
              <a:rPr lang="en-US" dirty="0"/>
              <a:t>Email: </a:t>
            </a:r>
            <a:r>
              <a:rPr b="0" spc="-10" dirty="0">
                <a:latin typeface="Arial"/>
                <a:cs typeface="Arial"/>
                <a:hlinkClick r:id="rId5"/>
              </a:rPr>
              <a:t>research-compliance@wmich.edu</a:t>
            </a:r>
          </a:p>
          <a:p>
            <a:pPr marL="31750"/>
            <a:endParaRPr lang="en-US" dirty="0"/>
          </a:p>
          <a:p>
            <a:pPr marL="31750"/>
            <a:r>
              <a:rPr dirty="0"/>
              <a:t>Export</a:t>
            </a:r>
            <a:r>
              <a:rPr spc="-15" dirty="0"/>
              <a:t> </a:t>
            </a:r>
            <a:r>
              <a:rPr spc="-10" dirty="0"/>
              <a:t>Control</a:t>
            </a:r>
            <a:endParaRPr lang="en-US" spc="-10" dirty="0"/>
          </a:p>
          <a:p>
            <a:pPr marL="31750"/>
            <a:r>
              <a:rPr lang="en-US" dirty="0"/>
              <a:t>Email: </a:t>
            </a:r>
            <a:r>
              <a:rPr b="0" spc="-10" dirty="0">
                <a:latin typeface="Arial"/>
                <a:cs typeface="Arial"/>
                <a:hlinkClick r:id="rId6"/>
              </a:rPr>
              <a:t>ovpr-export-control@wmich.edu</a:t>
            </a:r>
            <a:endParaRPr lang="en-US" b="0" spc="-10" dirty="0">
              <a:latin typeface="Arial"/>
              <a:cs typeface="Arial"/>
              <a:hlinkClick r:id="rId6"/>
            </a:endParaRPr>
          </a:p>
          <a:p>
            <a:pPr marL="31750"/>
            <a:endParaRPr b="0" spc="-10" dirty="0">
              <a:latin typeface="Arial"/>
              <a:cs typeface="Arial"/>
              <a:hlinkClick r:id="rId6"/>
            </a:endParaRPr>
          </a:p>
          <a:p>
            <a:pPr marL="31750"/>
            <a:r>
              <a:rPr dirty="0"/>
              <a:t>Export</a:t>
            </a:r>
            <a:r>
              <a:rPr spc="-55" dirty="0"/>
              <a:t> </a:t>
            </a:r>
            <a:r>
              <a:rPr dirty="0"/>
              <a:t>Control/Radiation</a:t>
            </a:r>
            <a:r>
              <a:rPr spc="-65" dirty="0"/>
              <a:t> </a:t>
            </a:r>
            <a:r>
              <a:rPr dirty="0"/>
              <a:t>Safety</a:t>
            </a:r>
            <a:r>
              <a:rPr lang="en-US" dirty="0"/>
              <a:t> Officer</a:t>
            </a:r>
          </a:p>
          <a:p>
            <a:pPr marL="31750"/>
            <a:r>
              <a:rPr lang="en-US" b="0" dirty="0">
                <a:latin typeface="Arial"/>
                <a:cs typeface="Arial"/>
              </a:rPr>
              <a:t>Michael</a:t>
            </a:r>
            <a:r>
              <a:rPr b="0" spc="-15" dirty="0">
                <a:latin typeface="Arial"/>
                <a:cs typeface="Arial"/>
              </a:rPr>
              <a:t> </a:t>
            </a:r>
            <a:r>
              <a:rPr b="0" spc="-10" dirty="0">
                <a:latin typeface="Arial"/>
                <a:cs typeface="Arial"/>
              </a:rPr>
              <a:t>Center</a:t>
            </a:r>
            <a:r>
              <a:rPr lang="en-US" b="0" spc="-10" dirty="0">
                <a:latin typeface="Arial"/>
                <a:cs typeface="Arial"/>
              </a:rPr>
              <a:t> </a:t>
            </a:r>
          </a:p>
          <a:p>
            <a:pPr marL="31750"/>
            <a:r>
              <a:rPr lang="en-US" b="0" dirty="0"/>
              <a:t>(269)</a:t>
            </a:r>
            <a:r>
              <a:rPr lang="en-US" b="0" spc="-5" dirty="0"/>
              <a:t> </a:t>
            </a:r>
            <a:r>
              <a:rPr lang="en-US" b="0" spc="-10" dirty="0"/>
              <a:t>387-</a:t>
            </a:r>
            <a:r>
              <a:rPr lang="en-US" b="0" spc="-20" dirty="0"/>
              <a:t>5933</a:t>
            </a:r>
          </a:p>
          <a:p>
            <a:pPr marL="31750"/>
            <a:r>
              <a:rPr lang="en-US" dirty="0"/>
              <a:t>Email: </a:t>
            </a:r>
            <a:r>
              <a:rPr lang="en-US" b="0" spc="-10" dirty="0">
                <a:latin typeface="Arial"/>
                <a:cs typeface="Arial"/>
                <a:hlinkClick r:id="rId7"/>
              </a:rPr>
              <a:t>michael.j</a:t>
            </a:r>
            <a:r>
              <a:rPr b="0" spc="-10" dirty="0">
                <a:latin typeface="Arial"/>
                <a:cs typeface="Arial"/>
                <a:hlinkClick r:id="rId7"/>
              </a:rPr>
              <a:t>.center@wmich.edu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5FB823E9-62CE-4494-A4CE-2BCC85269C51}"/>
              </a:ext>
            </a:extLst>
          </p:cNvPr>
          <p:cNvSpPr/>
          <p:nvPr/>
        </p:nvSpPr>
        <p:spPr>
          <a:xfrm>
            <a:off x="0" y="446274"/>
            <a:ext cx="12191148" cy="868344"/>
          </a:xfrm>
          <a:prstGeom prst="rect">
            <a:avLst/>
          </a:prstGeom>
          <a:blipFill>
            <a:blip r:embed="rId2" cstate="print"/>
            <a:stretch>
              <a:fillRect/>
            </a:stretch>
          </a:blipFill>
        </p:spPr>
        <p:txBody>
          <a:bodyPr wrap="square" lIns="0" tIns="0" rIns="0" bIns="0" rtlCol="0"/>
          <a:lstStyle/>
          <a:p>
            <a:pPr fontAlgn="t"/>
            <a:r>
              <a:rPr lang="en-US" sz="2800" b="1" dirty="0"/>
              <a:t>WMU IRB RESOURCES</a:t>
            </a:r>
          </a:p>
        </p:txBody>
      </p:sp>
      <p:graphicFrame>
        <p:nvGraphicFramePr>
          <p:cNvPr id="6" name="object 2">
            <a:extLst>
              <a:ext uri="{FF2B5EF4-FFF2-40B4-BE49-F238E27FC236}">
                <a16:creationId xmlns:a16="http://schemas.microsoft.com/office/drawing/2014/main" id="{D841C839-3E15-4F4A-A77C-1AB9EC70B500}"/>
              </a:ext>
            </a:extLst>
          </p:cNvPr>
          <p:cNvGraphicFramePr>
            <a:graphicFrameLocks noGrp="1"/>
          </p:cNvGraphicFramePr>
          <p:nvPr>
            <p:extLst>
              <p:ext uri="{D42A27DB-BD31-4B8C-83A1-F6EECF244321}">
                <p14:modId xmlns:p14="http://schemas.microsoft.com/office/powerpoint/2010/main" val="2616145154"/>
              </p:ext>
            </p:extLst>
          </p:nvPr>
        </p:nvGraphicFramePr>
        <p:xfrm>
          <a:off x="0" y="1981200"/>
          <a:ext cx="12191148" cy="377952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4748214">
                  <a:extLst>
                    <a:ext uri="{9D8B030D-6E8A-4147-A177-3AD203B41FA5}">
                      <a16:colId xmlns:a16="http://schemas.microsoft.com/office/drawing/2014/main" val="2068994832"/>
                    </a:ext>
                  </a:extLst>
                </a:gridCol>
                <a:gridCol w="6604734">
                  <a:extLst>
                    <a:ext uri="{9D8B030D-6E8A-4147-A177-3AD203B41FA5}">
                      <a16:colId xmlns:a16="http://schemas.microsoft.com/office/drawing/2014/main" val="20001"/>
                    </a:ext>
                  </a:extLst>
                </a:gridCol>
              </a:tblGrid>
              <a:tr h="205460">
                <a:tc rowSpan="8">
                  <a:txBody>
                    <a:bodyPr/>
                    <a:lstStyle/>
                    <a:p>
                      <a:pPr marR="24765" algn="ctr">
                        <a:lnSpc>
                          <a:spcPct val="100000"/>
                        </a:lnSpc>
                      </a:pPr>
                      <a:r>
                        <a:rPr lang="en-US" sz="1400" b="1" spc="-5" dirty="0">
                          <a:solidFill>
                            <a:srgbClr val="442316"/>
                          </a:solidFill>
                          <a:latin typeface="Calibri"/>
                          <a:cs typeface="Calibri"/>
                        </a:rPr>
                        <a:t> </a:t>
                      </a:r>
                      <a:endParaRPr sz="1400" dirty="0">
                        <a:latin typeface="Calibri"/>
                        <a:cs typeface="Calibri"/>
                      </a:endParaRPr>
                    </a:p>
                    <a:p>
                      <a:pPr marL="19050">
                        <a:lnSpc>
                          <a:spcPct val="100000"/>
                        </a:lnSpc>
                      </a:pPr>
                      <a:r>
                        <a:rPr lang="en-US" sz="1800" b="1" dirty="0">
                          <a:solidFill>
                            <a:srgbClr val="442316"/>
                          </a:solidFill>
                          <a:latin typeface="Calibri"/>
                          <a:cs typeface="Calibri"/>
                        </a:rPr>
                        <a:t> </a:t>
                      </a:r>
                      <a:endParaRPr sz="1800" dirty="0">
                        <a:latin typeface="Calibri"/>
                        <a:cs typeface="Calibri"/>
                      </a:endParaRPr>
                    </a:p>
                    <a:p>
                      <a:pPr marL="19050">
                        <a:lnSpc>
                          <a:spcPct val="100000"/>
                        </a:lnSpc>
                      </a:pPr>
                      <a:r>
                        <a:rPr lang="en-US" sz="1800" b="1" dirty="0">
                          <a:solidFill>
                            <a:srgbClr val="442316"/>
                          </a:solidFill>
                          <a:latin typeface="Calibri"/>
                          <a:cs typeface="Calibri"/>
                        </a:rPr>
                        <a:t> </a:t>
                      </a:r>
                      <a:endParaRPr sz="1800" dirty="0">
                        <a:latin typeface="Calibri"/>
                        <a:cs typeface="Calibri"/>
                      </a:endParaRPr>
                    </a:p>
                    <a:p>
                      <a:pPr marL="19050">
                        <a:lnSpc>
                          <a:spcPct val="100000"/>
                        </a:lnSpc>
                      </a:pPr>
                      <a:r>
                        <a:rPr lang="en-US" sz="1800" b="1" dirty="0">
                          <a:solidFill>
                            <a:srgbClr val="442316"/>
                          </a:solidFill>
                          <a:latin typeface="Calibri"/>
                          <a:cs typeface="Calibri"/>
                        </a:rPr>
                        <a:t> </a:t>
                      </a:r>
                      <a:endParaRPr sz="1800" dirty="0">
                        <a:latin typeface="Calibri"/>
                        <a:cs typeface="Calibri"/>
                      </a:endParaRPr>
                    </a:p>
                    <a:p>
                      <a:pPr marL="19050">
                        <a:lnSpc>
                          <a:spcPct val="100000"/>
                        </a:lnSpc>
                      </a:pPr>
                      <a:r>
                        <a:rPr lang="en-US" sz="1800" b="1" dirty="0">
                          <a:solidFill>
                            <a:srgbClr val="442316"/>
                          </a:solidFill>
                          <a:latin typeface="Calibri"/>
                          <a:cs typeface="Calibri"/>
                        </a:rPr>
                        <a:t> </a:t>
                      </a:r>
                      <a:endParaRPr sz="1800" dirty="0">
                        <a:latin typeface="Calibri"/>
                        <a:cs typeface="Calibri"/>
                      </a:endParaRPr>
                    </a:p>
                    <a:p>
                      <a:pPr marL="19050">
                        <a:lnSpc>
                          <a:spcPct val="100000"/>
                        </a:lnSpc>
                      </a:pPr>
                      <a:r>
                        <a:rPr lang="en-US" sz="1800" b="1" dirty="0">
                          <a:solidFill>
                            <a:srgbClr val="442316"/>
                          </a:solidFill>
                          <a:latin typeface="Calibri"/>
                          <a:cs typeface="Calibri"/>
                        </a:rPr>
                        <a:t> </a:t>
                      </a: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2">
                      <a:solidFill>
                        <a:srgbClr val="000000"/>
                      </a:solidFill>
                      <a:prstDash val="solid"/>
                    </a:lnT>
                    <a:lnB w="13462" cap="flat" cmpd="sng" algn="ctr">
                      <a:solidFill>
                        <a:srgbClr val="000000"/>
                      </a:solidFill>
                      <a:prstDash val="solid"/>
                      <a:round/>
                      <a:headEnd type="none" w="med" len="med"/>
                      <a:tailEnd type="none" w="med" len="med"/>
                    </a:lnB>
                    <a:solidFill>
                      <a:srgbClr val="FFC000"/>
                    </a:solidFill>
                  </a:tcPr>
                </a:tc>
                <a:tc>
                  <a:txBody>
                    <a:bodyPr/>
                    <a:lstStyle/>
                    <a:p>
                      <a:pPr marR="25400" algn="ctr">
                        <a:lnSpc>
                          <a:spcPct val="100000"/>
                        </a:lnSpc>
                      </a:pPr>
                      <a:endParaRPr sz="1400" dirty="0">
                        <a:latin typeface="Calibri"/>
                        <a:cs typeface="Calibri"/>
                      </a:endParaRP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2">
                      <a:solidFill>
                        <a:srgbClr val="000000"/>
                      </a:solidFill>
                      <a:prstDash val="solid"/>
                    </a:lnT>
                    <a:lnB w="13462" cap="flat" cmpd="sng" algn="ctr">
                      <a:solidFill>
                        <a:srgbClr val="000000"/>
                      </a:solidFill>
                      <a:prstDash val="solid"/>
                      <a:round/>
                      <a:headEnd type="none" w="med" len="med"/>
                      <a:tailEnd type="none" w="med" len="med"/>
                    </a:lnB>
                    <a:solidFill>
                      <a:srgbClr val="FFC000"/>
                    </a:solidFill>
                  </a:tcPr>
                </a:tc>
                <a:tc>
                  <a:txBody>
                    <a:bodyPr/>
                    <a:lstStyle/>
                    <a:p>
                      <a:pPr marR="25400" algn="ctr">
                        <a:lnSpc>
                          <a:spcPct val="100000"/>
                        </a:lnSpc>
                      </a:pPr>
                      <a:r>
                        <a:rPr lang="en-US" sz="1400" b="1" spc="-5" dirty="0">
                          <a:solidFill>
                            <a:srgbClr val="442316"/>
                          </a:solidFill>
                          <a:latin typeface="Calibri"/>
                          <a:cs typeface="Calibri"/>
                        </a:rPr>
                        <a:t>Web Links</a:t>
                      </a:r>
                      <a:endParaRPr sz="1400" dirty="0">
                        <a:latin typeface="Calibri"/>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2">
                      <a:solidFill>
                        <a:srgbClr val="000000"/>
                      </a:solidFill>
                      <a:prstDash val="solid"/>
                    </a:lnT>
                    <a:lnB w="13462">
                      <a:solidFill>
                        <a:srgbClr val="000000"/>
                      </a:solidFill>
                      <a:prstDash val="solid"/>
                    </a:lnB>
                    <a:solidFill>
                      <a:srgbClr val="FFC000"/>
                    </a:solidFill>
                  </a:tcPr>
                </a:tc>
                <a:extLst>
                  <a:ext uri="{0D108BD9-81ED-4DB2-BD59-A6C34878D82A}">
                    <a16:rowId xmlns:a16="http://schemas.microsoft.com/office/drawing/2014/main" val="10002"/>
                  </a:ext>
                </a:extLst>
              </a:tr>
              <a:tr h="29209">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solidFill>
                      <a:srgbClr val="FFF1CC"/>
                    </a:solidFill>
                  </a:tcPr>
                </a:tc>
                <a:tc>
                  <a:txBody>
                    <a:bodyPr/>
                    <a:lstStyle/>
                    <a:p>
                      <a:pPr marL="19050">
                        <a:lnSpc>
                          <a:spcPct val="100000"/>
                        </a:lnSpc>
                      </a:pPr>
                      <a:r>
                        <a:rPr lang="en-US" sz="1800" b="1" kern="1200" dirty="0">
                          <a:solidFill>
                            <a:srgbClr val="442316"/>
                          </a:solidFill>
                          <a:latin typeface="Calibri"/>
                          <a:ea typeface="+mn-ea"/>
                          <a:cs typeface="Calibri"/>
                        </a:rPr>
                        <a:t>Human Subjects Research Protection and the Institutional Review Board Policy</a:t>
                      </a:r>
                    </a:p>
                    <a:p>
                      <a:pPr marL="19050">
                        <a:lnSpc>
                          <a:spcPct val="100000"/>
                        </a:lnSpc>
                      </a:pPr>
                      <a:r>
                        <a:rPr lang="en-US" sz="1800" b="1" kern="1200" dirty="0">
                          <a:solidFill>
                            <a:srgbClr val="442316"/>
                          </a:solidFill>
                          <a:latin typeface="Calibri"/>
                          <a:ea typeface="+mn-ea"/>
                          <a:cs typeface="Calibri"/>
                        </a:rPr>
                        <a:t>Human Subject Guidance</a:t>
                      </a:r>
                    </a:p>
                  </a:txBody>
                  <a:tcPr marL="0" marR="0" marT="0" marB="0">
                    <a:lnL w="13461">
                      <a:solidFill>
                        <a:srgbClr val="000000"/>
                      </a:solidFill>
                      <a:prstDash val="soli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2"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3">
                            <a:extLst>
                              <a:ext uri="{A12FA001-AC4F-418D-AE19-62706E023703}">
                                <ahyp:hlinkClr xmlns:ahyp="http://schemas.microsoft.com/office/drawing/2018/hyperlinkcolor" val="tx"/>
                              </a:ext>
                            </a:extLst>
                          </a:hlinkClick>
                        </a:rPr>
                        <a:t>https://wmich.edu/policies/human-subjects-research-protection</a:t>
                      </a:r>
                      <a:endParaRPr lang="en-US" sz="1800" b="1" dirty="0">
                        <a:solidFill>
                          <a:srgbClr val="442316"/>
                        </a:solidFill>
                        <a:latin typeface="Calibri"/>
                        <a:ea typeface="+mn-ea"/>
                        <a:cs typeface="Calibri"/>
                      </a:endParaRPr>
                    </a:p>
                    <a:p>
                      <a:pPr marL="19050">
                        <a:lnSpc>
                          <a:spcPct val="100000"/>
                        </a:lnSpc>
                      </a:pPr>
                      <a:endParaRPr lang="en-US" sz="1800" b="1" dirty="0">
                        <a:solidFill>
                          <a:srgbClr val="442316"/>
                        </a:solidFill>
                        <a:latin typeface="Calibri"/>
                        <a:ea typeface="+mn-ea"/>
                        <a:cs typeface="Calibri"/>
                      </a:endParaRPr>
                    </a:p>
                    <a:p>
                      <a:pPr marL="1905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442316"/>
                          </a:solidFill>
                          <a:latin typeface="Calibri"/>
                          <a:ea typeface="+mn-ea"/>
                          <a:cs typeface="Calibri"/>
                          <a:hlinkClick r:id="rId4">
                            <a:extLst>
                              <a:ext uri="{A12FA001-AC4F-418D-AE19-62706E023703}">
                                <ahyp:hlinkClr xmlns:ahyp="http://schemas.microsoft.com/office/drawing/2018/hyperlinkcolor" val="tx"/>
                              </a:ext>
                            </a:extLst>
                          </a:hlinkClick>
                        </a:rPr>
                        <a:t>https://wmich.edu/research/compliance/wmuirb</a:t>
                      </a:r>
                      <a:endParaRPr sz="1800" b="1" dirty="0">
                        <a:solidFill>
                          <a:srgbClr val="442316"/>
                        </a:solidFill>
                        <a:latin typeface="Calibri"/>
                        <a:ea typeface="+mn-ea"/>
                        <a:cs typeface="Calibri"/>
                      </a:endParaRPr>
                    </a:p>
                  </a:txBody>
                  <a:tcPr marL="0" marR="0" marT="0" marB="0">
                    <a:lnL w="13461">
                      <a:solidFill>
                        <a:srgbClr val="000000"/>
                      </a:solidFill>
                      <a:prstDash val="solid"/>
                    </a:lnL>
                    <a:lnR w="13462">
                      <a:solidFill>
                        <a:srgbClr val="000000"/>
                      </a:solidFill>
                      <a:prstDash val="solid"/>
                    </a:lnR>
                    <a:lnT w="13462">
                      <a:solidFill>
                        <a:srgbClr val="000000"/>
                      </a:solidFill>
                      <a:prstDash val="solid"/>
                    </a:lnT>
                    <a:lnB w="13462">
                      <a:solidFill>
                        <a:srgbClr val="000000"/>
                      </a:solidFill>
                      <a:prstDash val="solid"/>
                    </a:lnB>
                    <a:solidFill>
                      <a:srgbClr val="FFF1CC"/>
                    </a:solidFill>
                  </a:tcPr>
                </a:tc>
                <a:extLst>
                  <a:ext uri="{0D108BD9-81ED-4DB2-BD59-A6C34878D82A}">
                    <a16:rowId xmlns:a16="http://schemas.microsoft.com/office/drawing/2014/main" val="10003"/>
                  </a:ext>
                </a:extLst>
              </a:tr>
              <a:tr h="75862">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1">
                      <a:solidFill>
                        <a:srgbClr val="000000"/>
                      </a:solidFill>
                      <a:prstDash val="solid"/>
                    </a:lnB>
                    <a:solidFill>
                      <a:srgbClr val="FFF1CC"/>
                    </a:solidFill>
                  </a:tcPr>
                </a:tc>
                <a:tc>
                  <a:txBody>
                    <a:bodyPr/>
                    <a:lstStyle/>
                    <a:p>
                      <a:pPr marL="19050">
                        <a:lnSpc>
                          <a:spcPct val="100000"/>
                        </a:lnSpc>
                      </a:pPr>
                      <a:r>
                        <a:rPr lang="en-US" sz="1800" b="1" dirty="0">
                          <a:solidFill>
                            <a:srgbClr val="442316"/>
                          </a:solidFill>
                          <a:latin typeface="Calibri"/>
                          <a:cs typeface="Calibri"/>
                        </a:rPr>
                        <a:t>Institutional Animal Care and Use Committee</a:t>
                      </a:r>
                      <a:endParaRPr sz="1800" dirty="0">
                        <a:latin typeface="Calibri"/>
                        <a:cs typeface="Calibri"/>
                      </a:endParaRP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1"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5">
                            <a:extLst>
                              <a:ext uri="{A12FA001-AC4F-418D-AE19-62706E023703}">
                                <ahyp:hlinkClr xmlns:ahyp="http://schemas.microsoft.com/office/drawing/2018/hyperlinkcolor" val="tx"/>
                              </a:ext>
                            </a:extLst>
                          </a:hlinkClick>
                        </a:rPr>
                        <a:t>https://wmich.edu/research/compliance/animals</a:t>
                      </a:r>
                      <a:endParaRPr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2" cap="flat" cmpd="sng" algn="ctr">
                      <a:solidFill>
                        <a:srgbClr val="000000"/>
                      </a:solidFill>
                      <a:prstDash val="solid"/>
                      <a:round/>
                      <a:headEnd type="none" w="med" len="med"/>
                      <a:tailEnd type="none" w="med" len="med"/>
                    </a:lnT>
                    <a:lnB w="13461">
                      <a:solidFill>
                        <a:srgbClr val="000000"/>
                      </a:solidFill>
                      <a:prstDash val="solid"/>
                    </a:lnB>
                    <a:solidFill>
                      <a:srgbClr val="FFF1CC"/>
                    </a:solidFill>
                  </a:tcPr>
                </a:tc>
                <a:extLst>
                  <a:ext uri="{0D108BD9-81ED-4DB2-BD59-A6C34878D82A}">
                    <a16:rowId xmlns:a16="http://schemas.microsoft.com/office/drawing/2014/main" val="10005"/>
                  </a:ext>
                </a:extLst>
              </a:tr>
              <a:tr h="91440">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1" cap="flat" cmpd="sng" algn="ctr">
                      <a:solidFill>
                        <a:srgbClr val="000000"/>
                      </a:solidFill>
                      <a:prstDash val="solid"/>
                      <a:round/>
                      <a:headEnd type="none" w="med" len="med"/>
                      <a:tailEnd type="none" w="med" len="med"/>
                    </a:lnT>
                    <a:lnB w="13461">
                      <a:solidFill>
                        <a:srgbClr val="000000"/>
                      </a:solidFill>
                      <a:prstDash val="solid"/>
                    </a:lnB>
                    <a:solidFill>
                      <a:srgbClr val="FFF1CC"/>
                    </a:solidFill>
                  </a:tcPr>
                </a:tc>
                <a:tc>
                  <a:txBody>
                    <a:bodyPr/>
                    <a:lstStyle/>
                    <a:p>
                      <a:pPr marL="19050">
                        <a:lnSpc>
                          <a:spcPct val="100000"/>
                        </a:lnSpc>
                      </a:pPr>
                      <a:r>
                        <a:rPr lang="en-US" sz="1800" b="1" spc="-5" dirty="0">
                          <a:solidFill>
                            <a:srgbClr val="442316"/>
                          </a:solidFill>
                          <a:latin typeface="Calibri"/>
                          <a:cs typeface="Calibri"/>
                        </a:rPr>
                        <a:t>CITI Training Website</a:t>
                      </a:r>
                    </a:p>
                    <a:p>
                      <a:r>
                        <a:rPr lang="en-US" sz="1800" b="1" dirty="0">
                          <a:solidFill>
                            <a:srgbClr val="442316"/>
                          </a:solidFill>
                          <a:latin typeface="Calibri"/>
                          <a:ea typeface="+mn-ea"/>
                          <a:cs typeface="Calibri"/>
                          <a:hlinkClick r:id="rId6">
                            <a:extLst>
                              <a:ext uri="{A12FA001-AC4F-418D-AE19-62706E023703}">
                                <ahyp:hlinkClr xmlns:ahyp="http://schemas.microsoft.com/office/drawing/2018/hyperlinkcolor" val="tx"/>
                              </a:ext>
                            </a:extLst>
                          </a:hlinkClick>
                        </a:rPr>
                        <a:t>WMU IRB CITI Training Information</a:t>
                      </a:r>
                      <a:endParaRPr lang="en-US" sz="1800" b="1" dirty="0">
                        <a:solidFill>
                          <a:srgbClr val="442316"/>
                        </a:solidFill>
                        <a:latin typeface="Calibri"/>
                        <a:ea typeface="+mn-ea"/>
                        <a:cs typeface="Calibri"/>
                      </a:endParaRPr>
                    </a:p>
                    <a:p>
                      <a:r>
                        <a:rPr lang="en-US" sz="1800" b="1" dirty="0">
                          <a:solidFill>
                            <a:srgbClr val="442316"/>
                          </a:solidFill>
                          <a:latin typeface="Calibri"/>
                          <a:ea typeface="+mn-ea"/>
                          <a:cs typeface="Calibri"/>
                          <a:hlinkClick r:id="rId7">
                            <a:extLst>
                              <a:ext uri="{A12FA001-AC4F-418D-AE19-62706E023703}">
                                <ahyp:hlinkClr xmlns:ahyp="http://schemas.microsoft.com/office/drawing/2018/hyperlinkcolor" val="tx"/>
                              </a:ext>
                            </a:extLst>
                          </a:hlinkClick>
                        </a:rPr>
                        <a:t>Agency-Required Training</a:t>
                      </a:r>
                      <a:r>
                        <a:rPr lang="en-US" sz="1800" b="1" dirty="0">
                          <a:solidFill>
                            <a:srgbClr val="442316"/>
                          </a:solidFill>
                          <a:latin typeface="Calibri"/>
                          <a:ea typeface="+mn-ea"/>
                          <a:cs typeface="Calibri"/>
                        </a:rPr>
                        <a:t> </a:t>
                      </a:r>
                      <a:endParaRPr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1" cap="flat" cmpd="sng" algn="ctr">
                      <a:solidFill>
                        <a:srgbClr val="000000"/>
                      </a:solidFill>
                      <a:prstDash val="solid"/>
                      <a:round/>
                      <a:headEnd type="none" w="med" len="med"/>
                      <a:tailEnd type="none" w="med" len="med"/>
                    </a:lnT>
                    <a:lnB w="13461"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8">
                            <a:extLst>
                              <a:ext uri="{A12FA001-AC4F-418D-AE19-62706E023703}">
                                <ahyp:hlinkClr xmlns:ahyp="http://schemas.microsoft.com/office/drawing/2018/hyperlinkcolor" val="tx"/>
                              </a:ext>
                            </a:extLst>
                          </a:hlinkClick>
                        </a:rPr>
                        <a:t>https://www.citiprogram.org</a:t>
                      </a:r>
                      <a:endParaRPr lang="en-US" sz="1800" b="1" dirty="0">
                        <a:solidFill>
                          <a:srgbClr val="442316"/>
                        </a:solidFill>
                        <a:latin typeface="Calibri"/>
                        <a:ea typeface="+mn-ea"/>
                        <a:cs typeface="Calibri"/>
                      </a:endParaRPr>
                    </a:p>
                    <a:p>
                      <a:r>
                        <a:rPr lang="en-US" sz="1800" b="1" dirty="0">
                          <a:solidFill>
                            <a:srgbClr val="442316"/>
                          </a:solidFill>
                          <a:latin typeface="Calibri"/>
                          <a:ea typeface="+mn-ea"/>
                          <a:cs typeface="Calibri"/>
                          <a:hlinkClick r:id="rId9">
                            <a:extLst>
                              <a:ext uri="{A12FA001-AC4F-418D-AE19-62706E023703}">
                                <ahyp:hlinkClr xmlns:ahyp="http://schemas.microsoft.com/office/drawing/2018/hyperlinkcolor" val="tx"/>
                              </a:ext>
                            </a:extLst>
                          </a:hlinkClick>
                        </a:rPr>
                        <a:t>WMU IRB CITI Registration Guidance</a:t>
                      </a:r>
                      <a:endParaRPr lang="en-US" sz="1800" b="1" dirty="0">
                        <a:solidFill>
                          <a:srgbClr val="442316"/>
                        </a:solidFill>
                        <a:latin typeface="Calibri"/>
                        <a:ea typeface="+mn-ea"/>
                        <a:cs typeface="Calibri"/>
                      </a:endParaRPr>
                    </a:p>
                    <a:p>
                      <a:pPr marL="1905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442316"/>
                          </a:solidFill>
                          <a:latin typeface="Calibri"/>
                          <a:ea typeface="+mn-ea"/>
                          <a:cs typeface="Calibri"/>
                          <a:hlinkClick r:id="rId10">
                            <a:extLst>
                              <a:ext uri="{A12FA001-AC4F-418D-AE19-62706E023703}">
                                <ahyp:hlinkClr xmlns:ahyp="http://schemas.microsoft.com/office/drawing/2018/hyperlinkcolor" val="tx"/>
                              </a:ext>
                            </a:extLst>
                          </a:hlinkClick>
                        </a:rPr>
                        <a:t>RCR Training Registration Guidance</a:t>
                      </a:r>
                      <a:endParaRPr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1" cap="flat" cmpd="sng" algn="ctr">
                      <a:solidFill>
                        <a:srgbClr val="000000"/>
                      </a:solidFill>
                      <a:prstDash val="solid"/>
                      <a:round/>
                      <a:headEnd type="none" w="med" len="med"/>
                      <a:tailEnd type="none" w="med" len="med"/>
                    </a:lnT>
                    <a:lnB w="13461">
                      <a:solidFill>
                        <a:srgbClr val="000000"/>
                      </a:solidFill>
                      <a:prstDash val="solid"/>
                    </a:lnB>
                    <a:solidFill>
                      <a:srgbClr val="FFF1CC"/>
                    </a:solidFill>
                  </a:tcPr>
                </a:tc>
                <a:extLst>
                  <a:ext uri="{0D108BD9-81ED-4DB2-BD59-A6C34878D82A}">
                    <a16:rowId xmlns:a16="http://schemas.microsoft.com/office/drawing/2014/main" val="10007"/>
                  </a:ext>
                </a:extLst>
              </a:tr>
              <a:tr h="352048">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1" cap="flat" cmpd="sng" algn="ctr">
                      <a:solidFill>
                        <a:srgbClr val="000000"/>
                      </a:solidFill>
                      <a:prstDash val="solid"/>
                      <a:round/>
                      <a:headEnd type="none" w="med" len="med"/>
                      <a:tailEnd type="none" w="med" len="med"/>
                    </a:lnT>
                    <a:lnB w="13462">
                      <a:solidFill>
                        <a:srgbClr val="000000"/>
                      </a:solidFill>
                      <a:prstDash val="solid"/>
                    </a:lnB>
                    <a:solidFill>
                      <a:srgbClr val="FFF1CC"/>
                    </a:solidFill>
                  </a:tcPr>
                </a:tc>
                <a:tc>
                  <a:txBody>
                    <a:bodyPr/>
                    <a:lstStyle/>
                    <a:p>
                      <a:pPr marL="19050">
                        <a:lnSpc>
                          <a:spcPct val="100000"/>
                        </a:lnSpc>
                      </a:pPr>
                      <a:r>
                        <a:rPr lang="en-US" sz="1800" b="1" u="none" spc="-5" dirty="0">
                          <a:solidFill>
                            <a:srgbClr val="442316"/>
                          </a:solidFill>
                          <a:latin typeface="Calibri"/>
                          <a:cs typeface="Calibri"/>
                        </a:rPr>
                        <a:t>Cayuse – IRB Submissions</a:t>
                      </a:r>
                    </a:p>
                    <a:p>
                      <a:pPr marL="19050">
                        <a:lnSpc>
                          <a:spcPct val="100000"/>
                        </a:lnSpc>
                      </a:pPr>
                      <a:r>
                        <a:rPr lang="en-US" sz="1800" b="1" u="none" spc="-5" dirty="0">
                          <a:solidFill>
                            <a:srgbClr val="442316"/>
                          </a:solidFill>
                          <a:latin typeface="Calibri"/>
                          <a:cs typeface="Calibri"/>
                        </a:rPr>
                        <a:t>Guidance</a:t>
                      </a:r>
                      <a:endParaRPr sz="1800" u="none" dirty="0">
                        <a:latin typeface="Calibri"/>
                        <a:cs typeface="Calibri"/>
                      </a:endParaRP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1" cap="flat" cmpd="sng" algn="ctr">
                      <a:solidFill>
                        <a:srgbClr val="000000"/>
                      </a:solidFill>
                      <a:prstDash val="solid"/>
                      <a:round/>
                      <a:headEnd type="none" w="med" len="med"/>
                      <a:tailEnd type="none" w="med" len="med"/>
                    </a:lnT>
                    <a:lnB w="13462"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11">
                            <a:extLst>
                              <a:ext uri="{A12FA001-AC4F-418D-AE19-62706E023703}">
                                <ahyp:hlinkClr xmlns:ahyp="http://schemas.microsoft.com/office/drawing/2018/hyperlinkcolor" val="tx"/>
                              </a:ext>
                            </a:extLst>
                          </a:hlinkClick>
                        </a:rPr>
                        <a:t>Cayuse How-</a:t>
                      </a:r>
                      <a:r>
                        <a:rPr lang="en-US" sz="1800" b="1" dirty="0" err="1">
                          <a:solidFill>
                            <a:srgbClr val="442316"/>
                          </a:solidFill>
                          <a:latin typeface="Calibri"/>
                          <a:ea typeface="+mn-ea"/>
                          <a:cs typeface="Calibri"/>
                          <a:hlinkClick r:id="rId11">
                            <a:extLst>
                              <a:ext uri="{A12FA001-AC4F-418D-AE19-62706E023703}">
                                <ahyp:hlinkClr xmlns:ahyp="http://schemas.microsoft.com/office/drawing/2018/hyperlinkcolor" val="tx"/>
                              </a:ext>
                            </a:extLst>
                          </a:hlinkClick>
                        </a:rPr>
                        <a:t>Tos</a:t>
                      </a:r>
                      <a:endParaRPr lang="en-US" sz="1800" b="1" dirty="0">
                        <a:solidFill>
                          <a:srgbClr val="442316"/>
                        </a:solidFill>
                        <a:latin typeface="Calibri"/>
                        <a:ea typeface="+mn-ea"/>
                        <a:cs typeface="Calibri"/>
                      </a:endParaRPr>
                    </a:p>
                    <a:p>
                      <a:pPr marL="19050">
                        <a:lnSpc>
                          <a:spcPct val="100000"/>
                        </a:lnSpc>
                      </a:pPr>
                      <a:r>
                        <a:rPr lang="en-US" sz="1800" b="1" dirty="0">
                          <a:solidFill>
                            <a:srgbClr val="442316"/>
                          </a:solidFill>
                          <a:latin typeface="Calibri"/>
                          <a:ea typeface="+mn-ea"/>
                          <a:cs typeface="Calibri"/>
                          <a:hlinkClick r:id="rId12">
                            <a:extLst>
                              <a:ext uri="{A12FA001-AC4F-418D-AE19-62706E023703}">
                                <ahyp:hlinkClr xmlns:ahyp="http://schemas.microsoft.com/office/drawing/2018/hyperlinkcolor" val="tx"/>
                              </a:ext>
                            </a:extLst>
                          </a:hlinkClick>
                        </a:rPr>
                        <a:t>https://wmich.edu/research/cayuse-irb</a:t>
                      </a:r>
                      <a:endParaRPr lang="en-US"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1" cap="flat" cmpd="sng" algn="ctr">
                      <a:solidFill>
                        <a:srgbClr val="000000"/>
                      </a:solidFill>
                      <a:prstDash val="solid"/>
                      <a:round/>
                      <a:headEnd type="none" w="med" len="med"/>
                      <a:tailEnd type="none" w="med" len="med"/>
                    </a:lnT>
                    <a:lnB w="13462">
                      <a:solidFill>
                        <a:srgbClr val="000000"/>
                      </a:solidFill>
                      <a:prstDash val="solid"/>
                    </a:lnB>
                    <a:solidFill>
                      <a:srgbClr val="FFF1CC"/>
                    </a:solidFill>
                  </a:tcPr>
                </a:tc>
                <a:extLst>
                  <a:ext uri="{0D108BD9-81ED-4DB2-BD59-A6C34878D82A}">
                    <a16:rowId xmlns:a16="http://schemas.microsoft.com/office/drawing/2014/main" val="10009"/>
                  </a:ext>
                </a:extLst>
              </a:tr>
              <a:tr h="91440">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1">
                      <a:solidFill>
                        <a:srgbClr val="000000"/>
                      </a:solidFill>
                      <a:prstDash val="solid"/>
                    </a:lnB>
                    <a:solidFill>
                      <a:srgbClr val="FFF1CC"/>
                    </a:solidFill>
                  </a:tcPr>
                </a:tc>
                <a:tc>
                  <a:txBody>
                    <a:bodyPr/>
                    <a:lstStyle/>
                    <a:p>
                      <a:pPr marL="19050">
                        <a:lnSpc>
                          <a:spcPct val="100000"/>
                        </a:lnSpc>
                      </a:pPr>
                      <a:r>
                        <a:rPr lang="en-US" sz="1800" b="1" dirty="0">
                          <a:solidFill>
                            <a:srgbClr val="442316"/>
                          </a:solidFill>
                          <a:latin typeface="Calibri"/>
                          <a:ea typeface="+mn-ea"/>
                          <a:cs typeface="Calibri"/>
                        </a:rPr>
                        <a:t>Radiation Safety</a:t>
                      </a: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1"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13">
                            <a:extLst>
                              <a:ext uri="{A12FA001-AC4F-418D-AE19-62706E023703}">
                                <ahyp:hlinkClr xmlns:ahyp="http://schemas.microsoft.com/office/drawing/2018/hyperlinkcolor" val="tx"/>
                              </a:ext>
                            </a:extLst>
                          </a:hlinkClick>
                        </a:rPr>
                        <a:t>https://wmich.edu/research/compliance/radiation</a:t>
                      </a:r>
                      <a:endParaRPr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2" cap="flat" cmpd="sng" algn="ctr">
                      <a:solidFill>
                        <a:srgbClr val="000000"/>
                      </a:solidFill>
                      <a:prstDash val="solid"/>
                      <a:round/>
                      <a:headEnd type="none" w="med" len="med"/>
                      <a:tailEnd type="none" w="med" len="med"/>
                    </a:lnT>
                    <a:lnB w="13461">
                      <a:solidFill>
                        <a:srgbClr val="000000"/>
                      </a:solidFill>
                      <a:prstDash val="solid"/>
                    </a:lnB>
                    <a:solidFill>
                      <a:srgbClr val="FFF1CC"/>
                    </a:solidFill>
                  </a:tcPr>
                </a:tc>
                <a:extLst>
                  <a:ext uri="{0D108BD9-81ED-4DB2-BD59-A6C34878D82A}">
                    <a16:rowId xmlns:a16="http://schemas.microsoft.com/office/drawing/2014/main" val="10011"/>
                  </a:ext>
                </a:extLst>
              </a:tr>
              <a:tr h="91440">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1" cap="flat" cmpd="sng" algn="ctr">
                      <a:solidFill>
                        <a:srgbClr val="000000"/>
                      </a:solidFill>
                      <a:prstDash val="solid"/>
                      <a:round/>
                      <a:headEnd type="none" w="med" len="med"/>
                      <a:tailEnd type="none" w="med" len="med"/>
                    </a:lnT>
                    <a:lnB w="13462">
                      <a:solidFill>
                        <a:srgbClr val="000000"/>
                      </a:solidFill>
                      <a:prstDash val="solid"/>
                    </a:lnB>
                    <a:solidFill>
                      <a:srgbClr val="FFF1CC"/>
                    </a:solidFill>
                  </a:tcPr>
                </a:tc>
                <a:tc>
                  <a:txBody>
                    <a:bodyPr/>
                    <a:lstStyle/>
                    <a:p>
                      <a:pPr marL="19050" marR="0" lvl="0" indent="0" defTabSz="914400" eaLnBrk="1" fontAlgn="auto" latinLnBrk="0" hangingPunct="1">
                        <a:lnSpc>
                          <a:spcPct val="100000"/>
                        </a:lnSpc>
                        <a:spcBef>
                          <a:spcPts val="0"/>
                        </a:spcBef>
                        <a:spcAft>
                          <a:spcPts val="0"/>
                        </a:spcAft>
                        <a:buClrTx/>
                        <a:buSzTx/>
                        <a:buFontTx/>
                        <a:buNone/>
                        <a:tabLst/>
                        <a:defRPr/>
                      </a:pPr>
                      <a:r>
                        <a:rPr lang="en-US" sz="1800" b="1" spc="-5" dirty="0">
                          <a:solidFill>
                            <a:srgbClr val="442316"/>
                          </a:solidFill>
                          <a:latin typeface="Calibri"/>
                          <a:ea typeface="+mn-ea"/>
                          <a:cs typeface="Calibri"/>
                        </a:rPr>
                        <a:t>Export Controls</a:t>
                      </a:r>
                      <a:endParaRPr sz="1800" dirty="0">
                        <a:latin typeface="Calibri"/>
                        <a:cs typeface="Calibri"/>
                      </a:endParaRP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1" cap="flat" cmpd="sng" algn="ctr">
                      <a:solidFill>
                        <a:srgbClr val="000000"/>
                      </a:solidFill>
                      <a:prstDash val="solid"/>
                      <a:round/>
                      <a:headEnd type="none" w="med" len="med"/>
                      <a:tailEnd type="none" w="med" len="med"/>
                    </a:lnT>
                    <a:lnB w="13462"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14">
                            <a:extLst>
                              <a:ext uri="{A12FA001-AC4F-418D-AE19-62706E023703}">
                                <ahyp:hlinkClr xmlns:ahyp="http://schemas.microsoft.com/office/drawing/2018/hyperlinkcolor" val="tx"/>
                              </a:ext>
                            </a:extLst>
                          </a:hlinkClick>
                        </a:rPr>
                        <a:t>https://wmich.edu/research/compliance/exportcontrol</a:t>
                      </a:r>
                      <a:endParaRPr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1" cap="flat" cmpd="sng" algn="ctr">
                      <a:solidFill>
                        <a:srgbClr val="000000"/>
                      </a:solidFill>
                      <a:prstDash val="solid"/>
                      <a:round/>
                      <a:headEnd type="none" w="med" len="med"/>
                      <a:tailEnd type="none" w="med" len="med"/>
                    </a:lnT>
                    <a:lnB w="13462">
                      <a:solidFill>
                        <a:srgbClr val="000000"/>
                      </a:solidFill>
                      <a:prstDash val="solid"/>
                    </a:lnB>
                    <a:solidFill>
                      <a:srgbClr val="FFF1CC"/>
                    </a:solidFill>
                  </a:tcPr>
                </a:tc>
                <a:extLst>
                  <a:ext uri="{0D108BD9-81ED-4DB2-BD59-A6C34878D82A}">
                    <a16:rowId xmlns:a16="http://schemas.microsoft.com/office/drawing/2014/main" val="10013"/>
                  </a:ext>
                </a:extLst>
              </a:tr>
              <a:tr h="0">
                <a:tc vMerge="1">
                  <a:txBody>
                    <a:bodyPr/>
                    <a:lstStyle/>
                    <a:p>
                      <a:pPr marL="19050">
                        <a:lnSpc>
                          <a:spcPct val="100000"/>
                        </a:lnSpc>
                      </a:pPr>
                      <a:endParaRPr sz="1800" dirty="0">
                        <a:latin typeface="Calibri"/>
                        <a:cs typeface="Calibri"/>
                      </a:endParaRPr>
                    </a:p>
                  </a:txBody>
                  <a:tcPr marL="0" marR="0" marT="0" marB="0">
                    <a:lnL w="13462">
                      <a:solidFill>
                        <a:srgbClr val="000000"/>
                      </a:solidFill>
                      <a:prstDash val="soli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2">
                      <a:solidFill>
                        <a:srgbClr val="000000"/>
                      </a:solidFill>
                      <a:prstDash val="solid"/>
                    </a:lnB>
                    <a:solidFill>
                      <a:srgbClr val="FFF1CC"/>
                    </a:solidFill>
                  </a:tcPr>
                </a:tc>
                <a:tc>
                  <a:txBody>
                    <a:bodyPr/>
                    <a:lstStyle/>
                    <a:p>
                      <a:pPr marL="19050" marR="0" lvl="0" indent="0" defTabSz="914400" eaLnBrk="1" fontAlgn="auto" latinLnBrk="0" hangingPunct="1">
                        <a:lnSpc>
                          <a:spcPct val="100000"/>
                        </a:lnSpc>
                        <a:spcBef>
                          <a:spcPts val="0"/>
                        </a:spcBef>
                        <a:spcAft>
                          <a:spcPts val="0"/>
                        </a:spcAft>
                        <a:buClrTx/>
                        <a:buSzTx/>
                        <a:buFontTx/>
                        <a:buNone/>
                        <a:tabLst/>
                        <a:defRPr/>
                      </a:pPr>
                      <a:r>
                        <a:rPr lang="en-US" sz="1800" b="1" spc="-5" dirty="0">
                          <a:solidFill>
                            <a:srgbClr val="442316"/>
                          </a:solidFill>
                          <a:latin typeface="Calibri"/>
                          <a:ea typeface="+mn-ea"/>
                          <a:cs typeface="Calibri"/>
                        </a:rPr>
                        <a:t>Biosafety</a:t>
                      </a:r>
                    </a:p>
                    <a:p>
                      <a:pPr marL="19050" marR="0" lvl="0" indent="0" defTabSz="914400" eaLnBrk="1" fontAlgn="auto" latinLnBrk="0" hangingPunct="1">
                        <a:lnSpc>
                          <a:spcPct val="100000"/>
                        </a:lnSpc>
                        <a:spcBef>
                          <a:spcPts val="0"/>
                        </a:spcBef>
                        <a:spcAft>
                          <a:spcPts val="0"/>
                        </a:spcAft>
                        <a:buClrTx/>
                        <a:buSzTx/>
                        <a:buFontTx/>
                        <a:buNone/>
                        <a:tabLst/>
                        <a:defRPr/>
                      </a:pPr>
                      <a:r>
                        <a:rPr lang="en-US" sz="1800" b="1" spc="-5" dirty="0">
                          <a:solidFill>
                            <a:srgbClr val="442316"/>
                          </a:solidFill>
                          <a:latin typeface="Calibri"/>
                          <a:ea typeface="+mn-ea"/>
                          <a:cs typeface="Calibri"/>
                        </a:rPr>
                        <a:t>Institutional Biosafety Committee</a:t>
                      </a:r>
                      <a:endParaRPr sz="1800" dirty="0">
                        <a:latin typeface="Calibri"/>
                        <a:cs typeface="Calibri"/>
                      </a:endParaRPr>
                    </a:p>
                  </a:txBody>
                  <a:tcPr marL="0" marR="0" marT="0" marB="0">
                    <a:lnL w="13461" cap="flat" cmpd="sng" algn="ctr">
                      <a:solidFill>
                        <a:srgbClr val="000000"/>
                      </a:solidFill>
                      <a:prstDash val="solid"/>
                      <a:round/>
                      <a:headEnd type="none" w="med" len="med"/>
                      <a:tailEnd type="none" w="med" len="med"/>
                    </a:lnL>
                    <a:lnR w="13461" cap="flat" cmpd="sng" algn="ctr">
                      <a:solidFill>
                        <a:srgbClr val="000000"/>
                      </a:solidFill>
                      <a:prstDash val="solid"/>
                      <a:round/>
                      <a:headEnd type="none" w="med" len="med"/>
                      <a:tailEnd type="none" w="med" len="med"/>
                    </a:lnR>
                    <a:lnT w="13462" cap="flat" cmpd="sng" algn="ctr">
                      <a:solidFill>
                        <a:srgbClr val="000000"/>
                      </a:solidFill>
                      <a:prstDash val="solid"/>
                      <a:round/>
                      <a:headEnd type="none" w="med" len="med"/>
                      <a:tailEnd type="none" w="med" len="med"/>
                    </a:lnT>
                    <a:lnB w="13462" cap="flat" cmpd="sng" algn="ctr">
                      <a:solidFill>
                        <a:srgbClr val="000000"/>
                      </a:solidFill>
                      <a:prstDash val="solid"/>
                      <a:round/>
                      <a:headEnd type="none" w="med" len="med"/>
                      <a:tailEnd type="none" w="med" len="med"/>
                    </a:lnB>
                    <a:solidFill>
                      <a:srgbClr val="FFF1CC"/>
                    </a:solidFill>
                  </a:tcPr>
                </a:tc>
                <a:tc>
                  <a:txBody>
                    <a:bodyPr/>
                    <a:lstStyle/>
                    <a:p>
                      <a:pPr marL="19050">
                        <a:lnSpc>
                          <a:spcPct val="100000"/>
                        </a:lnSpc>
                      </a:pPr>
                      <a:r>
                        <a:rPr lang="en-US" sz="1800" b="1" dirty="0">
                          <a:solidFill>
                            <a:srgbClr val="442316"/>
                          </a:solidFill>
                          <a:latin typeface="Calibri"/>
                          <a:ea typeface="+mn-ea"/>
                          <a:cs typeface="Calibri"/>
                          <a:hlinkClick r:id="rId15">
                            <a:extLst>
                              <a:ext uri="{A12FA001-AC4F-418D-AE19-62706E023703}">
                                <ahyp:hlinkClr xmlns:ahyp="http://schemas.microsoft.com/office/drawing/2018/hyperlinkcolor" val="tx"/>
                              </a:ext>
                            </a:extLst>
                          </a:hlinkClick>
                        </a:rPr>
                        <a:t>https://wmich.edu/research/compliance/biosafety</a:t>
                      </a:r>
                      <a:endParaRPr lang="en-US" sz="1800" b="1" dirty="0">
                        <a:solidFill>
                          <a:srgbClr val="442316"/>
                        </a:solidFill>
                        <a:latin typeface="Calibri"/>
                        <a:ea typeface="+mn-ea"/>
                        <a:cs typeface="Calibri"/>
                      </a:endParaRPr>
                    </a:p>
                    <a:p>
                      <a:pPr marL="19050">
                        <a:lnSpc>
                          <a:spcPct val="100000"/>
                        </a:lnSpc>
                      </a:pPr>
                      <a:r>
                        <a:rPr lang="en-US" sz="1800" b="1" dirty="0">
                          <a:solidFill>
                            <a:srgbClr val="442316"/>
                          </a:solidFill>
                          <a:latin typeface="Calibri"/>
                          <a:ea typeface="+mn-ea"/>
                          <a:cs typeface="Calibri"/>
                          <a:hlinkClick r:id="rId16">
                            <a:extLst>
                              <a:ext uri="{A12FA001-AC4F-418D-AE19-62706E023703}">
                                <ahyp:hlinkClr xmlns:ahyp="http://schemas.microsoft.com/office/drawing/2018/hyperlinkcolor" val="tx"/>
                              </a:ext>
                            </a:extLst>
                          </a:hlinkClick>
                        </a:rPr>
                        <a:t>https://wmich.edu/research/compliance/biosafety/dna</a:t>
                      </a:r>
                      <a:endParaRPr sz="1800" b="1" dirty="0">
                        <a:solidFill>
                          <a:srgbClr val="442316"/>
                        </a:solidFill>
                        <a:latin typeface="Calibri"/>
                        <a:ea typeface="+mn-ea"/>
                        <a:cs typeface="Calibri"/>
                      </a:endParaRPr>
                    </a:p>
                  </a:txBody>
                  <a:tcPr marL="0" marR="0" marT="0" marB="0">
                    <a:lnL w="13461" cap="flat" cmpd="sng" algn="ctr">
                      <a:solidFill>
                        <a:srgbClr val="000000"/>
                      </a:solidFill>
                      <a:prstDash val="solid"/>
                      <a:round/>
                      <a:headEnd type="none" w="med" len="med"/>
                      <a:tailEnd type="none" w="med" len="med"/>
                    </a:lnL>
                    <a:lnR w="13462">
                      <a:solidFill>
                        <a:srgbClr val="000000"/>
                      </a:solidFill>
                      <a:prstDash val="solid"/>
                    </a:lnR>
                    <a:lnT w="13462" cap="flat" cmpd="sng" algn="ctr">
                      <a:solidFill>
                        <a:srgbClr val="000000"/>
                      </a:solidFill>
                      <a:prstDash val="solid"/>
                      <a:round/>
                      <a:headEnd type="none" w="med" len="med"/>
                      <a:tailEnd type="none" w="med" len="med"/>
                    </a:lnT>
                    <a:lnB w="13462">
                      <a:solidFill>
                        <a:srgbClr val="000000"/>
                      </a:solidFill>
                      <a:prstDash val="solid"/>
                    </a:lnB>
                    <a:solidFill>
                      <a:srgbClr val="FFF1CC"/>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20158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0E208-5147-44EC-BE11-005F9E0069CB}"/>
              </a:ext>
            </a:extLst>
          </p:cNvPr>
          <p:cNvSpPr>
            <a:spLocks noGrp="1"/>
          </p:cNvSpPr>
          <p:nvPr>
            <p:ph type="title"/>
          </p:nvPr>
        </p:nvSpPr>
        <p:spPr>
          <a:xfrm>
            <a:off x="684233" y="959555"/>
            <a:ext cx="6452834" cy="994314"/>
          </a:xfrm>
        </p:spPr>
        <p:txBody>
          <a:bodyPr/>
          <a:lstStyle/>
          <a:p>
            <a:r>
              <a:rPr lang="en-US" sz="4400" dirty="0"/>
              <a:t>We are here to help!</a:t>
            </a:r>
          </a:p>
        </p:txBody>
      </p:sp>
      <p:pic>
        <p:nvPicPr>
          <p:cNvPr id="11" name="Picture 10">
            <a:extLst>
              <a:ext uri="{FF2B5EF4-FFF2-40B4-BE49-F238E27FC236}">
                <a16:creationId xmlns:a16="http://schemas.microsoft.com/office/drawing/2014/main" id="{2052D460-55C9-461E-ABE2-73E5E447F8F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4233" y="2146963"/>
            <a:ext cx="1832738" cy="1466190"/>
          </a:xfrm>
          <a:prstGeom prst="rect">
            <a:avLst/>
          </a:prstGeom>
        </p:spPr>
      </p:pic>
      <p:sp>
        <p:nvSpPr>
          <p:cNvPr id="12" name="TextBox 11">
            <a:extLst>
              <a:ext uri="{FF2B5EF4-FFF2-40B4-BE49-F238E27FC236}">
                <a16:creationId xmlns:a16="http://schemas.microsoft.com/office/drawing/2014/main" id="{6E0A1B55-FC66-40DE-B592-8ADF08BCD8ED}"/>
              </a:ext>
            </a:extLst>
          </p:cNvPr>
          <p:cNvSpPr txBox="1"/>
          <p:nvPr/>
        </p:nvSpPr>
        <p:spPr>
          <a:xfrm>
            <a:off x="2805906" y="2556892"/>
            <a:ext cx="7429933" cy="646331"/>
          </a:xfrm>
          <a:prstGeom prst="rect">
            <a:avLst/>
          </a:prstGeom>
          <a:noFill/>
        </p:spPr>
        <p:txBody>
          <a:bodyPr wrap="square" rtlCol="0">
            <a:spAutoFit/>
          </a:bodyPr>
          <a:lstStyle/>
          <a:p>
            <a:r>
              <a:rPr lang="en-US" sz="3600" dirty="0">
                <a:solidFill>
                  <a:srgbClr val="FF0000"/>
                </a:solidFill>
              </a:rPr>
              <a:t>Contact us EARLY and OFTEN!!</a:t>
            </a:r>
          </a:p>
        </p:txBody>
      </p:sp>
      <p:pic>
        <p:nvPicPr>
          <p:cNvPr id="6" name="Picture 5">
            <a:extLst>
              <a:ext uri="{FF2B5EF4-FFF2-40B4-BE49-F238E27FC236}">
                <a16:creationId xmlns:a16="http://schemas.microsoft.com/office/drawing/2014/main" id="{E4386A46-51E3-4C6A-9266-F31FF829C3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31023" y="667226"/>
            <a:ext cx="2068159" cy="2068159"/>
          </a:xfrm>
          <a:prstGeom prst="rect">
            <a:avLst/>
          </a:prstGeom>
        </p:spPr>
      </p:pic>
      <p:sp>
        <p:nvSpPr>
          <p:cNvPr id="14" name="TextBox 13">
            <a:extLst>
              <a:ext uri="{FF2B5EF4-FFF2-40B4-BE49-F238E27FC236}">
                <a16:creationId xmlns:a16="http://schemas.microsoft.com/office/drawing/2014/main" id="{0D977FDC-A8E8-4842-ABBD-340F18E89FEC}"/>
              </a:ext>
            </a:extLst>
          </p:cNvPr>
          <p:cNvSpPr txBox="1"/>
          <p:nvPr/>
        </p:nvSpPr>
        <p:spPr>
          <a:xfrm>
            <a:off x="1695904" y="3633007"/>
            <a:ext cx="9041364" cy="2554545"/>
          </a:xfrm>
          <a:prstGeom prst="rect">
            <a:avLst/>
          </a:prstGeom>
          <a:noFill/>
        </p:spPr>
        <p:txBody>
          <a:bodyPr wrap="square" rtlCol="0">
            <a:spAutoFit/>
          </a:bodyPr>
          <a:lstStyle/>
          <a:p>
            <a:pPr algn="ctr"/>
            <a:r>
              <a:rPr lang="en-US" sz="3200" dirty="0">
                <a:solidFill>
                  <a:schemeClr val="tx1"/>
                </a:solidFill>
                <a:latin typeface="Arial Black"/>
                <a:ea typeface="+mj-ea"/>
                <a:hlinkClick r:id="rId6">
                  <a:extLst>
                    <a:ext uri="{A12FA001-AC4F-418D-AE19-62706E023703}">
                      <ahyp:hlinkClr xmlns:ahyp="http://schemas.microsoft.com/office/drawing/2018/hyperlinkcolor" val="tx"/>
                    </a:ext>
                  </a:extLst>
                </a:hlinkClick>
              </a:rPr>
              <a:t>Research Compliance</a:t>
            </a:r>
          </a:p>
          <a:p>
            <a:pPr algn="ctr"/>
            <a:r>
              <a:rPr lang="en-US" sz="3200" dirty="0">
                <a:hlinkClick r:id="rId6"/>
              </a:rPr>
              <a:t>https://wmich.edu/research/compliance</a:t>
            </a:r>
            <a:endParaRPr lang="en-US" sz="3200" dirty="0"/>
          </a:p>
          <a:p>
            <a:pPr algn="ctr"/>
            <a:r>
              <a:rPr lang="en-US" sz="3200" dirty="0"/>
              <a:t>387-8293</a:t>
            </a:r>
          </a:p>
          <a:p>
            <a:pPr algn="ctr"/>
            <a:r>
              <a:rPr lang="en-US" sz="3200" dirty="0" err="1"/>
              <a:t>Walwood</a:t>
            </a:r>
            <a:r>
              <a:rPr lang="en-US" sz="3200" dirty="0"/>
              <a:t> Hall</a:t>
            </a:r>
          </a:p>
          <a:p>
            <a:pPr algn="ctr"/>
            <a:r>
              <a:rPr lang="en-US" sz="3200" dirty="0"/>
              <a:t>741 Oakland Drive (physical address)</a:t>
            </a:r>
          </a:p>
        </p:txBody>
      </p:sp>
    </p:spTree>
    <p:extLst>
      <p:ext uri="{BB962C8B-B14F-4D97-AF65-F5344CB8AC3E}">
        <p14:creationId xmlns:p14="http://schemas.microsoft.com/office/powerpoint/2010/main" val="89608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3339" y="859252"/>
            <a:ext cx="7132501" cy="4169947"/>
          </a:xfrm>
        </p:spPr>
        <p:txBody>
          <a:bodyPr>
            <a:normAutofit/>
          </a:bodyPr>
          <a:lstStyle/>
          <a:p>
            <a:r>
              <a:rPr lang="en-US" sz="2800" dirty="0">
                <a:latin typeface="Arial Black" panose="020B0A04020102020204" pitchFamily="34" charset="0"/>
              </a:rPr>
              <a:t>Western Michigan University </a:t>
            </a:r>
          </a:p>
          <a:p>
            <a:endParaRPr lang="en-US" sz="2800" dirty="0">
              <a:solidFill>
                <a:schemeClr val="accent2">
                  <a:lumMod val="50000"/>
                </a:schemeClr>
              </a:solidFill>
              <a:latin typeface="Arial Black" panose="020B0A04020102020204" pitchFamily="34" charset="0"/>
            </a:endParaRPr>
          </a:p>
          <a:p>
            <a:r>
              <a:rPr lang="en-US" sz="2800" dirty="0">
                <a:solidFill>
                  <a:schemeClr val="accent2">
                    <a:lumMod val="50000"/>
                  </a:schemeClr>
                </a:solidFill>
                <a:latin typeface="Arial Black" panose="020B0A04020102020204" pitchFamily="34" charset="0"/>
              </a:rPr>
              <a:t>Julia Mays</a:t>
            </a:r>
          </a:p>
          <a:p>
            <a:r>
              <a:rPr lang="en-US" sz="2800" dirty="0">
                <a:solidFill>
                  <a:schemeClr val="accent2">
                    <a:lumMod val="50000"/>
                  </a:schemeClr>
                </a:solidFill>
                <a:latin typeface="Arial Black" panose="020B0A04020102020204" pitchFamily="34" charset="0"/>
              </a:rPr>
              <a:t>Director </a:t>
            </a:r>
          </a:p>
          <a:p>
            <a:r>
              <a:rPr lang="en-US" sz="2800" dirty="0">
                <a:solidFill>
                  <a:schemeClr val="accent2">
                    <a:lumMod val="50000"/>
                  </a:schemeClr>
                </a:solidFill>
                <a:latin typeface="Arial Black" panose="020B0A04020102020204" pitchFamily="34" charset="0"/>
              </a:rPr>
              <a:t>Research Compliance</a:t>
            </a:r>
          </a:p>
          <a:p>
            <a:endParaRPr lang="en-US" sz="2800" dirty="0">
              <a:solidFill>
                <a:schemeClr val="accent2">
                  <a:lumMod val="50000"/>
                </a:schemeClr>
              </a:solidFill>
              <a:latin typeface="Arial Black" panose="020B0A04020102020204" pitchFamily="34" charset="0"/>
            </a:endParaRPr>
          </a:p>
          <a:p>
            <a:r>
              <a:rPr lang="en-US" sz="2800" dirty="0">
                <a:solidFill>
                  <a:schemeClr val="accent2">
                    <a:lumMod val="50000"/>
                  </a:schemeClr>
                </a:solidFill>
                <a:latin typeface="Arial Black" panose="020B0A04020102020204" pitchFamily="34" charset="0"/>
              </a:rPr>
              <a:t>Denise Wheatley </a:t>
            </a:r>
          </a:p>
          <a:p>
            <a:r>
              <a:rPr lang="en-US" sz="2800" dirty="0">
                <a:solidFill>
                  <a:schemeClr val="accent2">
                    <a:lumMod val="50000"/>
                  </a:schemeClr>
                </a:solidFill>
                <a:latin typeface="Arial Black" panose="020B0A04020102020204" pitchFamily="34" charset="0"/>
              </a:rPr>
              <a:t>Associate Director  </a:t>
            </a:r>
          </a:p>
          <a:p>
            <a:r>
              <a:rPr lang="en-US" sz="2800" dirty="0">
                <a:solidFill>
                  <a:schemeClr val="accent2">
                    <a:lumMod val="50000"/>
                  </a:schemeClr>
                </a:solidFill>
                <a:latin typeface="Arial Black" panose="020B0A04020102020204" pitchFamily="34" charset="0"/>
              </a:rPr>
              <a:t>Research Administration Pre-Award</a:t>
            </a:r>
          </a:p>
          <a:p>
            <a:endParaRPr lang="en-US" sz="2800" dirty="0">
              <a:solidFill>
                <a:schemeClr val="accent2">
                  <a:lumMod val="50000"/>
                </a:schemeClr>
              </a:solidFill>
              <a:latin typeface="Arial Black" panose="020B0A04020102020204" pitchFamily="34" charset="0"/>
            </a:endParaRPr>
          </a:p>
          <a:p>
            <a:endParaRPr lang="en-US" sz="2800" dirty="0">
              <a:solidFill>
                <a:schemeClr val="accent2">
                  <a:lumMod val="50000"/>
                </a:schemeClr>
              </a:solidFill>
              <a:latin typeface="Arial Black" panose="020B0A04020102020204" pitchFamily="34" charset="0"/>
            </a:endParaRPr>
          </a:p>
          <a:p>
            <a:endParaRPr lang="en-US" sz="2800" dirty="0">
              <a:solidFill>
                <a:schemeClr val="accent2">
                  <a:lumMod val="50000"/>
                </a:schemeClr>
              </a:solidFill>
              <a:latin typeface="Arial Black" panose="020B0A04020102020204" pitchFamily="34" charset="0"/>
            </a:endParaRPr>
          </a:p>
        </p:txBody>
      </p:sp>
      <p:pic>
        <p:nvPicPr>
          <p:cNvPr id="4" name="Picture 3">
            <a:extLst>
              <a:ext uri="{FF2B5EF4-FFF2-40B4-BE49-F238E27FC236}">
                <a16:creationId xmlns:a16="http://schemas.microsoft.com/office/drawing/2014/main" id="{D8802009-4D83-4574-B1BD-415C6BE34CC7}"/>
              </a:ext>
            </a:extLst>
          </p:cNvPr>
          <p:cNvPicPr>
            <a:picLocks noChangeAspect="1"/>
          </p:cNvPicPr>
          <p:nvPr/>
        </p:nvPicPr>
        <p:blipFill>
          <a:blip r:embed="rId2"/>
          <a:stretch>
            <a:fillRect/>
          </a:stretch>
        </p:blipFill>
        <p:spPr>
          <a:xfrm>
            <a:off x="646924" y="640366"/>
            <a:ext cx="3645158" cy="5358382"/>
          </a:xfrm>
          <a:prstGeom prst="rect">
            <a:avLst/>
          </a:prstGeom>
        </p:spPr>
      </p:pic>
      <p:sp>
        <p:nvSpPr>
          <p:cNvPr id="6" name="Rectangle 5">
            <a:extLst>
              <a:ext uri="{FF2B5EF4-FFF2-40B4-BE49-F238E27FC236}">
                <a16:creationId xmlns:a16="http://schemas.microsoft.com/office/drawing/2014/main" id="{D6BF8316-6068-4570-87EE-0F633B00F2C8}"/>
              </a:ext>
            </a:extLst>
          </p:cNvPr>
          <p:cNvSpPr/>
          <p:nvPr/>
        </p:nvSpPr>
        <p:spPr>
          <a:xfrm>
            <a:off x="8936369" y="5715000"/>
            <a:ext cx="2749471" cy="369332"/>
          </a:xfrm>
          <a:prstGeom prst="rect">
            <a:avLst/>
          </a:prstGeom>
        </p:spPr>
        <p:txBody>
          <a:bodyPr wrap="none">
            <a:spAutoFit/>
          </a:bodyPr>
          <a:lstStyle/>
          <a:p>
            <a:r>
              <a:rPr lang="en-US" dirty="0"/>
              <a:t>Research and Innovation</a:t>
            </a:r>
          </a:p>
        </p:txBody>
      </p:sp>
    </p:spTree>
    <p:extLst>
      <p:ext uri="{BB962C8B-B14F-4D97-AF65-F5344CB8AC3E}">
        <p14:creationId xmlns:p14="http://schemas.microsoft.com/office/powerpoint/2010/main" val="304190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635" y="3069351"/>
            <a:ext cx="5890260"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rPr>
              <a:t>Questions</a:t>
            </a:r>
            <a:r>
              <a:rPr sz="3300" spc="-35" dirty="0">
                <a:solidFill>
                  <a:srgbClr val="FFFFFF"/>
                </a:solidFill>
              </a:rPr>
              <a:t> </a:t>
            </a:r>
            <a:r>
              <a:rPr sz="3300" dirty="0">
                <a:solidFill>
                  <a:srgbClr val="FFFFFF"/>
                </a:solidFill>
              </a:rPr>
              <a:t>and</a:t>
            </a:r>
            <a:r>
              <a:rPr sz="3300" spc="-10" dirty="0">
                <a:solidFill>
                  <a:srgbClr val="FFFFFF"/>
                </a:solidFill>
              </a:rPr>
              <a:t> Comments</a:t>
            </a:r>
            <a:endParaRPr sz="3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2049017" y="772389"/>
            <a:ext cx="8007350" cy="566822"/>
          </a:xfrm>
          <a:prstGeom prst="rect">
            <a:avLst/>
          </a:prstGeom>
        </p:spPr>
        <p:txBody>
          <a:bodyPr vert="horz" wrap="square" lIns="0" tIns="12700" rIns="0" bIns="0" rtlCol="0">
            <a:spAutoFit/>
          </a:bodyPr>
          <a:lstStyle/>
          <a:p>
            <a:pPr marL="132080">
              <a:lnSpc>
                <a:spcPct val="100000"/>
              </a:lnSpc>
              <a:spcBef>
                <a:spcPts val="100"/>
              </a:spcBef>
            </a:pPr>
            <a:r>
              <a:rPr sz="3600" dirty="0"/>
              <a:t>Research</a:t>
            </a:r>
            <a:r>
              <a:rPr sz="3600" spc="-80" dirty="0"/>
              <a:t> </a:t>
            </a:r>
            <a:r>
              <a:rPr sz="3600" spc="-10" dirty="0"/>
              <a:t>Compliance</a:t>
            </a:r>
          </a:p>
        </p:txBody>
      </p:sp>
      <p:sp>
        <p:nvSpPr>
          <p:cNvPr id="4" name="object 4"/>
          <p:cNvSpPr txBox="1">
            <a:spLocks noGrp="1"/>
          </p:cNvSpPr>
          <p:nvPr>
            <p:ph type="body" idx="1"/>
          </p:nvPr>
        </p:nvSpPr>
        <p:spPr>
          <a:xfrm>
            <a:off x="2286000" y="1676400"/>
            <a:ext cx="7270776" cy="3484159"/>
          </a:xfrm>
          <a:prstGeom prst="rect">
            <a:avLst/>
          </a:prstGeom>
        </p:spPr>
        <p:txBody>
          <a:bodyPr vert="horz" wrap="square" lIns="0" tIns="94615" rIns="0" bIns="0" rtlCol="0">
            <a:spAutoFit/>
          </a:bodyPr>
          <a:lstStyle/>
          <a:p>
            <a:pPr marL="12700" marR="680720">
              <a:lnSpc>
                <a:spcPct val="70000"/>
              </a:lnSpc>
              <a:spcBef>
                <a:spcPts val="745"/>
              </a:spcBef>
            </a:pPr>
            <a:r>
              <a:rPr lang="en-US" sz="1800" b="0" dirty="0">
                <a:solidFill>
                  <a:srgbClr val="000000"/>
                </a:solidFill>
                <a:latin typeface="Arial"/>
                <a:cs typeface="Arial"/>
              </a:rPr>
              <a:t>Chief </a:t>
            </a:r>
            <a:r>
              <a:rPr lang="en-US" sz="1800" b="0" dirty="0">
                <a:solidFill>
                  <a:srgbClr val="000000"/>
                </a:solidFill>
              </a:rPr>
              <a:t>administrator overseeing</a:t>
            </a:r>
            <a:r>
              <a:rPr lang="en-US" sz="1800" b="0" spc="-40" dirty="0">
                <a:solidFill>
                  <a:srgbClr val="000000"/>
                </a:solidFill>
                <a:latin typeface="Arial"/>
                <a:cs typeface="Arial"/>
              </a:rPr>
              <a:t> </a:t>
            </a:r>
            <a:r>
              <a:rPr sz="1800" b="0" dirty="0">
                <a:solidFill>
                  <a:srgbClr val="000000"/>
                </a:solidFill>
                <a:latin typeface="Arial"/>
                <a:cs typeface="Arial"/>
              </a:rPr>
              <a:t>the</a:t>
            </a:r>
            <a:r>
              <a:rPr sz="1800" b="0" spc="-30" dirty="0">
                <a:solidFill>
                  <a:srgbClr val="000000"/>
                </a:solidFill>
                <a:latin typeface="Arial"/>
                <a:cs typeface="Arial"/>
              </a:rPr>
              <a:t> </a:t>
            </a:r>
            <a:r>
              <a:rPr sz="1800" b="0" dirty="0">
                <a:solidFill>
                  <a:srgbClr val="000000"/>
                </a:solidFill>
                <a:latin typeface="Arial"/>
                <a:cs typeface="Arial"/>
              </a:rPr>
              <a:t>conduct</a:t>
            </a:r>
            <a:r>
              <a:rPr sz="1800" b="0" spc="-10" dirty="0">
                <a:solidFill>
                  <a:srgbClr val="000000"/>
                </a:solidFill>
                <a:latin typeface="Arial"/>
                <a:cs typeface="Arial"/>
              </a:rPr>
              <a:t> </a:t>
            </a:r>
            <a:r>
              <a:rPr sz="1800" b="0" dirty="0">
                <a:solidFill>
                  <a:srgbClr val="000000"/>
                </a:solidFill>
                <a:latin typeface="Arial"/>
                <a:cs typeface="Arial"/>
              </a:rPr>
              <a:t>of</a:t>
            </a:r>
            <a:r>
              <a:rPr sz="1800" b="0" spc="-15" dirty="0">
                <a:solidFill>
                  <a:srgbClr val="000000"/>
                </a:solidFill>
                <a:latin typeface="Arial"/>
                <a:cs typeface="Arial"/>
              </a:rPr>
              <a:t> </a:t>
            </a:r>
            <a:r>
              <a:rPr sz="1800" b="0" dirty="0">
                <a:solidFill>
                  <a:srgbClr val="000000"/>
                </a:solidFill>
                <a:latin typeface="Arial"/>
                <a:cs typeface="Arial"/>
              </a:rPr>
              <a:t>research</a:t>
            </a:r>
            <a:r>
              <a:rPr sz="1800" b="0" spc="-15" dirty="0">
                <a:solidFill>
                  <a:srgbClr val="000000"/>
                </a:solidFill>
                <a:latin typeface="Arial"/>
                <a:cs typeface="Arial"/>
              </a:rPr>
              <a:t> </a:t>
            </a:r>
            <a:r>
              <a:rPr sz="1800" b="0" dirty="0">
                <a:solidFill>
                  <a:srgbClr val="000000"/>
                </a:solidFill>
                <a:latin typeface="Arial"/>
                <a:cs typeface="Arial"/>
              </a:rPr>
              <a:t>to</a:t>
            </a:r>
            <a:r>
              <a:rPr sz="1800" b="0" spc="-30" dirty="0">
                <a:solidFill>
                  <a:srgbClr val="000000"/>
                </a:solidFill>
                <a:latin typeface="Arial"/>
                <a:cs typeface="Arial"/>
              </a:rPr>
              <a:t> </a:t>
            </a:r>
            <a:r>
              <a:rPr sz="1800" b="0" dirty="0">
                <a:solidFill>
                  <a:srgbClr val="000000"/>
                </a:solidFill>
                <a:latin typeface="Arial"/>
                <a:cs typeface="Arial"/>
              </a:rPr>
              <a:t>promote</a:t>
            </a:r>
            <a:r>
              <a:rPr sz="1800" b="0" spc="-15" dirty="0">
                <a:solidFill>
                  <a:srgbClr val="000000"/>
                </a:solidFill>
                <a:latin typeface="Arial"/>
                <a:cs typeface="Arial"/>
              </a:rPr>
              <a:t> </a:t>
            </a:r>
            <a:r>
              <a:rPr sz="1800" b="0" dirty="0">
                <a:solidFill>
                  <a:srgbClr val="000000"/>
                </a:solidFill>
                <a:latin typeface="Arial"/>
                <a:cs typeface="Arial"/>
              </a:rPr>
              <a:t>integrity</a:t>
            </a:r>
            <a:r>
              <a:rPr sz="1800" b="0" spc="-5" dirty="0">
                <a:solidFill>
                  <a:srgbClr val="000000"/>
                </a:solidFill>
                <a:latin typeface="Arial"/>
                <a:cs typeface="Arial"/>
              </a:rPr>
              <a:t> </a:t>
            </a:r>
            <a:r>
              <a:rPr sz="1800" b="0" spc="-25" dirty="0">
                <a:solidFill>
                  <a:srgbClr val="000000"/>
                </a:solidFill>
                <a:latin typeface="Arial"/>
                <a:cs typeface="Arial"/>
              </a:rPr>
              <a:t>and </a:t>
            </a:r>
            <a:r>
              <a:rPr sz="1800" b="0" dirty="0">
                <a:solidFill>
                  <a:srgbClr val="000000"/>
                </a:solidFill>
                <a:latin typeface="Arial"/>
                <a:cs typeface="Arial"/>
              </a:rPr>
              <a:t>maintain</a:t>
            </a:r>
            <a:r>
              <a:rPr sz="1800" b="0" spc="-50" dirty="0">
                <a:solidFill>
                  <a:srgbClr val="000000"/>
                </a:solidFill>
                <a:latin typeface="Arial"/>
                <a:cs typeface="Arial"/>
              </a:rPr>
              <a:t> </a:t>
            </a:r>
            <a:r>
              <a:rPr sz="1800" b="0" dirty="0">
                <a:solidFill>
                  <a:srgbClr val="000000"/>
                </a:solidFill>
                <a:latin typeface="Arial"/>
                <a:cs typeface="Arial"/>
              </a:rPr>
              <a:t>compliance</a:t>
            </a:r>
            <a:r>
              <a:rPr sz="1800" b="0" spc="-25" dirty="0">
                <a:solidFill>
                  <a:srgbClr val="000000"/>
                </a:solidFill>
                <a:latin typeface="Arial"/>
                <a:cs typeface="Arial"/>
              </a:rPr>
              <a:t> </a:t>
            </a:r>
            <a:r>
              <a:rPr sz="1800" b="0" dirty="0">
                <a:solidFill>
                  <a:srgbClr val="000000"/>
                </a:solidFill>
                <a:latin typeface="Arial"/>
                <a:cs typeface="Arial"/>
              </a:rPr>
              <a:t>with </a:t>
            </a:r>
            <a:r>
              <a:rPr sz="1800" b="0" spc="-10" dirty="0">
                <a:solidFill>
                  <a:srgbClr val="000000"/>
                </a:solidFill>
                <a:latin typeface="Arial"/>
                <a:cs typeface="Arial"/>
              </a:rPr>
              <a:t>regulations</a:t>
            </a:r>
            <a:endParaRPr sz="1800" dirty="0">
              <a:latin typeface="Arial"/>
              <a:cs typeface="Arial"/>
            </a:endParaRPr>
          </a:p>
          <a:p>
            <a:pPr marL="269875" indent="-257810">
              <a:lnSpc>
                <a:spcPct val="100000"/>
              </a:lnSpc>
              <a:spcBef>
                <a:spcPts val="575"/>
              </a:spcBef>
              <a:buFont typeface="Wingdings"/>
              <a:buChar char=""/>
              <a:tabLst>
                <a:tab pos="270510" algn="l"/>
              </a:tabLst>
            </a:pPr>
            <a:r>
              <a:rPr sz="1600" b="0" dirty="0">
                <a:latin typeface="Arial"/>
                <a:cs typeface="Arial"/>
              </a:rPr>
              <a:t>Institutional</a:t>
            </a:r>
            <a:r>
              <a:rPr sz="1600" b="0" spc="-75" dirty="0">
                <a:latin typeface="Arial"/>
                <a:cs typeface="Arial"/>
              </a:rPr>
              <a:t> </a:t>
            </a:r>
            <a:r>
              <a:rPr sz="1600" b="0" dirty="0">
                <a:latin typeface="Arial"/>
                <a:cs typeface="Arial"/>
              </a:rPr>
              <a:t>Review</a:t>
            </a:r>
            <a:r>
              <a:rPr sz="1600" b="0" spc="-80" dirty="0">
                <a:latin typeface="Arial"/>
                <a:cs typeface="Arial"/>
              </a:rPr>
              <a:t> </a:t>
            </a:r>
            <a:r>
              <a:rPr sz="1600" b="0" dirty="0">
                <a:latin typeface="Arial"/>
                <a:cs typeface="Arial"/>
              </a:rPr>
              <a:t>Board</a:t>
            </a:r>
            <a:r>
              <a:rPr sz="1600" b="0" spc="-60" dirty="0">
                <a:latin typeface="Arial"/>
                <a:cs typeface="Arial"/>
              </a:rPr>
              <a:t> </a:t>
            </a:r>
            <a:r>
              <a:rPr sz="1600" b="0" spc="-10" dirty="0">
                <a:latin typeface="Arial"/>
                <a:cs typeface="Arial"/>
              </a:rPr>
              <a:t>(</a:t>
            </a:r>
            <a:r>
              <a:rPr lang="en-US" sz="1600" b="0" spc="-10" dirty="0">
                <a:latin typeface="Arial"/>
                <a:cs typeface="Arial"/>
              </a:rPr>
              <a:t>WMU </a:t>
            </a:r>
            <a:r>
              <a:rPr sz="1600" b="0" spc="-10" dirty="0">
                <a:latin typeface="Arial"/>
                <a:cs typeface="Arial"/>
              </a:rPr>
              <a:t>IRB)</a:t>
            </a:r>
            <a:endParaRPr sz="1600" dirty="0">
              <a:latin typeface="Arial"/>
              <a:cs typeface="Arial"/>
            </a:endParaRPr>
          </a:p>
          <a:p>
            <a:pPr marL="269875" indent="-257810">
              <a:lnSpc>
                <a:spcPct val="100000"/>
              </a:lnSpc>
              <a:spcBef>
                <a:spcPts val="600"/>
              </a:spcBef>
              <a:buFont typeface="Wingdings"/>
              <a:buChar char=""/>
              <a:tabLst>
                <a:tab pos="270510" algn="l"/>
              </a:tabLst>
            </a:pPr>
            <a:r>
              <a:rPr sz="1600" b="0" spc="-10" dirty="0">
                <a:latin typeface="Arial"/>
                <a:cs typeface="Arial"/>
              </a:rPr>
              <a:t>Institutional</a:t>
            </a:r>
            <a:r>
              <a:rPr sz="1600" b="0" spc="-105" dirty="0">
                <a:latin typeface="Arial"/>
                <a:cs typeface="Arial"/>
              </a:rPr>
              <a:t> </a:t>
            </a:r>
            <a:r>
              <a:rPr sz="1600" b="0" dirty="0">
                <a:latin typeface="Arial"/>
                <a:cs typeface="Arial"/>
              </a:rPr>
              <a:t>Animal</a:t>
            </a:r>
            <a:r>
              <a:rPr sz="1600" b="0" spc="-65" dirty="0">
                <a:latin typeface="Arial"/>
                <a:cs typeface="Arial"/>
              </a:rPr>
              <a:t> </a:t>
            </a:r>
            <a:r>
              <a:rPr sz="1600" b="0" dirty="0">
                <a:latin typeface="Arial"/>
                <a:cs typeface="Arial"/>
              </a:rPr>
              <a:t>Care</a:t>
            </a:r>
            <a:r>
              <a:rPr sz="1600" b="0" spc="-25" dirty="0">
                <a:latin typeface="Arial"/>
                <a:cs typeface="Arial"/>
              </a:rPr>
              <a:t> </a:t>
            </a:r>
            <a:r>
              <a:rPr sz="1600" b="0" dirty="0">
                <a:latin typeface="Arial"/>
                <a:cs typeface="Arial"/>
              </a:rPr>
              <a:t>and</a:t>
            </a:r>
            <a:r>
              <a:rPr sz="1600" b="0" spc="-40" dirty="0">
                <a:latin typeface="Arial"/>
                <a:cs typeface="Arial"/>
              </a:rPr>
              <a:t> </a:t>
            </a:r>
            <a:r>
              <a:rPr sz="1600" b="0" dirty="0">
                <a:latin typeface="Arial"/>
                <a:cs typeface="Arial"/>
              </a:rPr>
              <a:t>Use</a:t>
            </a:r>
            <a:r>
              <a:rPr sz="1600" b="0" spc="-40" dirty="0">
                <a:latin typeface="Arial"/>
                <a:cs typeface="Arial"/>
              </a:rPr>
              <a:t> </a:t>
            </a:r>
            <a:r>
              <a:rPr sz="1600" b="0" dirty="0">
                <a:latin typeface="Arial"/>
                <a:cs typeface="Arial"/>
              </a:rPr>
              <a:t>Committee</a:t>
            </a:r>
            <a:r>
              <a:rPr sz="1600" b="0" spc="-15" dirty="0">
                <a:latin typeface="Arial"/>
                <a:cs typeface="Arial"/>
              </a:rPr>
              <a:t> </a:t>
            </a:r>
            <a:r>
              <a:rPr sz="1600" b="0" spc="-10" dirty="0">
                <a:latin typeface="Arial"/>
                <a:cs typeface="Arial"/>
              </a:rPr>
              <a:t>(IACUC)</a:t>
            </a:r>
            <a:endParaRPr sz="1600" dirty="0">
              <a:latin typeface="Arial"/>
              <a:cs typeface="Arial"/>
            </a:endParaRPr>
          </a:p>
          <a:p>
            <a:pPr marL="269875" indent="-257810">
              <a:lnSpc>
                <a:spcPct val="100000"/>
              </a:lnSpc>
              <a:spcBef>
                <a:spcPts val="600"/>
              </a:spcBef>
              <a:buFont typeface="Wingdings"/>
              <a:buChar char=""/>
              <a:tabLst>
                <a:tab pos="270510" algn="l"/>
              </a:tabLst>
            </a:pPr>
            <a:r>
              <a:rPr sz="1600" b="0" dirty="0">
                <a:latin typeface="Arial"/>
                <a:cs typeface="Arial"/>
              </a:rPr>
              <a:t>Institution</a:t>
            </a:r>
            <a:r>
              <a:rPr sz="1600" b="0" spc="-80" dirty="0">
                <a:latin typeface="Arial"/>
                <a:cs typeface="Arial"/>
              </a:rPr>
              <a:t> </a:t>
            </a:r>
            <a:r>
              <a:rPr sz="1600" b="0" dirty="0">
                <a:latin typeface="Arial"/>
                <a:cs typeface="Arial"/>
              </a:rPr>
              <a:t>Biosafety</a:t>
            </a:r>
            <a:r>
              <a:rPr sz="1600" b="0" spc="-70" dirty="0">
                <a:latin typeface="Arial"/>
                <a:cs typeface="Arial"/>
              </a:rPr>
              <a:t> </a:t>
            </a:r>
            <a:r>
              <a:rPr sz="1600" b="0" dirty="0">
                <a:latin typeface="Arial"/>
                <a:cs typeface="Arial"/>
              </a:rPr>
              <a:t>Committee</a:t>
            </a:r>
            <a:r>
              <a:rPr sz="1600" b="0" spc="-65" dirty="0">
                <a:latin typeface="Arial"/>
                <a:cs typeface="Arial"/>
              </a:rPr>
              <a:t> </a:t>
            </a:r>
            <a:r>
              <a:rPr sz="1600" b="0" spc="-10" dirty="0">
                <a:latin typeface="Arial"/>
                <a:cs typeface="Arial"/>
              </a:rPr>
              <a:t>(IBC)</a:t>
            </a:r>
            <a:endParaRPr sz="1600" dirty="0">
              <a:latin typeface="Arial"/>
              <a:cs typeface="Arial"/>
            </a:endParaRPr>
          </a:p>
          <a:p>
            <a:pPr marL="269875" marR="5080" indent="-257810">
              <a:lnSpc>
                <a:spcPct val="100000"/>
              </a:lnSpc>
              <a:spcBef>
                <a:spcPts val="600"/>
              </a:spcBef>
              <a:buFont typeface="Wingdings"/>
              <a:buChar char=""/>
              <a:tabLst>
                <a:tab pos="270510" algn="l"/>
              </a:tabLst>
            </a:pPr>
            <a:r>
              <a:rPr sz="1600" b="0" dirty="0">
                <a:solidFill>
                  <a:srgbClr val="935200"/>
                </a:solidFill>
                <a:latin typeface="Arial"/>
                <a:cs typeface="Arial"/>
              </a:rPr>
              <a:t>Provide</a:t>
            </a:r>
            <a:r>
              <a:rPr sz="1600" b="0" spc="-70" dirty="0">
                <a:solidFill>
                  <a:srgbClr val="935200"/>
                </a:solidFill>
                <a:latin typeface="Arial"/>
                <a:cs typeface="Arial"/>
              </a:rPr>
              <a:t> </a:t>
            </a:r>
            <a:r>
              <a:rPr sz="1600" b="0" dirty="0">
                <a:solidFill>
                  <a:srgbClr val="935200"/>
                </a:solidFill>
                <a:latin typeface="Arial"/>
                <a:cs typeface="Arial"/>
              </a:rPr>
              <a:t>required</a:t>
            </a:r>
            <a:r>
              <a:rPr sz="1600" b="0" spc="-55" dirty="0">
                <a:solidFill>
                  <a:srgbClr val="935200"/>
                </a:solidFill>
                <a:latin typeface="Arial"/>
                <a:cs typeface="Arial"/>
              </a:rPr>
              <a:t> </a:t>
            </a:r>
            <a:r>
              <a:rPr sz="1600" b="0" dirty="0">
                <a:solidFill>
                  <a:srgbClr val="935200"/>
                </a:solidFill>
                <a:latin typeface="Arial"/>
                <a:cs typeface="Arial"/>
              </a:rPr>
              <a:t>training</a:t>
            </a:r>
            <a:r>
              <a:rPr sz="1600" b="0" spc="-65" dirty="0">
                <a:solidFill>
                  <a:srgbClr val="935200"/>
                </a:solidFill>
                <a:latin typeface="Arial"/>
                <a:cs typeface="Arial"/>
              </a:rPr>
              <a:t> </a:t>
            </a:r>
            <a:r>
              <a:rPr sz="1600" b="0" dirty="0">
                <a:solidFill>
                  <a:srgbClr val="935200"/>
                </a:solidFill>
                <a:latin typeface="Arial"/>
                <a:cs typeface="Arial"/>
              </a:rPr>
              <a:t>in</a:t>
            </a:r>
            <a:r>
              <a:rPr sz="1600" b="0" spc="-65" dirty="0">
                <a:solidFill>
                  <a:srgbClr val="935200"/>
                </a:solidFill>
                <a:latin typeface="Arial"/>
                <a:cs typeface="Arial"/>
              </a:rPr>
              <a:t> </a:t>
            </a:r>
            <a:r>
              <a:rPr sz="1600" b="0" dirty="0">
                <a:solidFill>
                  <a:srgbClr val="935200"/>
                </a:solidFill>
                <a:latin typeface="Arial"/>
                <a:cs typeface="Arial"/>
              </a:rPr>
              <a:t>responsible</a:t>
            </a:r>
            <a:r>
              <a:rPr sz="1600" b="0" spc="-75" dirty="0">
                <a:solidFill>
                  <a:srgbClr val="935200"/>
                </a:solidFill>
                <a:latin typeface="Arial"/>
                <a:cs typeface="Arial"/>
              </a:rPr>
              <a:t> </a:t>
            </a:r>
            <a:r>
              <a:rPr sz="1600" b="0" dirty="0">
                <a:solidFill>
                  <a:srgbClr val="935200"/>
                </a:solidFill>
                <a:latin typeface="Arial"/>
                <a:cs typeface="Arial"/>
              </a:rPr>
              <a:t>conduct</a:t>
            </a:r>
            <a:r>
              <a:rPr sz="1600" b="0" spc="-65" dirty="0">
                <a:solidFill>
                  <a:srgbClr val="935200"/>
                </a:solidFill>
                <a:latin typeface="Arial"/>
                <a:cs typeface="Arial"/>
              </a:rPr>
              <a:t> </a:t>
            </a:r>
            <a:r>
              <a:rPr sz="1600" b="0" dirty="0">
                <a:solidFill>
                  <a:srgbClr val="935200"/>
                </a:solidFill>
                <a:latin typeface="Arial"/>
                <a:cs typeface="Arial"/>
              </a:rPr>
              <a:t>of</a:t>
            </a:r>
            <a:r>
              <a:rPr sz="1600" b="0" spc="-55" dirty="0">
                <a:solidFill>
                  <a:srgbClr val="935200"/>
                </a:solidFill>
                <a:latin typeface="Arial"/>
                <a:cs typeface="Arial"/>
              </a:rPr>
              <a:t> </a:t>
            </a:r>
            <a:r>
              <a:rPr sz="1600" b="0" dirty="0">
                <a:solidFill>
                  <a:srgbClr val="935200"/>
                </a:solidFill>
                <a:latin typeface="Arial"/>
                <a:cs typeface="Arial"/>
              </a:rPr>
              <a:t>research,</a:t>
            </a:r>
            <a:r>
              <a:rPr lang="en-US" sz="1600" b="0" dirty="0">
                <a:solidFill>
                  <a:srgbClr val="935200"/>
                </a:solidFill>
                <a:latin typeface="Arial"/>
                <a:cs typeface="Arial"/>
              </a:rPr>
              <a:t> research security,</a:t>
            </a:r>
            <a:r>
              <a:rPr sz="1600" b="0" spc="-50" dirty="0">
                <a:solidFill>
                  <a:srgbClr val="935200"/>
                </a:solidFill>
                <a:latin typeface="Arial"/>
                <a:cs typeface="Arial"/>
              </a:rPr>
              <a:t> </a:t>
            </a:r>
            <a:r>
              <a:rPr sz="1600" b="0" spc="-10" dirty="0">
                <a:solidFill>
                  <a:srgbClr val="935200"/>
                </a:solidFill>
                <a:latin typeface="Arial"/>
                <a:cs typeface="Arial"/>
              </a:rPr>
              <a:t>human </a:t>
            </a:r>
            <a:r>
              <a:rPr sz="1600" b="0" dirty="0">
                <a:solidFill>
                  <a:srgbClr val="935200"/>
                </a:solidFill>
                <a:latin typeface="Arial"/>
                <a:cs typeface="Arial"/>
              </a:rPr>
              <a:t>subjects</a:t>
            </a:r>
            <a:r>
              <a:rPr sz="1600" b="0" spc="-80" dirty="0">
                <a:solidFill>
                  <a:srgbClr val="935200"/>
                </a:solidFill>
                <a:latin typeface="Arial"/>
                <a:cs typeface="Arial"/>
              </a:rPr>
              <a:t> </a:t>
            </a:r>
            <a:r>
              <a:rPr sz="1600" b="0" dirty="0">
                <a:solidFill>
                  <a:srgbClr val="935200"/>
                </a:solidFill>
                <a:latin typeface="Arial"/>
                <a:cs typeface="Arial"/>
              </a:rPr>
              <a:t>research,</a:t>
            </a:r>
            <a:r>
              <a:rPr sz="1600" b="0" spc="-50" dirty="0">
                <a:solidFill>
                  <a:srgbClr val="935200"/>
                </a:solidFill>
                <a:latin typeface="Arial"/>
                <a:cs typeface="Arial"/>
              </a:rPr>
              <a:t> </a:t>
            </a:r>
            <a:r>
              <a:rPr lang="en-US" sz="1600" b="0" spc="-50" dirty="0">
                <a:solidFill>
                  <a:srgbClr val="935200"/>
                </a:solidFill>
                <a:latin typeface="Arial"/>
                <a:cs typeface="Arial"/>
              </a:rPr>
              <a:t>and </a:t>
            </a:r>
            <a:r>
              <a:rPr sz="1600" b="0" dirty="0">
                <a:solidFill>
                  <a:srgbClr val="935200"/>
                </a:solidFill>
                <a:latin typeface="Arial"/>
                <a:cs typeface="Arial"/>
              </a:rPr>
              <a:t>animal</a:t>
            </a:r>
            <a:r>
              <a:rPr sz="1600" b="0" spc="-75" dirty="0">
                <a:solidFill>
                  <a:srgbClr val="935200"/>
                </a:solidFill>
                <a:latin typeface="Arial"/>
                <a:cs typeface="Arial"/>
              </a:rPr>
              <a:t> </a:t>
            </a:r>
            <a:r>
              <a:rPr lang="en-US" sz="1600" b="0" spc="-75" dirty="0">
                <a:solidFill>
                  <a:srgbClr val="935200"/>
                </a:solidFill>
                <a:latin typeface="Arial"/>
                <a:cs typeface="Arial"/>
              </a:rPr>
              <a:t>used in teaching and </a:t>
            </a:r>
            <a:r>
              <a:rPr sz="1600" b="0" spc="-10" dirty="0">
                <a:solidFill>
                  <a:srgbClr val="935200"/>
                </a:solidFill>
                <a:latin typeface="Arial"/>
                <a:cs typeface="Arial"/>
              </a:rPr>
              <a:t>research</a:t>
            </a:r>
            <a:endParaRPr sz="1600" dirty="0">
              <a:latin typeface="Arial"/>
              <a:cs typeface="Arial"/>
            </a:endParaRPr>
          </a:p>
          <a:p>
            <a:pPr marL="241300" marR="1466850" indent="-228600">
              <a:lnSpc>
                <a:spcPct val="100000"/>
              </a:lnSpc>
              <a:spcBef>
                <a:spcPts val="600"/>
              </a:spcBef>
              <a:buFont typeface="Wingdings"/>
              <a:buChar char=""/>
              <a:tabLst>
                <a:tab pos="241300" algn="l"/>
              </a:tabLst>
            </a:pPr>
            <a:r>
              <a:rPr sz="1600" b="0" dirty="0">
                <a:latin typeface="Arial"/>
                <a:cs typeface="Arial"/>
              </a:rPr>
              <a:t>WMU</a:t>
            </a:r>
            <a:r>
              <a:rPr sz="1600" b="0" spc="-30" dirty="0">
                <a:latin typeface="Arial"/>
                <a:cs typeface="Arial"/>
              </a:rPr>
              <a:t> </a:t>
            </a:r>
            <a:r>
              <a:rPr sz="1600" b="0" dirty="0">
                <a:latin typeface="Arial"/>
                <a:cs typeface="Arial"/>
              </a:rPr>
              <a:t>administrator</a:t>
            </a:r>
            <a:r>
              <a:rPr sz="1600" b="0" spc="-35" dirty="0">
                <a:latin typeface="Arial"/>
                <a:cs typeface="Arial"/>
              </a:rPr>
              <a:t> </a:t>
            </a:r>
            <a:r>
              <a:rPr sz="1600" b="0" dirty="0">
                <a:latin typeface="Arial"/>
                <a:cs typeface="Arial"/>
              </a:rPr>
              <a:t>for</a:t>
            </a:r>
            <a:r>
              <a:rPr sz="1600" b="0" spc="-40" dirty="0">
                <a:latin typeface="Arial"/>
                <a:cs typeface="Arial"/>
              </a:rPr>
              <a:t> </a:t>
            </a:r>
            <a:r>
              <a:rPr sz="1600" b="0" dirty="0">
                <a:latin typeface="Arial"/>
                <a:cs typeface="Arial"/>
              </a:rPr>
              <a:t>The</a:t>
            </a:r>
            <a:r>
              <a:rPr sz="1600" b="0" spc="-45" dirty="0">
                <a:latin typeface="Arial"/>
                <a:cs typeface="Arial"/>
              </a:rPr>
              <a:t> </a:t>
            </a:r>
            <a:r>
              <a:rPr sz="1600" b="0" spc="-10" dirty="0">
                <a:latin typeface="Arial"/>
                <a:cs typeface="Arial"/>
              </a:rPr>
              <a:t>Collaborative</a:t>
            </a:r>
            <a:r>
              <a:rPr sz="1600" b="0" spc="-50" dirty="0">
                <a:latin typeface="Arial"/>
                <a:cs typeface="Arial"/>
              </a:rPr>
              <a:t> </a:t>
            </a:r>
            <a:r>
              <a:rPr sz="1600" b="0" spc="-10" dirty="0">
                <a:latin typeface="Arial"/>
                <a:cs typeface="Arial"/>
              </a:rPr>
              <a:t>Institutional Training</a:t>
            </a:r>
            <a:r>
              <a:rPr sz="1600" b="0" spc="-55" dirty="0">
                <a:latin typeface="Arial"/>
                <a:cs typeface="Arial"/>
              </a:rPr>
              <a:t> </a:t>
            </a:r>
            <a:r>
              <a:rPr sz="1600" b="0" dirty="0">
                <a:latin typeface="Arial"/>
                <a:cs typeface="Arial"/>
              </a:rPr>
              <a:t>Initiative</a:t>
            </a:r>
            <a:r>
              <a:rPr sz="1600" b="0" spc="-65" dirty="0">
                <a:latin typeface="Arial"/>
                <a:cs typeface="Arial"/>
              </a:rPr>
              <a:t> </a:t>
            </a:r>
            <a:r>
              <a:rPr sz="1600" b="0" dirty="0">
                <a:latin typeface="Arial"/>
                <a:cs typeface="Arial"/>
              </a:rPr>
              <a:t>(CITI</a:t>
            </a:r>
            <a:r>
              <a:rPr sz="1600" b="0" spc="-35" dirty="0">
                <a:latin typeface="Arial"/>
                <a:cs typeface="Arial"/>
              </a:rPr>
              <a:t> </a:t>
            </a:r>
            <a:r>
              <a:rPr sz="1600" b="0" spc="-10" dirty="0">
                <a:latin typeface="Arial"/>
                <a:cs typeface="Arial"/>
              </a:rPr>
              <a:t>Program)</a:t>
            </a:r>
            <a:endParaRPr sz="1600" dirty="0">
              <a:latin typeface="Arial"/>
              <a:cs typeface="Arial"/>
            </a:endParaRPr>
          </a:p>
          <a:p>
            <a:pPr marL="241300" marR="277495" indent="-228600">
              <a:lnSpc>
                <a:spcPct val="100000"/>
              </a:lnSpc>
              <a:spcBef>
                <a:spcPts val="600"/>
              </a:spcBef>
              <a:buFont typeface="Wingdings"/>
              <a:buChar char=""/>
              <a:tabLst>
                <a:tab pos="241300" algn="l"/>
              </a:tabLst>
            </a:pPr>
            <a:r>
              <a:rPr sz="1600" b="0" dirty="0">
                <a:latin typeface="Arial"/>
                <a:cs typeface="Arial"/>
              </a:rPr>
              <a:t>WMU</a:t>
            </a:r>
            <a:r>
              <a:rPr sz="1600" b="0" spc="-55" dirty="0">
                <a:latin typeface="Arial"/>
                <a:cs typeface="Arial"/>
              </a:rPr>
              <a:t> </a:t>
            </a:r>
            <a:r>
              <a:rPr sz="1600" b="0" dirty="0">
                <a:latin typeface="Arial"/>
                <a:cs typeface="Arial"/>
              </a:rPr>
              <a:t>administrator</a:t>
            </a:r>
            <a:r>
              <a:rPr sz="1600" b="0" spc="-60" dirty="0">
                <a:latin typeface="Arial"/>
                <a:cs typeface="Arial"/>
              </a:rPr>
              <a:t> </a:t>
            </a:r>
            <a:r>
              <a:rPr sz="1600" b="0" dirty="0">
                <a:latin typeface="Arial"/>
                <a:cs typeface="Arial"/>
              </a:rPr>
              <a:t>for</a:t>
            </a:r>
            <a:r>
              <a:rPr sz="1600" b="0" spc="-40" dirty="0">
                <a:latin typeface="Arial"/>
                <a:cs typeface="Arial"/>
              </a:rPr>
              <a:t> </a:t>
            </a:r>
            <a:r>
              <a:rPr sz="1600" b="0" spc="-10" dirty="0">
                <a:latin typeface="Arial"/>
                <a:cs typeface="Arial"/>
              </a:rPr>
              <a:t>ClinicalTrials.gov</a:t>
            </a:r>
            <a:r>
              <a:rPr sz="1600" b="0" spc="-80" dirty="0">
                <a:latin typeface="Arial"/>
                <a:cs typeface="Arial"/>
              </a:rPr>
              <a:t> </a:t>
            </a:r>
            <a:r>
              <a:rPr sz="1600" b="0" dirty="0">
                <a:latin typeface="Arial"/>
                <a:cs typeface="Arial"/>
              </a:rPr>
              <a:t>Protocol</a:t>
            </a:r>
            <a:r>
              <a:rPr sz="1600" b="0" spc="-65" dirty="0">
                <a:latin typeface="Arial"/>
                <a:cs typeface="Arial"/>
              </a:rPr>
              <a:t> </a:t>
            </a:r>
            <a:r>
              <a:rPr sz="1600" b="0" dirty="0">
                <a:latin typeface="Arial"/>
                <a:cs typeface="Arial"/>
              </a:rPr>
              <a:t>Registration</a:t>
            </a:r>
            <a:r>
              <a:rPr sz="1600" b="0" spc="-65" dirty="0">
                <a:latin typeface="Arial"/>
                <a:cs typeface="Arial"/>
              </a:rPr>
              <a:t> </a:t>
            </a:r>
            <a:r>
              <a:rPr sz="1600" b="0" spc="-25" dirty="0">
                <a:latin typeface="Arial"/>
                <a:cs typeface="Arial"/>
              </a:rPr>
              <a:t>and </a:t>
            </a:r>
            <a:r>
              <a:rPr sz="1600" b="0" dirty="0">
                <a:latin typeface="Arial"/>
                <a:cs typeface="Arial"/>
              </a:rPr>
              <a:t>Results</a:t>
            </a:r>
            <a:r>
              <a:rPr sz="1600" b="0" spc="-75" dirty="0">
                <a:latin typeface="Arial"/>
                <a:cs typeface="Arial"/>
              </a:rPr>
              <a:t> </a:t>
            </a:r>
            <a:r>
              <a:rPr sz="1600" b="0" dirty="0">
                <a:latin typeface="Arial"/>
                <a:cs typeface="Arial"/>
              </a:rPr>
              <a:t>System</a:t>
            </a:r>
            <a:r>
              <a:rPr sz="1600" b="0" spc="-30" dirty="0">
                <a:latin typeface="Arial"/>
                <a:cs typeface="Arial"/>
              </a:rPr>
              <a:t> </a:t>
            </a:r>
            <a:r>
              <a:rPr sz="1600" b="0" spc="-10" dirty="0">
                <a:latin typeface="Arial"/>
                <a:cs typeface="Arial"/>
              </a:rPr>
              <a:t>(PRS)</a:t>
            </a:r>
            <a:endParaRPr lang="en-US" sz="1600" b="0" spc="-10" dirty="0">
              <a:latin typeface="Arial"/>
              <a:cs typeface="Arial"/>
            </a:endParaRPr>
          </a:p>
          <a:p>
            <a:pPr marL="241300" marR="277495" indent="-228600">
              <a:lnSpc>
                <a:spcPct val="100000"/>
              </a:lnSpc>
              <a:spcBef>
                <a:spcPts val="600"/>
              </a:spcBef>
              <a:buFont typeface="Wingdings"/>
              <a:buChar char=""/>
              <a:tabLst>
                <a:tab pos="241300" algn="l"/>
              </a:tabLst>
            </a:pPr>
            <a:r>
              <a:rPr lang="en-US" sz="1600" b="0" spc="-10" dirty="0"/>
              <a:t>WMU Administrator for Cayuse IRB</a:t>
            </a:r>
            <a:endParaRPr sz="1600" dirty="0">
              <a:latin typeface="Arial"/>
              <a:cs typeface="Arial"/>
            </a:endParaRPr>
          </a:p>
        </p:txBody>
      </p:sp>
      <p:sp>
        <p:nvSpPr>
          <p:cNvPr id="7" name="object 7"/>
          <p:cNvSpPr txBox="1"/>
          <p:nvPr/>
        </p:nvSpPr>
        <p:spPr>
          <a:xfrm>
            <a:off x="3448875" y="5564614"/>
            <a:ext cx="520763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hlinkClick r:id="rId3"/>
              </a:rPr>
              <a:t>https://wmich.edu/research/compliance</a:t>
            </a:r>
            <a:endParaRPr sz="24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2092325" y="714049"/>
            <a:ext cx="8007350" cy="566822"/>
          </a:xfrm>
          <a:prstGeom prst="rect">
            <a:avLst/>
          </a:prstGeom>
        </p:spPr>
        <p:txBody>
          <a:bodyPr vert="horz" wrap="square" lIns="0" tIns="12700" rIns="0" bIns="0" rtlCol="0">
            <a:spAutoFit/>
          </a:bodyPr>
          <a:lstStyle/>
          <a:p>
            <a:pPr marL="12700">
              <a:lnSpc>
                <a:spcPct val="100000"/>
              </a:lnSpc>
              <a:spcBef>
                <a:spcPts val="100"/>
              </a:spcBef>
            </a:pPr>
            <a:r>
              <a:rPr sz="3600" dirty="0"/>
              <a:t>Research</a:t>
            </a:r>
            <a:r>
              <a:rPr sz="3600" spc="-80" dirty="0"/>
              <a:t> </a:t>
            </a:r>
            <a:r>
              <a:rPr sz="3600" spc="-10" dirty="0"/>
              <a:t>Compliance</a:t>
            </a:r>
          </a:p>
        </p:txBody>
      </p:sp>
      <p:sp>
        <p:nvSpPr>
          <p:cNvPr id="4" name="object 4"/>
          <p:cNvSpPr txBox="1"/>
          <p:nvPr/>
        </p:nvSpPr>
        <p:spPr>
          <a:xfrm>
            <a:off x="685800" y="1524000"/>
            <a:ext cx="10363200" cy="5303503"/>
          </a:xfrm>
          <a:prstGeom prst="rect">
            <a:avLst/>
          </a:prstGeom>
        </p:spPr>
        <p:txBody>
          <a:bodyPr vert="horz" wrap="square" lIns="0" tIns="43815" rIns="0" bIns="0" rtlCol="0">
            <a:spAutoFit/>
          </a:bodyPr>
          <a:lstStyle/>
          <a:p>
            <a:pPr marL="12700" marR="5080">
              <a:lnSpc>
                <a:spcPts val="1939"/>
              </a:lnSpc>
              <a:spcBef>
                <a:spcPts val="345"/>
              </a:spcBef>
            </a:pPr>
            <a:r>
              <a:rPr sz="2000" b="1" dirty="0">
                <a:latin typeface="Arial"/>
                <a:cs typeface="Arial"/>
              </a:rPr>
              <a:t>All</a:t>
            </a:r>
            <a:r>
              <a:rPr sz="2000" b="1" spc="-40" dirty="0">
                <a:latin typeface="Arial"/>
                <a:cs typeface="Arial"/>
              </a:rPr>
              <a:t> </a:t>
            </a:r>
            <a:r>
              <a:rPr sz="2000" b="1" dirty="0">
                <a:latin typeface="Arial"/>
                <a:cs typeface="Arial"/>
              </a:rPr>
              <a:t>research</a:t>
            </a:r>
            <a:r>
              <a:rPr sz="2000" b="1" spc="-20" dirty="0">
                <a:latin typeface="Arial"/>
                <a:cs typeface="Arial"/>
              </a:rPr>
              <a:t> </a:t>
            </a:r>
            <a:r>
              <a:rPr sz="2000" b="1" dirty="0">
                <a:latin typeface="Arial"/>
                <a:cs typeface="Arial"/>
              </a:rPr>
              <a:t>done</a:t>
            </a:r>
            <a:r>
              <a:rPr sz="2000" b="1" spc="-25" dirty="0">
                <a:latin typeface="Arial"/>
                <a:cs typeface="Arial"/>
              </a:rPr>
              <a:t> </a:t>
            </a:r>
            <a:r>
              <a:rPr sz="2000" b="1" dirty="0">
                <a:latin typeface="Arial"/>
                <a:cs typeface="Arial"/>
              </a:rPr>
              <a:t>under</a:t>
            </a:r>
            <a:r>
              <a:rPr sz="2000" b="1" spc="-20" dirty="0">
                <a:latin typeface="Arial"/>
                <a:cs typeface="Arial"/>
              </a:rPr>
              <a:t> </a:t>
            </a:r>
            <a:r>
              <a:rPr sz="2000" b="1" dirty="0">
                <a:latin typeface="Arial"/>
                <a:cs typeface="Arial"/>
              </a:rPr>
              <a:t>the</a:t>
            </a:r>
            <a:r>
              <a:rPr sz="2000" b="1" spc="-30" dirty="0">
                <a:latin typeface="Arial"/>
                <a:cs typeface="Arial"/>
              </a:rPr>
              <a:t> </a:t>
            </a:r>
            <a:r>
              <a:rPr sz="2000" b="1" dirty="0">
                <a:latin typeface="Arial"/>
                <a:cs typeface="Arial"/>
              </a:rPr>
              <a:t>aegis</a:t>
            </a:r>
            <a:r>
              <a:rPr sz="2000" b="1" spc="-15" dirty="0">
                <a:latin typeface="Arial"/>
                <a:cs typeface="Arial"/>
              </a:rPr>
              <a:t> </a:t>
            </a:r>
            <a:r>
              <a:rPr sz="2000" b="1" dirty="0">
                <a:latin typeface="Arial"/>
                <a:cs typeface="Arial"/>
              </a:rPr>
              <a:t>of</a:t>
            </a:r>
            <a:r>
              <a:rPr sz="2000" b="1" spc="-25" dirty="0">
                <a:latin typeface="Arial"/>
                <a:cs typeface="Arial"/>
              </a:rPr>
              <a:t> </a:t>
            </a:r>
            <a:r>
              <a:rPr sz="2000" b="1" dirty="0">
                <a:latin typeface="Arial"/>
                <a:cs typeface="Arial"/>
              </a:rPr>
              <a:t>Western</a:t>
            </a:r>
            <a:r>
              <a:rPr sz="2000" b="1" spc="-35" dirty="0">
                <a:latin typeface="Arial"/>
                <a:cs typeface="Arial"/>
              </a:rPr>
              <a:t> </a:t>
            </a:r>
            <a:r>
              <a:rPr sz="2000" b="1" dirty="0">
                <a:latin typeface="Arial"/>
                <a:cs typeface="Arial"/>
              </a:rPr>
              <a:t>Michigan</a:t>
            </a:r>
            <a:r>
              <a:rPr sz="2000" b="1" spc="-10" dirty="0">
                <a:latin typeface="Arial"/>
                <a:cs typeface="Arial"/>
              </a:rPr>
              <a:t> </a:t>
            </a:r>
            <a:r>
              <a:rPr sz="2000" b="1" dirty="0">
                <a:latin typeface="Arial"/>
                <a:cs typeface="Arial"/>
              </a:rPr>
              <a:t>University</a:t>
            </a:r>
            <a:r>
              <a:rPr sz="2000" b="1" spc="-20" dirty="0">
                <a:latin typeface="Arial"/>
                <a:cs typeface="Arial"/>
              </a:rPr>
              <a:t> </a:t>
            </a:r>
            <a:r>
              <a:rPr sz="2000" b="1" dirty="0">
                <a:latin typeface="Arial"/>
                <a:cs typeface="Arial"/>
              </a:rPr>
              <a:t>must</a:t>
            </a:r>
            <a:r>
              <a:rPr sz="2000" b="1" spc="-25" dirty="0">
                <a:latin typeface="Arial"/>
                <a:cs typeface="Arial"/>
              </a:rPr>
              <a:t> </a:t>
            </a:r>
            <a:r>
              <a:rPr sz="2000" b="1" dirty="0">
                <a:latin typeface="Arial"/>
                <a:cs typeface="Arial"/>
              </a:rPr>
              <a:t>adhere</a:t>
            </a:r>
            <a:r>
              <a:rPr sz="2000" b="1" spc="-20" dirty="0">
                <a:latin typeface="Arial"/>
                <a:cs typeface="Arial"/>
              </a:rPr>
              <a:t> </a:t>
            </a:r>
            <a:r>
              <a:rPr sz="2000" b="1" spc="-25" dirty="0">
                <a:latin typeface="Arial"/>
                <a:cs typeface="Arial"/>
              </a:rPr>
              <a:t>to </a:t>
            </a:r>
            <a:r>
              <a:rPr sz="2000" b="1" dirty="0">
                <a:latin typeface="Arial"/>
                <a:cs typeface="Arial"/>
              </a:rPr>
              <a:t>federal,</a:t>
            </a:r>
            <a:r>
              <a:rPr sz="2000" b="1" spc="-30" dirty="0">
                <a:latin typeface="Arial"/>
                <a:cs typeface="Arial"/>
              </a:rPr>
              <a:t> </a:t>
            </a:r>
            <a:r>
              <a:rPr sz="2000" b="1" dirty="0">
                <a:latin typeface="Arial"/>
                <a:cs typeface="Arial"/>
              </a:rPr>
              <a:t>state,</a:t>
            </a:r>
            <a:r>
              <a:rPr sz="2000" b="1" spc="-45" dirty="0">
                <a:latin typeface="Arial"/>
                <a:cs typeface="Arial"/>
              </a:rPr>
              <a:t> </a:t>
            </a:r>
            <a:r>
              <a:rPr sz="2000" b="1" dirty="0">
                <a:latin typeface="Arial"/>
                <a:cs typeface="Arial"/>
              </a:rPr>
              <a:t>and</a:t>
            </a:r>
            <a:r>
              <a:rPr sz="2000" b="1" spc="-25" dirty="0">
                <a:latin typeface="Arial"/>
                <a:cs typeface="Arial"/>
              </a:rPr>
              <a:t> </a:t>
            </a:r>
            <a:r>
              <a:rPr sz="2000" b="1" dirty="0">
                <a:latin typeface="Arial"/>
                <a:cs typeface="Arial"/>
              </a:rPr>
              <a:t>local</a:t>
            </a:r>
            <a:r>
              <a:rPr sz="2000" b="1" spc="-30" dirty="0">
                <a:latin typeface="Arial"/>
                <a:cs typeface="Arial"/>
              </a:rPr>
              <a:t> </a:t>
            </a:r>
            <a:r>
              <a:rPr sz="2000" b="1" dirty="0">
                <a:latin typeface="Arial"/>
                <a:cs typeface="Arial"/>
              </a:rPr>
              <a:t>regulations,</a:t>
            </a:r>
            <a:r>
              <a:rPr sz="2000" b="1" spc="-15" dirty="0">
                <a:latin typeface="Arial"/>
                <a:cs typeface="Arial"/>
              </a:rPr>
              <a:t> </a:t>
            </a:r>
            <a:r>
              <a:rPr sz="2000" b="1" dirty="0">
                <a:latin typeface="Arial"/>
                <a:cs typeface="Arial"/>
              </a:rPr>
              <a:t>along</a:t>
            </a:r>
            <a:r>
              <a:rPr sz="2000" b="1" spc="-20" dirty="0">
                <a:latin typeface="Arial"/>
                <a:cs typeface="Arial"/>
              </a:rPr>
              <a:t> </a:t>
            </a:r>
            <a:r>
              <a:rPr sz="2000" b="1" dirty="0">
                <a:latin typeface="Arial"/>
                <a:cs typeface="Arial"/>
              </a:rPr>
              <a:t>with</a:t>
            </a:r>
            <a:r>
              <a:rPr sz="2000" b="1" spc="-10" dirty="0">
                <a:latin typeface="Arial"/>
                <a:cs typeface="Arial"/>
              </a:rPr>
              <a:t> </a:t>
            </a:r>
            <a:r>
              <a:rPr sz="2000" b="1" dirty="0">
                <a:latin typeface="Arial"/>
                <a:cs typeface="Arial"/>
              </a:rPr>
              <a:t>University</a:t>
            </a:r>
            <a:r>
              <a:rPr sz="2000" b="1" spc="-20" dirty="0">
                <a:latin typeface="Arial"/>
                <a:cs typeface="Arial"/>
              </a:rPr>
              <a:t> </a:t>
            </a:r>
            <a:r>
              <a:rPr sz="2000" b="1" spc="-10" dirty="0">
                <a:latin typeface="Arial"/>
                <a:cs typeface="Arial"/>
              </a:rPr>
              <a:t>policies.</a:t>
            </a:r>
            <a:endParaRPr sz="2000" b="1" dirty="0">
              <a:latin typeface="Arial"/>
              <a:cs typeface="Arial"/>
            </a:endParaRPr>
          </a:p>
          <a:p>
            <a:pPr>
              <a:lnSpc>
                <a:spcPct val="100000"/>
              </a:lnSpc>
            </a:pPr>
            <a:endParaRPr sz="2000" dirty="0">
              <a:latin typeface="Arial"/>
              <a:cs typeface="Arial"/>
            </a:endParaRPr>
          </a:p>
          <a:p>
            <a:pPr marL="12700" marR="6985">
              <a:lnSpc>
                <a:spcPts val="1939"/>
              </a:lnSpc>
              <a:spcBef>
                <a:spcPts val="1655"/>
              </a:spcBef>
            </a:pPr>
            <a:r>
              <a:rPr lang="en-US" sz="2400" dirty="0">
                <a:solidFill>
                  <a:srgbClr val="843B0B"/>
                </a:solidFill>
                <a:latin typeface="Arial"/>
                <a:cs typeface="Arial"/>
              </a:rPr>
              <a:t>Much of the research (human subject, animal, biohazards, genetic materials, or nuclear materials/radiation, and international) faculty, students, and staff may be engaged in requires oversight/approval from the appropriate University board/committee/official.  The policies of the University and committees providing oversight are based on the federal and state regulations governing the research, along with best practices.</a:t>
            </a:r>
          </a:p>
          <a:p>
            <a:pPr marL="241300" indent="-228600">
              <a:lnSpc>
                <a:spcPct val="100000"/>
              </a:lnSpc>
              <a:spcBef>
                <a:spcPts val="780"/>
              </a:spcBef>
              <a:buChar char="•"/>
              <a:tabLst>
                <a:tab pos="240665" algn="l"/>
                <a:tab pos="241300" algn="l"/>
              </a:tabLst>
            </a:pPr>
            <a:endParaRPr lang="en-US" sz="2400" dirty="0">
              <a:solidFill>
                <a:srgbClr val="843B0B"/>
              </a:solidFill>
              <a:latin typeface="Arial"/>
              <a:cs typeface="Arial"/>
            </a:endParaRPr>
          </a:p>
          <a:p>
            <a:pPr marL="241300" indent="-228600">
              <a:lnSpc>
                <a:spcPct val="100000"/>
              </a:lnSpc>
              <a:spcBef>
                <a:spcPts val="780"/>
              </a:spcBef>
              <a:buChar char="•"/>
              <a:tabLst>
                <a:tab pos="240665" algn="l"/>
                <a:tab pos="241300" algn="l"/>
              </a:tabLst>
            </a:pPr>
            <a:r>
              <a:rPr lang="en-US" sz="2400" dirty="0">
                <a:solidFill>
                  <a:srgbClr val="843B0B"/>
                </a:solidFill>
                <a:latin typeface="Arial"/>
                <a:cs typeface="Arial"/>
              </a:rPr>
              <a:t>Approval must be obtained prior to implementing the research project.</a:t>
            </a:r>
          </a:p>
          <a:p>
            <a:pPr marL="241300" marR="0" lvl="0" indent="-228600" defTabSz="914400" eaLnBrk="1" fontAlgn="auto" latinLnBrk="0" hangingPunct="1">
              <a:lnSpc>
                <a:spcPct val="100000"/>
              </a:lnSpc>
              <a:spcBef>
                <a:spcPts val="780"/>
              </a:spcBef>
              <a:spcAft>
                <a:spcPts val="0"/>
              </a:spcAft>
              <a:buClrTx/>
              <a:buSzTx/>
              <a:buFontTx/>
              <a:buChar char="•"/>
              <a:tabLst>
                <a:tab pos="240665" algn="l"/>
                <a:tab pos="241300" algn="l"/>
              </a:tabLst>
              <a:defRPr/>
            </a:pPr>
            <a:r>
              <a:rPr kumimoji="0" lang="en-US" sz="2400" b="0" i="0" u="none" strike="noStrike" kern="0" cap="none" spc="0" normalizeH="0" baseline="0" noProof="0" dirty="0">
                <a:ln>
                  <a:noFill/>
                </a:ln>
                <a:solidFill>
                  <a:srgbClr val="843B0B"/>
                </a:solidFill>
                <a:effectLst/>
                <a:uLnTx/>
                <a:uFillTx/>
                <a:latin typeface="Arial"/>
                <a:cs typeface="Arial"/>
              </a:rPr>
              <a:t>There</a:t>
            </a:r>
            <a:r>
              <a:rPr kumimoji="0" lang="en-US" sz="2400" b="0" i="0" u="none" strike="noStrike" kern="0" cap="none" spc="-45" normalizeH="0" baseline="0" noProof="0" dirty="0">
                <a:ln>
                  <a:noFill/>
                </a:ln>
                <a:solidFill>
                  <a:srgbClr val="843B0B"/>
                </a:solidFill>
                <a:effectLst/>
                <a:uLnTx/>
                <a:uFillTx/>
                <a:latin typeface="Arial"/>
                <a:cs typeface="Arial"/>
              </a:rPr>
              <a:t> </a:t>
            </a:r>
            <a:r>
              <a:rPr kumimoji="0" lang="en-US" sz="2400" b="0" i="0" u="none" strike="noStrike" kern="0" cap="none" spc="0" normalizeH="0" baseline="0" noProof="0" dirty="0">
                <a:ln>
                  <a:noFill/>
                </a:ln>
                <a:solidFill>
                  <a:srgbClr val="843B0B"/>
                </a:solidFill>
                <a:effectLst/>
                <a:uLnTx/>
                <a:uFillTx/>
                <a:latin typeface="Arial"/>
                <a:cs typeface="Arial"/>
              </a:rPr>
              <a:t>are</a:t>
            </a:r>
            <a:r>
              <a:rPr kumimoji="0" lang="en-US" sz="2400" b="0" i="0" u="none" strike="noStrike" kern="0" cap="none" spc="-10" normalizeH="0" baseline="0" noProof="0" dirty="0">
                <a:ln>
                  <a:noFill/>
                </a:ln>
                <a:solidFill>
                  <a:srgbClr val="843B0B"/>
                </a:solidFill>
                <a:effectLst/>
                <a:uLnTx/>
                <a:uFillTx/>
                <a:latin typeface="Arial"/>
                <a:cs typeface="Arial"/>
              </a:rPr>
              <a:t> </a:t>
            </a:r>
            <a:r>
              <a:rPr kumimoji="0" lang="en-US" sz="2400" b="0" i="0" u="none" strike="noStrike" kern="0" cap="none" spc="0" normalizeH="0" baseline="0" noProof="0" dirty="0">
                <a:ln>
                  <a:noFill/>
                </a:ln>
                <a:solidFill>
                  <a:srgbClr val="843B0B"/>
                </a:solidFill>
                <a:effectLst/>
                <a:uLnTx/>
                <a:uFillTx/>
                <a:latin typeface="Arial"/>
                <a:cs typeface="Arial"/>
              </a:rPr>
              <a:t>no</a:t>
            </a:r>
            <a:r>
              <a:rPr kumimoji="0" lang="en-US" sz="2400" b="0" i="0" u="none" strike="noStrike" kern="0" cap="none" spc="-20" normalizeH="0" baseline="0" noProof="0" dirty="0">
                <a:ln>
                  <a:noFill/>
                </a:ln>
                <a:solidFill>
                  <a:srgbClr val="843B0B"/>
                </a:solidFill>
                <a:effectLst/>
                <a:uLnTx/>
                <a:uFillTx/>
                <a:latin typeface="Arial"/>
                <a:cs typeface="Arial"/>
              </a:rPr>
              <a:t> </a:t>
            </a:r>
            <a:r>
              <a:rPr kumimoji="0" lang="en-US" sz="2400" b="0" i="0" u="none" strike="noStrike" kern="0" cap="none" spc="0" normalizeH="0" baseline="0" noProof="0" dirty="0">
                <a:ln>
                  <a:noFill/>
                </a:ln>
                <a:solidFill>
                  <a:srgbClr val="843B0B"/>
                </a:solidFill>
                <a:effectLst/>
                <a:uLnTx/>
                <a:uFillTx/>
                <a:latin typeface="Arial"/>
                <a:cs typeface="Arial"/>
              </a:rPr>
              <a:t>exceptions</a:t>
            </a:r>
            <a:r>
              <a:rPr kumimoji="0" lang="en-US" sz="2400" b="0" i="0" u="none" strike="noStrike" kern="0" cap="none" spc="5" normalizeH="0" baseline="0" noProof="0" dirty="0">
                <a:ln>
                  <a:noFill/>
                </a:ln>
                <a:solidFill>
                  <a:srgbClr val="843B0B"/>
                </a:solidFill>
                <a:effectLst/>
                <a:uLnTx/>
                <a:uFillTx/>
                <a:latin typeface="Arial"/>
                <a:cs typeface="Arial"/>
              </a:rPr>
              <a:t> </a:t>
            </a:r>
            <a:r>
              <a:rPr kumimoji="0" lang="en-US" sz="2400" b="0" i="0" u="none" strike="noStrike" kern="0" cap="none" spc="0" normalizeH="0" baseline="0" noProof="0" dirty="0">
                <a:ln>
                  <a:noFill/>
                </a:ln>
                <a:solidFill>
                  <a:srgbClr val="843B0B"/>
                </a:solidFill>
                <a:effectLst/>
                <a:uLnTx/>
                <a:uFillTx/>
                <a:latin typeface="Arial"/>
                <a:cs typeface="Arial"/>
              </a:rPr>
              <a:t>to</a:t>
            </a:r>
            <a:r>
              <a:rPr kumimoji="0" lang="en-US" sz="2400" b="0" i="0" u="none" strike="noStrike" kern="0" cap="none" spc="-25" normalizeH="0" baseline="0" noProof="0" dirty="0">
                <a:ln>
                  <a:noFill/>
                </a:ln>
                <a:solidFill>
                  <a:srgbClr val="843B0B"/>
                </a:solidFill>
                <a:effectLst/>
                <a:uLnTx/>
                <a:uFillTx/>
                <a:latin typeface="Arial"/>
                <a:cs typeface="Arial"/>
              </a:rPr>
              <a:t> </a:t>
            </a:r>
            <a:r>
              <a:rPr kumimoji="0" lang="en-US" sz="2400" b="0" i="0" u="none" strike="noStrike" kern="0" cap="none" spc="0" normalizeH="0" baseline="0" noProof="0" dirty="0">
                <a:ln>
                  <a:noFill/>
                </a:ln>
                <a:solidFill>
                  <a:srgbClr val="843B0B"/>
                </a:solidFill>
                <a:effectLst/>
                <a:uLnTx/>
                <a:uFillTx/>
                <a:latin typeface="Arial"/>
                <a:cs typeface="Arial"/>
              </a:rPr>
              <a:t>this</a:t>
            </a:r>
            <a:r>
              <a:rPr kumimoji="0" lang="en-US" sz="2400" b="0" i="0" u="none" strike="noStrike" kern="0" cap="none" spc="-15" normalizeH="0" baseline="0" noProof="0" dirty="0">
                <a:ln>
                  <a:noFill/>
                </a:ln>
                <a:solidFill>
                  <a:srgbClr val="843B0B"/>
                </a:solidFill>
                <a:effectLst/>
                <a:uLnTx/>
                <a:uFillTx/>
                <a:latin typeface="Arial"/>
                <a:cs typeface="Arial"/>
              </a:rPr>
              <a:t> </a:t>
            </a:r>
            <a:r>
              <a:rPr kumimoji="0" lang="en-US" sz="2400" b="0" i="0" u="none" strike="noStrike" kern="0" cap="none" spc="-10" normalizeH="0" baseline="0" noProof="0" dirty="0">
                <a:ln>
                  <a:noFill/>
                </a:ln>
                <a:solidFill>
                  <a:srgbClr val="843B0B"/>
                </a:solidFill>
                <a:effectLst/>
                <a:uLnTx/>
                <a:uFillTx/>
                <a:latin typeface="Arial"/>
                <a:cs typeface="Arial"/>
              </a:rPr>
              <a:t>requirement.</a:t>
            </a:r>
          </a:p>
          <a:p>
            <a:pPr marL="241300" marR="890905" indent="-228600">
              <a:lnSpc>
                <a:spcPts val="1939"/>
              </a:lnSpc>
              <a:spcBef>
                <a:spcPts val="1040"/>
              </a:spcBef>
              <a:buChar char="•"/>
              <a:tabLst>
                <a:tab pos="240665" algn="l"/>
                <a:tab pos="241300" algn="l"/>
              </a:tabLst>
            </a:pPr>
            <a:r>
              <a:rPr sz="2400" dirty="0">
                <a:solidFill>
                  <a:srgbClr val="843B0B"/>
                </a:solidFill>
                <a:latin typeface="Arial"/>
                <a:cs typeface="Arial"/>
              </a:rPr>
              <a:t>In</a:t>
            </a:r>
            <a:r>
              <a:rPr sz="2400" spc="-35" dirty="0">
                <a:solidFill>
                  <a:srgbClr val="843B0B"/>
                </a:solidFill>
                <a:latin typeface="Arial"/>
                <a:cs typeface="Arial"/>
              </a:rPr>
              <a:t> </a:t>
            </a:r>
            <a:r>
              <a:rPr sz="2400" dirty="0">
                <a:solidFill>
                  <a:srgbClr val="843B0B"/>
                </a:solidFill>
                <a:latin typeface="Arial"/>
                <a:cs typeface="Arial"/>
              </a:rPr>
              <a:t>addition,</a:t>
            </a:r>
            <a:r>
              <a:rPr sz="2400" spc="-15" dirty="0">
                <a:solidFill>
                  <a:srgbClr val="843B0B"/>
                </a:solidFill>
                <a:latin typeface="Arial"/>
                <a:cs typeface="Arial"/>
              </a:rPr>
              <a:t> </a:t>
            </a:r>
            <a:r>
              <a:rPr sz="2400" dirty="0">
                <a:solidFill>
                  <a:srgbClr val="843B0B"/>
                </a:solidFill>
                <a:latin typeface="Arial"/>
                <a:cs typeface="Arial"/>
              </a:rPr>
              <a:t>some</a:t>
            </a:r>
            <a:r>
              <a:rPr sz="2400" spc="-30" dirty="0">
                <a:solidFill>
                  <a:srgbClr val="843B0B"/>
                </a:solidFill>
                <a:latin typeface="Arial"/>
                <a:cs typeface="Arial"/>
              </a:rPr>
              <a:t> </a:t>
            </a:r>
            <a:r>
              <a:rPr sz="2400" dirty="0">
                <a:solidFill>
                  <a:srgbClr val="843B0B"/>
                </a:solidFill>
                <a:latin typeface="Arial"/>
                <a:cs typeface="Arial"/>
              </a:rPr>
              <a:t>research</a:t>
            </a:r>
            <a:r>
              <a:rPr sz="2400" spc="-20" dirty="0">
                <a:solidFill>
                  <a:srgbClr val="843B0B"/>
                </a:solidFill>
                <a:latin typeface="Arial"/>
                <a:cs typeface="Arial"/>
              </a:rPr>
              <a:t> </a:t>
            </a:r>
            <a:r>
              <a:rPr sz="2400" dirty="0">
                <a:solidFill>
                  <a:srgbClr val="843B0B"/>
                </a:solidFill>
                <a:latin typeface="Arial"/>
                <a:cs typeface="Arial"/>
              </a:rPr>
              <a:t>requires</a:t>
            </a:r>
            <a:r>
              <a:rPr sz="2400" spc="-5" dirty="0">
                <a:solidFill>
                  <a:srgbClr val="843B0B"/>
                </a:solidFill>
                <a:latin typeface="Arial"/>
                <a:cs typeface="Arial"/>
              </a:rPr>
              <a:t> </a:t>
            </a:r>
            <a:r>
              <a:rPr sz="2400" dirty="0">
                <a:solidFill>
                  <a:srgbClr val="843B0B"/>
                </a:solidFill>
                <a:latin typeface="Arial"/>
                <a:cs typeface="Arial"/>
              </a:rPr>
              <a:t>a</a:t>
            </a:r>
            <a:r>
              <a:rPr sz="2400" spc="-35" dirty="0">
                <a:solidFill>
                  <a:srgbClr val="843B0B"/>
                </a:solidFill>
                <a:latin typeface="Arial"/>
                <a:cs typeface="Arial"/>
              </a:rPr>
              <a:t> </a:t>
            </a:r>
            <a:r>
              <a:rPr sz="2400" dirty="0">
                <a:solidFill>
                  <a:srgbClr val="843B0B"/>
                </a:solidFill>
                <a:latin typeface="Arial"/>
                <a:cs typeface="Arial"/>
              </a:rPr>
              <a:t>training</a:t>
            </a:r>
            <a:r>
              <a:rPr sz="2400" spc="-15" dirty="0">
                <a:solidFill>
                  <a:srgbClr val="843B0B"/>
                </a:solidFill>
                <a:latin typeface="Arial"/>
                <a:cs typeface="Arial"/>
              </a:rPr>
              <a:t> </a:t>
            </a:r>
            <a:r>
              <a:rPr sz="2400" dirty="0">
                <a:solidFill>
                  <a:srgbClr val="843B0B"/>
                </a:solidFill>
                <a:latin typeface="Arial"/>
                <a:cs typeface="Arial"/>
              </a:rPr>
              <a:t>component</a:t>
            </a:r>
            <a:r>
              <a:rPr sz="2400" spc="-15" dirty="0">
                <a:solidFill>
                  <a:srgbClr val="843B0B"/>
                </a:solidFill>
                <a:latin typeface="Arial"/>
                <a:cs typeface="Arial"/>
              </a:rPr>
              <a:t> </a:t>
            </a:r>
            <a:r>
              <a:rPr sz="2400" dirty="0">
                <a:solidFill>
                  <a:srgbClr val="843B0B"/>
                </a:solidFill>
                <a:latin typeface="Arial"/>
                <a:cs typeface="Arial"/>
              </a:rPr>
              <a:t>that</a:t>
            </a:r>
            <a:r>
              <a:rPr sz="2400" spc="-25" dirty="0">
                <a:solidFill>
                  <a:srgbClr val="843B0B"/>
                </a:solidFill>
                <a:latin typeface="Arial"/>
                <a:cs typeface="Arial"/>
              </a:rPr>
              <a:t> </a:t>
            </a:r>
            <a:r>
              <a:rPr sz="2400" dirty="0">
                <a:solidFill>
                  <a:srgbClr val="843B0B"/>
                </a:solidFill>
                <a:latin typeface="Arial"/>
                <a:cs typeface="Arial"/>
              </a:rPr>
              <a:t>must</a:t>
            </a:r>
            <a:r>
              <a:rPr sz="2400" spc="-20" dirty="0">
                <a:solidFill>
                  <a:srgbClr val="843B0B"/>
                </a:solidFill>
                <a:latin typeface="Arial"/>
                <a:cs typeface="Arial"/>
              </a:rPr>
              <a:t> </a:t>
            </a:r>
            <a:r>
              <a:rPr sz="2400" spc="-25" dirty="0">
                <a:solidFill>
                  <a:srgbClr val="843B0B"/>
                </a:solidFill>
                <a:latin typeface="Arial"/>
                <a:cs typeface="Arial"/>
              </a:rPr>
              <a:t>be </a:t>
            </a:r>
            <a:r>
              <a:rPr sz="2400" dirty="0">
                <a:solidFill>
                  <a:srgbClr val="843B0B"/>
                </a:solidFill>
                <a:latin typeface="Arial"/>
                <a:cs typeface="Arial"/>
              </a:rPr>
              <a:t>completed</a:t>
            </a:r>
            <a:r>
              <a:rPr sz="2400" spc="-30" dirty="0">
                <a:solidFill>
                  <a:srgbClr val="843B0B"/>
                </a:solidFill>
                <a:latin typeface="Arial"/>
                <a:cs typeface="Arial"/>
              </a:rPr>
              <a:t> </a:t>
            </a:r>
            <a:r>
              <a:rPr sz="2400" dirty="0">
                <a:solidFill>
                  <a:srgbClr val="843B0B"/>
                </a:solidFill>
                <a:latin typeface="Arial"/>
                <a:cs typeface="Arial"/>
              </a:rPr>
              <a:t>before</a:t>
            </a:r>
            <a:r>
              <a:rPr sz="2400" spc="-15" dirty="0">
                <a:solidFill>
                  <a:srgbClr val="843B0B"/>
                </a:solidFill>
                <a:latin typeface="Arial"/>
                <a:cs typeface="Arial"/>
              </a:rPr>
              <a:t> </a:t>
            </a:r>
            <a:r>
              <a:rPr sz="2400" dirty="0">
                <a:solidFill>
                  <a:srgbClr val="843B0B"/>
                </a:solidFill>
                <a:latin typeface="Arial"/>
                <a:cs typeface="Arial"/>
              </a:rPr>
              <a:t>the</a:t>
            </a:r>
            <a:r>
              <a:rPr sz="2400" spc="-30" dirty="0">
                <a:solidFill>
                  <a:srgbClr val="843B0B"/>
                </a:solidFill>
                <a:latin typeface="Arial"/>
                <a:cs typeface="Arial"/>
              </a:rPr>
              <a:t> </a:t>
            </a:r>
            <a:r>
              <a:rPr sz="2400" dirty="0">
                <a:solidFill>
                  <a:srgbClr val="843B0B"/>
                </a:solidFill>
                <a:latin typeface="Arial"/>
                <a:cs typeface="Arial"/>
              </a:rPr>
              <a:t>project</a:t>
            </a:r>
            <a:r>
              <a:rPr sz="2400" spc="-10" dirty="0">
                <a:solidFill>
                  <a:srgbClr val="843B0B"/>
                </a:solidFill>
                <a:latin typeface="Arial"/>
                <a:cs typeface="Arial"/>
              </a:rPr>
              <a:t> </a:t>
            </a:r>
            <a:r>
              <a:rPr sz="2400" dirty="0">
                <a:solidFill>
                  <a:srgbClr val="843B0B"/>
                </a:solidFill>
                <a:latin typeface="Arial"/>
                <a:cs typeface="Arial"/>
              </a:rPr>
              <a:t>can</a:t>
            </a:r>
            <a:r>
              <a:rPr sz="2400" spc="-30" dirty="0">
                <a:solidFill>
                  <a:srgbClr val="843B0B"/>
                </a:solidFill>
                <a:latin typeface="Arial"/>
                <a:cs typeface="Arial"/>
              </a:rPr>
              <a:t> </a:t>
            </a:r>
            <a:r>
              <a:rPr sz="2400" dirty="0">
                <a:solidFill>
                  <a:srgbClr val="843B0B"/>
                </a:solidFill>
                <a:latin typeface="Arial"/>
                <a:cs typeface="Arial"/>
              </a:rPr>
              <a:t>be</a:t>
            </a:r>
            <a:r>
              <a:rPr sz="2400" spc="-25" dirty="0">
                <a:solidFill>
                  <a:srgbClr val="843B0B"/>
                </a:solidFill>
                <a:latin typeface="Arial"/>
                <a:cs typeface="Arial"/>
              </a:rPr>
              <a:t> </a:t>
            </a:r>
            <a:r>
              <a:rPr sz="2400" spc="-10" dirty="0">
                <a:solidFill>
                  <a:srgbClr val="843B0B"/>
                </a:solidFill>
                <a:latin typeface="Arial"/>
                <a:cs typeface="Arial"/>
              </a:rPr>
              <a:t>approved.</a:t>
            </a:r>
            <a:endParaRPr lang="en-US" sz="2400" spc="-10" dirty="0">
              <a:solidFill>
                <a:srgbClr val="843B0B"/>
              </a:solidFill>
              <a:latin typeface="Arial"/>
              <a:cs typeface="Arial"/>
            </a:endParaRPr>
          </a:p>
          <a:p>
            <a:pPr marL="12700" marR="890905">
              <a:lnSpc>
                <a:spcPts val="1939"/>
              </a:lnSpc>
              <a:spcBef>
                <a:spcPts val="1040"/>
              </a:spcBef>
              <a:tabLst>
                <a:tab pos="240665" algn="l"/>
                <a:tab pos="241300" algn="l"/>
              </a:tabLst>
            </a:pPr>
            <a:endParaRPr lang="en-US" sz="2400" dirty="0">
              <a:latin typeface="Arial"/>
              <a:cs typeface="Arial"/>
            </a:endParaRPr>
          </a:p>
          <a:p>
            <a:pPr marL="241300" marR="890905" indent="-228600">
              <a:lnSpc>
                <a:spcPts val="1939"/>
              </a:lnSpc>
              <a:spcBef>
                <a:spcPts val="1040"/>
              </a:spcBef>
              <a:buChar char="•"/>
              <a:tabLst>
                <a:tab pos="240665" algn="l"/>
                <a:tab pos="241300" algn="l"/>
              </a:tabLst>
            </a:pPr>
            <a:endParaRPr sz="2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904999" y="762000"/>
            <a:ext cx="8458201" cy="505267"/>
          </a:xfrm>
          <a:prstGeom prst="rect">
            <a:avLst/>
          </a:prstGeom>
        </p:spPr>
        <p:txBody>
          <a:bodyPr vert="horz" wrap="square" lIns="0" tIns="12700" rIns="0" bIns="0" rtlCol="0">
            <a:spAutoFit/>
          </a:bodyPr>
          <a:lstStyle/>
          <a:p>
            <a:pPr marL="12700">
              <a:lnSpc>
                <a:spcPct val="100000"/>
              </a:lnSpc>
              <a:spcBef>
                <a:spcPts val="100"/>
              </a:spcBef>
            </a:pPr>
            <a:r>
              <a:rPr sz="3200" dirty="0"/>
              <a:t>Institutional</a:t>
            </a:r>
            <a:r>
              <a:rPr sz="3200" spc="-50" dirty="0"/>
              <a:t> </a:t>
            </a:r>
            <a:r>
              <a:rPr sz="3200" dirty="0"/>
              <a:t>Review</a:t>
            </a:r>
            <a:r>
              <a:rPr sz="3200" spc="-15" dirty="0"/>
              <a:t> </a:t>
            </a:r>
            <a:r>
              <a:rPr sz="3200" dirty="0"/>
              <a:t>Board</a:t>
            </a:r>
            <a:r>
              <a:rPr sz="3200" spc="-45" dirty="0"/>
              <a:t> </a:t>
            </a:r>
            <a:r>
              <a:rPr sz="3200" spc="-10" dirty="0"/>
              <a:t>(</a:t>
            </a:r>
            <a:r>
              <a:rPr lang="en-US" sz="3200" spc="-10" dirty="0"/>
              <a:t>WMU </a:t>
            </a:r>
            <a:r>
              <a:rPr sz="3200" spc="-10" dirty="0"/>
              <a:t>IRB)</a:t>
            </a:r>
          </a:p>
        </p:txBody>
      </p:sp>
      <p:sp>
        <p:nvSpPr>
          <p:cNvPr id="4" name="object 4"/>
          <p:cNvSpPr txBox="1"/>
          <p:nvPr/>
        </p:nvSpPr>
        <p:spPr>
          <a:xfrm>
            <a:off x="1904999" y="1541980"/>
            <a:ext cx="9372601" cy="4152419"/>
          </a:xfrm>
          <a:prstGeom prst="rect">
            <a:avLst/>
          </a:prstGeom>
        </p:spPr>
        <p:txBody>
          <a:bodyPr vert="horz" wrap="square" lIns="0" tIns="12700" rIns="0" bIns="0" rtlCol="0">
            <a:spAutoFit/>
          </a:bodyPr>
          <a:lstStyle/>
          <a:p>
            <a:pPr marL="12700" marR="671830">
              <a:lnSpc>
                <a:spcPct val="100000"/>
              </a:lnSpc>
              <a:spcBef>
                <a:spcPts val="100"/>
              </a:spcBef>
            </a:pPr>
            <a:r>
              <a:rPr sz="2400" dirty="0">
                <a:latin typeface="Arial"/>
                <a:cs typeface="Arial"/>
              </a:rPr>
              <a:t>Charged</a:t>
            </a:r>
            <a:r>
              <a:rPr sz="2400" spc="-20" dirty="0">
                <a:latin typeface="Arial"/>
                <a:cs typeface="Arial"/>
              </a:rPr>
              <a:t> </a:t>
            </a:r>
            <a:r>
              <a:rPr sz="2400" dirty="0">
                <a:latin typeface="Arial"/>
                <a:cs typeface="Arial"/>
              </a:rPr>
              <a:t>with</a:t>
            </a:r>
            <a:r>
              <a:rPr sz="2400" spc="-10" dirty="0">
                <a:latin typeface="Arial"/>
                <a:cs typeface="Arial"/>
              </a:rPr>
              <a:t> </a:t>
            </a:r>
            <a:r>
              <a:rPr sz="2400" dirty="0">
                <a:latin typeface="Arial"/>
                <a:cs typeface="Arial"/>
              </a:rPr>
              <a:t>protecting</a:t>
            </a:r>
            <a:r>
              <a:rPr sz="2400" spc="-25" dirty="0">
                <a:latin typeface="Arial"/>
                <a:cs typeface="Arial"/>
              </a:rPr>
              <a:t> </a:t>
            </a:r>
            <a:r>
              <a:rPr sz="2400" dirty="0">
                <a:latin typeface="Arial"/>
                <a:cs typeface="Arial"/>
              </a:rPr>
              <a:t>the</a:t>
            </a:r>
            <a:r>
              <a:rPr sz="2400" spc="-40" dirty="0">
                <a:latin typeface="Arial"/>
                <a:cs typeface="Arial"/>
              </a:rPr>
              <a:t> </a:t>
            </a:r>
            <a:r>
              <a:rPr sz="2400" dirty="0">
                <a:latin typeface="Arial"/>
                <a:cs typeface="Arial"/>
              </a:rPr>
              <a:t>rights</a:t>
            </a:r>
            <a:r>
              <a:rPr sz="2400" spc="-40" dirty="0">
                <a:latin typeface="Arial"/>
                <a:cs typeface="Arial"/>
              </a:rPr>
              <a:t> </a:t>
            </a:r>
            <a:r>
              <a:rPr sz="2400" dirty="0">
                <a:latin typeface="Arial"/>
                <a:cs typeface="Arial"/>
              </a:rPr>
              <a:t>and</a:t>
            </a:r>
            <a:r>
              <a:rPr sz="2400" spc="-25" dirty="0">
                <a:latin typeface="Arial"/>
                <a:cs typeface="Arial"/>
              </a:rPr>
              <a:t> </a:t>
            </a:r>
            <a:r>
              <a:rPr sz="2400" dirty="0">
                <a:latin typeface="Arial"/>
                <a:cs typeface="Arial"/>
              </a:rPr>
              <a:t>welfare</a:t>
            </a:r>
            <a:r>
              <a:rPr sz="2400" spc="5" dirty="0">
                <a:latin typeface="Arial"/>
                <a:cs typeface="Arial"/>
              </a:rPr>
              <a:t> </a:t>
            </a:r>
            <a:r>
              <a:rPr sz="2400" dirty="0">
                <a:latin typeface="Arial"/>
                <a:cs typeface="Arial"/>
              </a:rPr>
              <a:t>of</a:t>
            </a:r>
            <a:r>
              <a:rPr sz="2400" spc="-30" dirty="0">
                <a:latin typeface="Arial"/>
                <a:cs typeface="Arial"/>
              </a:rPr>
              <a:t> </a:t>
            </a:r>
            <a:r>
              <a:rPr sz="2400" dirty="0">
                <a:latin typeface="Arial"/>
                <a:cs typeface="Arial"/>
              </a:rPr>
              <a:t>humans</a:t>
            </a:r>
            <a:r>
              <a:rPr sz="2400" spc="-25" dirty="0">
                <a:latin typeface="Arial"/>
                <a:cs typeface="Arial"/>
              </a:rPr>
              <a:t> </a:t>
            </a:r>
            <a:r>
              <a:rPr sz="2400" dirty="0">
                <a:latin typeface="Arial"/>
                <a:cs typeface="Arial"/>
              </a:rPr>
              <a:t>participating</a:t>
            </a:r>
            <a:r>
              <a:rPr sz="2400" spc="-15" dirty="0">
                <a:latin typeface="Arial"/>
                <a:cs typeface="Arial"/>
              </a:rPr>
              <a:t> </a:t>
            </a:r>
            <a:r>
              <a:rPr sz="2400" spc="-25" dirty="0">
                <a:latin typeface="Arial"/>
                <a:cs typeface="Arial"/>
              </a:rPr>
              <a:t>in </a:t>
            </a:r>
            <a:r>
              <a:rPr sz="2400" dirty="0">
                <a:latin typeface="Arial"/>
                <a:cs typeface="Arial"/>
              </a:rPr>
              <a:t>research</a:t>
            </a:r>
            <a:r>
              <a:rPr sz="2400" spc="-20" dirty="0">
                <a:latin typeface="Arial"/>
                <a:cs typeface="Arial"/>
              </a:rPr>
              <a:t> </a:t>
            </a:r>
            <a:r>
              <a:rPr sz="2400" dirty="0">
                <a:latin typeface="Arial"/>
                <a:cs typeface="Arial"/>
              </a:rPr>
              <a:t>as</a:t>
            </a:r>
            <a:r>
              <a:rPr sz="2400" spc="-20"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subject</a:t>
            </a:r>
            <a:r>
              <a:rPr sz="2400" spc="-5" dirty="0">
                <a:latin typeface="Arial"/>
                <a:cs typeface="Arial"/>
              </a:rPr>
              <a:t> </a:t>
            </a:r>
            <a:r>
              <a:rPr sz="2400" dirty="0">
                <a:latin typeface="Arial"/>
                <a:cs typeface="Arial"/>
              </a:rPr>
              <a:t>of</a:t>
            </a:r>
            <a:r>
              <a:rPr sz="2400" spc="-25" dirty="0">
                <a:latin typeface="Arial"/>
                <a:cs typeface="Arial"/>
              </a:rPr>
              <a:t> </a:t>
            </a:r>
            <a:r>
              <a:rPr sz="2400" dirty="0">
                <a:latin typeface="Arial"/>
                <a:cs typeface="Arial"/>
              </a:rPr>
              <a:t>that</a:t>
            </a:r>
            <a:r>
              <a:rPr sz="2400" spc="-15" dirty="0">
                <a:latin typeface="Arial"/>
                <a:cs typeface="Arial"/>
              </a:rPr>
              <a:t> </a:t>
            </a:r>
            <a:r>
              <a:rPr sz="2400" spc="-10" dirty="0">
                <a:latin typeface="Arial"/>
                <a:cs typeface="Arial"/>
              </a:rPr>
              <a:t>project.</a:t>
            </a:r>
            <a:endParaRPr lang="en-US" sz="2400" spc="-10" dirty="0">
              <a:latin typeface="Arial"/>
              <a:cs typeface="Arial"/>
            </a:endParaRPr>
          </a:p>
          <a:p>
            <a:pPr marL="12700" marR="671830">
              <a:lnSpc>
                <a:spcPct val="100000"/>
              </a:lnSpc>
              <a:spcBef>
                <a:spcPts val="100"/>
              </a:spcBef>
            </a:pPr>
            <a:endParaRPr lang="en-US" sz="2400" spc="-10" dirty="0">
              <a:latin typeface="Arial"/>
              <a:cs typeface="Arial"/>
            </a:endParaRPr>
          </a:p>
          <a:p>
            <a:pPr marL="12700" marR="671830">
              <a:lnSpc>
                <a:spcPct val="100000"/>
              </a:lnSpc>
              <a:spcBef>
                <a:spcPts val="100"/>
              </a:spcBef>
            </a:pPr>
            <a:r>
              <a:rPr lang="en-US" sz="2400" spc="-10" dirty="0">
                <a:latin typeface="Arial"/>
                <a:cs typeface="Arial"/>
              </a:rPr>
              <a:t>The WMU IRB Board includes faculty/staff from different disciplines, along with non-affiliated community members that represent the Kalamazoo area.</a:t>
            </a:r>
          </a:p>
          <a:p>
            <a:pPr marL="12700" marR="671830">
              <a:lnSpc>
                <a:spcPct val="100000"/>
              </a:lnSpc>
              <a:spcBef>
                <a:spcPts val="100"/>
              </a:spcBef>
            </a:pPr>
            <a:endParaRPr lang="en-US" sz="2400" spc="-10" dirty="0">
              <a:latin typeface="Arial"/>
              <a:cs typeface="Arial"/>
            </a:endParaRPr>
          </a:p>
          <a:p>
            <a:pPr marL="355600" marR="671830" indent="-342900">
              <a:lnSpc>
                <a:spcPct val="100000"/>
              </a:lnSpc>
              <a:spcBef>
                <a:spcPts val="100"/>
              </a:spcBef>
              <a:buFont typeface="Arial" panose="020B0604020202020204" pitchFamily="34" charset="0"/>
              <a:buChar char="•"/>
            </a:pPr>
            <a:r>
              <a:rPr lang="en-US" sz="2400" spc="-10" dirty="0">
                <a:latin typeface="Arial"/>
                <a:cs typeface="Arial"/>
              </a:rPr>
              <a:t>3 Categories of review (exempt, expedited, full)</a:t>
            </a:r>
          </a:p>
          <a:p>
            <a:pPr marL="355600" marR="671830" indent="-342900">
              <a:lnSpc>
                <a:spcPct val="100000"/>
              </a:lnSpc>
              <a:spcBef>
                <a:spcPts val="100"/>
              </a:spcBef>
              <a:buFont typeface="Arial" panose="020B0604020202020204" pitchFamily="34" charset="0"/>
              <a:buChar char="•"/>
            </a:pPr>
            <a:r>
              <a:rPr lang="en-US" sz="2400" spc="-10" dirty="0">
                <a:latin typeface="Arial"/>
                <a:cs typeface="Arial"/>
              </a:rPr>
              <a:t>Exempt/Expedited submitted any time revolving review.</a:t>
            </a:r>
          </a:p>
          <a:p>
            <a:pPr marL="355600" marR="671830" indent="-342900">
              <a:lnSpc>
                <a:spcPct val="100000"/>
              </a:lnSpc>
              <a:spcBef>
                <a:spcPts val="100"/>
              </a:spcBef>
              <a:buFont typeface="Arial" panose="020B0604020202020204" pitchFamily="34" charset="0"/>
              <a:buChar char="•"/>
            </a:pPr>
            <a:r>
              <a:rPr lang="en-US" sz="2400" spc="-10" dirty="0">
                <a:latin typeface="Arial"/>
                <a:cs typeface="Arial"/>
              </a:rPr>
              <a:t>Full must be submitted by 1</a:t>
            </a:r>
            <a:r>
              <a:rPr lang="en-US" sz="2400" spc="-10" baseline="30000" dirty="0">
                <a:latin typeface="Arial"/>
                <a:cs typeface="Arial"/>
              </a:rPr>
              <a:t>st</a:t>
            </a:r>
            <a:r>
              <a:rPr lang="en-US" sz="2400" spc="-10" dirty="0">
                <a:latin typeface="Arial"/>
                <a:cs typeface="Arial"/>
              </a:rPr>
              <a:t> Wednesday to be reviewed at meeting on 3</a:t>
            </a:r>
            <a:r>
              <a:rPr lang="en-US" sz="2400" spc="-10" baseline="30000" dirty="0">
                <a:latin typeface="Arial"/>
                <a:cs typeface="Arial"/>
              </a:rPr>
              <a:t>rd</a:t>
            </a:r>
            <a:r>
              <a:rPr lang="en-US" sz="2400" spc="-10" dirty="0">
                <a:latin typeface="Arial"/>
                <a:cs typeface="Arial"/>
              </a:rPr>
              <a:t> Wednesday; Researchers invited to attend.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7627" y="321056"/>
            <a:ext cx="3146425" cy="63627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993333"/>
                </a:solidFill>
              </a:rPr>
              <a:t>Are</a:t>
            </a:r>
            <a:r>
              <a:rPr sz="2000" spc="-50" dirty="0">
                <a:solidFill>
                  <a:srgbClr val="993333"/>
                </a:solidFill>
              </a:rPr>
              <a:t> </a:t>
            </a:r>
            <a:r>
              <a:rPr sz="2000" dirty="0">
                <a:solidFill>
                  <a:srgbClr val="993333"/>
                </a:solidFill>
              </a:rPr>
              <a:t>you planning</a:t>
            </a:r>
            <a:r>
              <a:rPr sz="2000" spc="-10" dirty="0">
                <a:solidFill>
                  <a:srgbClr val="993333"/>
                </a:solidFill>
              </a:rPr>
              <a:t> </a:t>
            </a:r>
            <a:r>
              <a:rPr sz="2000" dirty="0">
                <a:solidFill>
                  <a:srgbClr val="993333"/>
                </a:solidFill>
              </a:rPr>
              <a:t>to</a:t>
            </a:r>
            <a:r>
              <a:rPr sz="2000" spc="-10" dirty="0">
                <a:solidFill>
                  <a:srgbClr val="993333"/>
                </a:solidFill>
              </a:rPr>
              <a:t> </a:t>
            </a:r>
            <a:r>
              <a:rPr sz="2000" spc="-25" dirty="0">
                <a:solidFill>
                  <a:srgbClr val="993333"/>
                </a:solidFill>
              </a:rPr>
              <a:t>do </a:t>
            </a:r>
            <a:r>
              <a:rPr sz="2000" dirty="0">
                <a:solidFill>
                  <a:srgbClr val="993333"/>
                </a:solidFill>
              </a:rPr>
              <a:t>any</a:t>
            </a:r>
            <a:r>
              <a:rPr sz="2000" spc="-20" dirty="0">
                <a:solidFill>
                  <a:srgbClr val="993333"/>
                </a:solidFill>
              </a:rPr>
              <a:t> </a:t>
            </a:r>
            <a:r>
              <a:rPr sz="2000" dirty="0">
                <a:solidFill>
                  <a:srgbClr val="993333"/>
                </a:solidFill>
              </a:rPr>
              <a:t>of</a:t>
            </a:r>
            <a:r>
              <a:rPr sz="2000" spc="100" dirty="0">
                <a:solidFill>
                  <a:srgbClr val="993333"/>
                </a:solidFill>
              </a:rPr>
              <a:t> </a:t>
            </a:r>
            <a:r>
              <a:rPr sz="2000" dirty="0">
                <a:solidFill>
                  <a:srgbClr val="993333"/>
                </a:solidFill>
              </a:rPr>
              <a:t>the</a:t>
            </a:r>
            <a:r>
              <a:rPr sz="2000" spc="-5" dirty="0">
                <a:solidFill>
                  <a:srgbClr val="993333"/>
                </a:solidFill>
              </a:rPr>
              <a:t> </a:t>
            </a:r>
            <a:r>
              <a:rPr sz="2000" spc="-10" dirty="0">
                <a:solidFill>
                  <a:srgbClr val="993333"/>
                </a:solidFill>
              </a:rPr>
              <a:t>following?</a:t>
            </a:r>
            <a:endParaRPr sz="2000"/>
          </a:p>
        </p:txBody>
      </p:sp>
      <p:sp>
        <p:nvSpPr>
          <p:cNvPr id="3" name="object 3"/>
          <p:cNvSpPr txBox="1"/>
          <p:nvPr/>
        </p:nvSpPr>
        <p:spPr>
          <a:xfrm>
            <a:off x="1877627" y="941324"/>
            <a:ext cx="1691639" cy="239395"/>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1400" dirty="0">
                <a:latin typeface="Arial"/>
                <a:cs typeface="Arial"/>
              </a:rPr>
              <a:t>Conduct</a:t>
            </a:r>
            <a:r>
              <a:rPr sz="1400" spc="-40" dirty="0">
                <a:latin typeface="Arial"/>
                <a:cs typeface="Arial"/>
              </a:rPr>
              <a:t> </a:t>
            </a:r>
            <a:r>
              <a:rPr sz="1400" dirty="0">
                <a:latin typeface="Arial"/>
                <a:cs typeface="Arial"/>
              </a:rPr>
              <a:t>a</a:t>
            </a:r>
            <a:r>
              <a:rPr sz="1400" spc="-30" dirty="0">
                <a:latin typeface="Arial"/>
                <a:cs typeface="Arial"/>
              </a:rPr>
              <a:t> </a:t>
            </a:r>
            <a:r>
              <a:rPr sz="1400" spc="-10" dirty="0">
                <a:latin typeface="Arial"/>
                <a:cs typeface="Arial"/>
              </a:rPr>
              <a:t>survey</a:t>
            </a:r>
            <a:endParaRPr sz="1400">
              <a:latin typeface="Arial"/>
              <a:cs typeface="Arial"/>
            </a:endParaRPr>
          </a:p>
        </p:txBody>
      </p:sp>
      <p:sp>
        <p:nvSpPr>
          <p:cNvPr id="4" name="object 4"/>
          <p:cNvSpPr txBox="1"/>
          <p:nvPr/>
        </p:nvSpPr>
        <p:spPr>
          <a:xfrm>
            <a:off x="1877627" y="1154758"/>
            <a:ext cx="3088640" cy="1093470"/>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1400" dirty="0">
                <a:latin typeface="Arial"/>
                <a:cs typeface="Arial"/>
              </a:rPr>
              <a:t>Interview</a:t>
            </a:r>
            <a:r>
              <a:rPr sz="1400" spc="-50" dirty="0">
                <a:latin typeface="Arial"/>
                <a:cs typeface="Arial"/>
              </a:rPr>
              <a:t> </a:t>
            </a:r>
            <a:r>
              <a:rPr sz="1400" spc="-10" dirty="0">
                <a:latin typeface="Arial"/>
                <a:cs typeface="Arial"/>
              </a:rPr>
              <a:t>individuals</a:t>
            </a:r>
            <a:endParaRPr sz="1400">
              <a:latin typeface="Arial"/>
              <a:cs typeface="Arial"/>
            </a:endParaRPr>
          </a:p>
          <a:p>
            <a:pPr marL="299085" indent="-287020">
              <a:lnSpc>
                <a:spcPct val="100000"/>
              </a:lnSpc>
              <a:buChar char="•"/>
              <a:tabLst>
                <a:tab pos="299085" algn="l"/>
                <a:tab pos="299720" algn="l"/>
              </a:tabLst>
            </a:pPr>
            <a:r>
              <a:rPr sz="1400" dirty="0">
                <a:latin typeface="Arial"/>
                <a:cs typeface="Arial"/>
              </a:rPr>
              <a:t>Observe</a:t>
            </a:r>
            <a:r>
              <a:rPr sz="1400" spc="-45" dirty="0">
                <a:latin typeface="Arial"/>
                <a:cs typeface="Arial"/>
              </a:rPr>
              <a:t> </a:t>
            </a:r>
            <a:r>
              <a:rPr sz="1400" dirty="0">
                <a:latin typeface="Arial"/>
                <a:cs typeface="Arial"/>
              </a:rPr>
              <a:t>behaviors</a:t>
            </a:r>
            <a:r>
              <a:rPr sz="1400" spc="-50" dirty="0">
                <a:latin typeface="Arial"/>
                <a:cs typeface="Arial"/>
              </a:rPr>
              <a:t> </a:t>
            </a:r>
            <a:r>
              <a:rPr sz="1400" dirty="0">
                <a:latin typeface="Arial"/>
                <a:cs typeface="Arial"/>
              </a:rPr>
              <a:t>of</a:t>
            </a:r>
            <a:r>
              <a:rPr sz="1400" spc="-25" dirty="0">
                <a:latin typeface="Arial"/>
                <a:cs typeface="Arial"/>
              </a:rPr>
              <a:t> </a:t>
            </a:r>
            <a:r>
              <a:rPr sz="1400" spc="-10" dirty="0">
                <a:latin typeface="Arial"/>
                <a:cs typeface="Arial"/>
              </a:rPr>
              <a:t>individuals</a:t>
            </a:r>
            <a:endParaRPr sz="1400">
              <a:latin typeface="Arial"/>
              <a:cs typeface="Arial"/>
            </a:endParaRPr>
          </a:p>
          <a:p>
            <a:pPr marL="299085" marR="5080" indent="-287020">
              <a:lnSpc>
                <a:spcPct val="100000"/>
              </a:lnSpc>
              <a:buChar char="•"/>
              <a:tabLst>
                <a:tab pos="299085" algn="l"/>
                <a:tab pos="299720" algn="l"/>
              </a:tabLst>
            </a:pPr>
            <a:r>
              <a:rPr sz="1400" dirty="0">
                <a:latin typeface="Arial"/>
                <a:cs typeface="Arial"/>
              </a:rPr>
              <a:t>Implement</a:t>
            </a:r>
            <a:r>
              <a:rPr sz="1400" spc="-60" dirty="0">
                <a:latin typeface="Arial"/>
                <a:cs typeface="Arial"/>
              </a:rPr>
              <a:t> </a:t>
            </a:r>
            <a:r>
              <a:rPr sz="1400" dirty="0">
                <a:latin typeface="Arial"/>
                <a:cs typeface="Arial"/>
              </a:rPr>
              <a:t>an</a:t>
            </a:r>
            <a:r>
              <a:rPr sz="1400" spc="-50" dirty="0">
                <a:latin typeface="Arial"/>
                <a:cs typeface="Arial"/>
              </a:rPr>
              <a:t> </a:t>
            </a:r>
            <a:r>
              <a:rPr sz="1400" dirty="0">
                <a:latin typeface="Arial"/>
                <a:cs typeface="Arial"/>
              </a:rPr>
              <a:t>intervention</a:t>
            </a:r>
            <a:r>
              <a:rPr sz="1400" spc="-50" dirty="0">
                <a:latin typeface="Arial"/>
                <a:cs typeface="Arial"/>
              </a:rPr>
              <a:t> </a:t>
            </a:r>
            <a:r>
              <a:rPr sz="1400" spc="-10" dirty="0">
                <a:latin typeface="Arial"/>
                <a:cs typeface="Arial"/>
              </a:rPr>
              <a:t>involving people</a:t>
            </a:r>
            <a:endParaRPr sz="1400">
              <a:latin typeface="Arial"/>
              <a:cs typeface="Arial"/>
            </a:endParaRPr>
          </a:p>
          <a:p>
            <a:pPr marL="299085" indent="-287020">
              <a:lnSpc>
                <a:spcPct val="100000"/>
              </a:lnSpc>
              <a:buChar char="•"/>
              <a:tabLst>
                <a:tab pos="299085" algn="l"/>
                <a:tab pos="299720" algn="l"/>
              </a:tabLst>
            </a:pPr>
            <a:r>
              <a:rPr sz="1400" dirty="0">
                <a:latin typeface="Arial"/>
                <a:cs typeface="Arial"/>
              </a:rPr>
              <a:t>Analyze</a:t>
            </a:r>
            <a:r>
              <a:rPr sz="1400" spc="-30" dirty="0">
                <a:latin typeface="Arial"/>
                <a:cs typeface="Arial"/>
              </a:rPr>
              <a:t> </a:t>
            </a:r>
            <a:r>
              <a:rPr sz="1400" dirty="0">
                <a:latin typeface="Arial"/>
                <a:cs typeface="Arial"/>
              </a:rPr>
              <a:t>data</a:t>
            </a:r>
            <a:r>
              <a:rPr sz="1400" spc="-50" dirty="0">
                <a:latin typeface="Arial"/>
                <a:cs typeface="Arial"/>
              </a:rPr>
              <a:t> </a:t>
            </a:r>
            <a:r>
              <a:rPr sz="1400" dirty="0">
                <a:latin typeface="Arial"/>
                <a:cs typeface="Arial"/>
              </a:rPr>
              <a:t>about</a:t>
            </a:r>
            <a:r>
              <a:rPr sz="1400" spc="-40" dirty="0">
                <a:latin typeface="Arial"/>
                <a:cs typeface="Arial"/>
              </a:rPr>
              <a:t> </a:t>
            </a:r>
            <a:r>
              <a:rPr sz="1400" spc="-10" dirty="0">
                <a:latin typeface="Arial"/>
                <a:cs typeface="Arial"/>
              </a:rPr>
              <a:t>individuals</a:t>
            </a:r>
            <a:endParaRPr sz="1400">
              <a:latin typeface="Arial"/>
              <a:cs typeface="Arial"/>
            </a:endParaRPr>
          </a:p>
        </p:txBody>
      </p:sp>
      <p:pic>
        <p:nvPicPr>
          <p:cNvPr id="5" name="object 5"/>
          <p:cNvPicPr/>
          <p:nvPr/>
        </p:nvPicPr>
        <p:blipFill>
          <a:blip r:embed="rId2" cstate="print"/>
          <a:stretch>
            <a:fillRect/>
          </a:stretch>
        </p:blipFill>
        <p:spPr>
          <a:xfrm>
            <a:off x="2298192" y="4826520"/>
            <a:ext cx="1616951" cy="1616950"/>
          </a:xfrm>
          <a:prstGeom prst="rect">
            <a:avLst/>
          </a:prstGeom>
        </p:spPr>
      </p:pic>
      <p:sp>
        <p:nvSpPr>
          <p:cNvPr id="6" name="object 6"/>
          <p:cNvSpPr txBox="1"/>
          <p:nvPr/>
        </p:nvSpPr>
        <p:spPr>
          <a:xfrm>
            <a:off x="1253404" y="4370323"/>
            <a:ext cx="9055735" cy="2169825"/>
          </a:xfrm>
          <a:prstGeom prst="rect">
            <a:avLst/>
          </a:prstGeom>
        </p:spPr>
        <p:txBody>
          <a:bodyPr vert="horz" wrap="square" lIns="0" tIns="12700" rIns="0" bIns="0" rtlCol="0">
            <a:spAutoFit/>
          </a:bodyPr>
          <a:lstStyle/>
          <a:p>
            <a:pPr marL="3246755" algn="ctr">
              <a:lnSpc>
                <a:spcPts val="2140"/>
              </a:lnSpc>
              <a:spcBef>
                <a:spcPts val="100"/>
              </a:spcBef>
            </a:pPr>
            <a:r>
              <a:rPr sz="1800" dirty="0">
                <a:latin typeface="Arial"/>
                <a:cs typeface="Arial"/>
              </a:rPr>
              <a:t>Engaging</a:t>
            </a:r>
            <a:r>
              <a:rPr sz="1800" spc="-15" dirty="0">
                <a:latin typeface="Arial"/>
                <a:cs typeface="Arial"/>
              </a:rPr>
              <a:t> </a:t>
            </a:r>
            <a:r>
              <a:rPr sz="1800" dirty="0">
                <a:latin typeface="Arial"/>
                <a:cs typeface="Arial"/>
              </a:rPr>
              <a:t>in</a:t>
            </a:r>
            <a:r>
              <a:rPr sz="1800" spc="-30" dirty="0">
                <a:latin typeface="Arial"/>
                <a:cs typeface="Arial"/>
              </a:rPr>
              <a:t> </a:t>
            </a:r>
            <a:r>
              <a:rPr sz="1800" dirty="0">
                <a:latin typeface="Arial"/>
                <a:cs typeface="Arial"/>
              </a:rPr>
              <a:t>any</a:t>
            </a:r>
            <a:r>
              <a:rPr sz="1800" spc="-10" dirty="0">
                <a:latin typeface="Arial"/>
                <a:cs typeface="Arial"/>
              </a:rPr>
              <a:t> </a:t>
            </a:r>
            <a:r>
              <a:rPr sz="1800" dirty="0">
                <a:latin typeface="Arial"/>
                <a:cs typeface="Arial"/>
              </a:rPr>
              <a:t>of</a:t>
            </a:r>
            <a:r>
              <a:rPr sz="1800" spc="-3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mentioned</a:t>
            </a:r>
            <a:r>
              <a:rPr sz="1800" spc="-5" dirty="0">
                <a:latin typeface="Arial"/>
                <a:cs typeface="Arial"/>
              </a:rPr>
              <a:t> </a:t>
            </a:r>
            <a:r>
              <a:rPr sz="1800" dirty="0">
                <a:latin typeface="Arial"/>
                <a:cs typeface="Arial"/>
              </a:rPr>
              <a:t>or</a:t>
            </a:r>
            <a:r>
              <a:rPr sz="1800" spc="-25" dirty="0">
                <a:latin typeface="Arial"/>
                <a:cs typeface="Arial"/>
              </a:rPr>
              <a:t> </a:t>
            </a:r>
            <a:r>
              <a:rPr sz="1800" dirty="0">
                <a:latin typeface="Arial"/>
                <a:cs typeface="Arial"/>
              </a:rPr>
              <a:t>similar</a:t>
            </a:r>
            <a:r>
              <a:rPr sz="1800" spc="-5" dirty="0">
                <a:latin typeface="Arial"/>
                <a:cs typeface="Arial"/>
              </a:rPr>
              <a:t> </a:t>
            </a:r>
            <a:r>
              <a:rPr sz="1800" spc="-10" dirty="0">
                <a:latin typeface="Arial"/>
                <a:cs typeface="Arial"/>
              </a:rPr>
              <a:t>activities</a:t>
            </a:r>
            <a:endParaRPr sz="1800" dirty="0">
              <a:latin typeface="Arial"/>
              <a:cs typeface="Arial"/>
            </a:endParaRPr>
          </a:p>
          <a:p>
            <a:pPr marL="3757295" marR="501015" indent="-1270" algn="ctr">
              <a:lnSpc>
                <a:spcPts val="1680"/>
              </a:lnSpc>
              <a:spcBef>
                <a:spcPts val="35"/>
              </a:spcBef>
            </a:pPr>
            <a:r>
              <a:rPr sz="1400" dirty="0">
                <a:solidFill>
                  <a:srgbClr val="404040"/>
                </a:solidFill>
                <a:latin typeface="Arial Black"/>
                <a:cs typeface="Arial Black"/>
              </a:rPr>
              <a:t>Visit</a:t>
            </a:r>
            <a:r>
              <a:rPr sz="1400" spc="-50" dirty="0">
                <a:solidFill>
                  <a:srgbClr val="404040"/>
                </a:solidFill>
                <a:latin typeface="Arial Black"/>
                <a:cs typeface="Arial Black"/>
              </a:rPr>
              <a:t> </a:t>
            </a:r>
            <a:r>
              <a:rPr sz="1400" dirty="0">
                <a:solidFill>
                  <a:srgbClr val="404040"/>
                </a:solidFill>
                <a:latin typeface="Arial Black"/>
                <a:cs typeface="Arial Black"/>
              </a:rPr>
              <a:t>our</a:t>
            </a:r>
            <a:r>
              <a:rPr sz="1400" spc="-10" dirty="0">
                <a:solidFill>
                  <a:srgbClr val="404040"/>
                </a:solidFill>
                <a:latin typeface="Arial Black"/>
                <a:cs typeface="Arial Black"/>
              </a:rPr>
              <a:t> </a:t>
            </a:r>
            <a:r>
              <a:rPr sz="1400" dirty="0">
                <a:solidFill>
                  <a:srgbClr val="404040"/>
                </a:solidFill>
                <a:latin typeface="Arial Black"/>
                <a:cs typeface="Arial Black"/>
              </a:rPr>
              <a:t>website</a:t>
            </a:r>
            <a:r>
              <a:rPr sz="1400" spc="-25" dirty="0">
                <a:solidFill>
                  <a:srgbClr val="404040"/>
                </a:solidFill>
                <a:latin typeface="Arial Black"/>
                <a:cs typeface="Arial Black"/>
              </a:rPr>
              <a:t> at </a:t>
            </a:r>
            <a:r>
              <a:rPr lang="en-US" sz="1400" u="sng" spc="-10" dirty="0">
                <a:solidFill>
                  <a:srgbClr val="C55A11"/>
                </a:solidFill>
                <a:uFill>
                  <a:solidFill>
                    <a:srgbClr val="C55A11"/>
                  </a:solidFill>
                </a:uFill>
                <a:latin typeface="Arial Black"/>
                <a:cs typeface="Arial Black"/>
                <a:hlinkClick r:id="rId3"/>
              </a:rPr>
              <a:t>https://wmich.edu/research/compliance/wmuirb</a:t>
            </a:r>
            <a:endParaRPr lang="en-US" sz="1400" u="sng" spc="-10" dirty="0">
              <a:solidFill>
                <a:srgbClr val="C55A11"/>
              </a:solidFill>
              <a:uFill>
                <a:solidFill>
                  <a:srgbClr val="C55A11"/>
                </a:solidFill>
              </a:uFill>
              <a:latin typeface="Arial Black"/>
              <a:cs typeface="Arial Black"/>
            </a:endParaRPr>
          </a:p>
          <a:p>
            <a:pPr marL="3757295" marR="501015" indent="-1270" algn="ctr">
              <a:lnSpc>
                <a:spcPts val="1680"/>
              </a:lnSpc>
              <a:spcBef>
                <a:spcPts val="35"/>
              </a:spcBef>
            </a:pPr>
            <a:endParaRPr lang="en-US" sz="1400" u="sng" spc="-10" dirty="0">
              <a:solidFill>
                <a:srgbClr val="C55A11"/>
              </a:solidFill>
              <a:uFill>
                <a:solidFill>
                  <a:srgbClr val="C55A11"/>
                </a:solidFill>
              </a:uFill>
              <a:latin typeface="Arial Black"/>
              <a:cs typeface="Arial Black"/>
            </a:endParaRPr>
          </a:p>
          <a:p>
            <a:pPr marL="3757295" marR="501015" indent="-1270" algn="ctr">
              <a:lnSpc>
                <a:spcPts val="1680"/>
              </a:lnSpc>
              <a:spcBef>
                <a:spcPts val="35"/>
              </a:spcBef>
            </a:pPr>
            <a:r>
              <a:rPr sz="1400" dirty="0">
                <a:solidFill>
                  <a:srgbClr val="404040"/>
                </a:solidFill>
                <a:latin typeface="Arial Black"/>
                <a:cs typeface="Arial Black"/>
              </a:rPr>
              <a:t>or</a:t>
            </a:r>
            <a:r>
              <a:rPr sz="1400" spc="-25" dirty="0">
                <a:solidFill>
                  <a:srgbClr val="404040"/>
                </a:solidFill>
                <a:latin typeface="Arial Black"/>
                <a:cs typeface="Arial Black"/>
              </a:rPr>
              <a:t> </a:t>
            </a:r>
            <a:r>
              <a:rPr sz="1400" dirty="0">
                <a:solidFill>
                  <a:srgbClr val="404040"/>
                </a:solidFill>
                <a:latin typeface="Arial Black"/>
                <a:cs typeface="Arial Black"/>
              </a:rPr>
              <a:t>contact</a:t>
            </a:r>
            <a:r>
              <a:rPr sz="1400" spc="-25" dirty="0">
                <a:solidFill>
                  <a:srgbClr val="404040"/>
                </a:solidFill>
                <a:latin typeface="Arial Black"/>
                <a:cs typeface="Arial Black"/>
              </a:rPr>
              <a:t> </a:t>
            </a:r>
            <a:r>
              <a:rPr lang="en-US" sz="1400" dirty="0">
                <a:solidFill>
                  <a:srgbClr val="404040"/>
                </a:solidFill>
                <a:latin typeface="Arial Black"/>
                <a:cs typeface="Arial Black"/>
              </a:rPr>
              <a:t>the</a:t>
            </a:r>
            <a:r>
              <a:rPr sz="1400" spc="-40" dirty="0">
                <a:solidFill>
                  <a:srgbClr val="404040"/>
                </a:solidFill>
                <a:latin typeface="Arial Black"/>
                <a:cs typeface="Arial Black"/>
              </a:rPr>
              <a:t> </a:t>
            </a:r>
            <a:r>
              <a:rPr sz="1400" dirty="0">
                <a:solidFill>
                  <a:srgbClr val="404040"/>
                </a:solidFill>
                <a:latin typeface="Arial Black"/>
                <a:cs typeface="Arial Black"/>
              </a:rPr>
              <a:t>Director</a:t>
            </a:r>
            <a:r>
              <a:rPr sz="1400" spc="-40" dirty="0">
                <a:solidFill>
                  <a:srgbClr val="404040"/>
                </a:solidFill>
                <a:latin typeface="Arial Black"/>
                <a:cs typeface="Arial Black"/>
              </a:rPr>
              <a:t> </a:t>
            </a:r>
            <a:r>
              <a:rPr sz="1400" dirty="0">
                <a:solidFill>
                  <a:srgbClr val="404040"/>
                </a:solidFill>
                <a:latin typeface="Arial Black"/>
                <a:cs typeface="Arial Black"/>
              </a:rPr>
              <a:t>Research</a:t>
            </a:r>
            <a:r>
              <a:rPr sz="1400" spc="-20" dirty="0">
                <a:solidFill>
                  <a:srgbClr val="404040"/>
                </a:solidFill>
                <a:latin typeface="Arial Black"/>
                <a:cs typeface="Arial Black"/>
              </a:rPr>
              <a:t> </a:t>
            </a:r>
            <a:r>
              <a:rPr sz="1400" spc="-10" dirty="0">
                <a:solidFill>
                  <a:srgbClr val="404040"/>
                </a:solidFill>
                <a:latin typeface="Arial Black"/>
                <a:cs typeface="Arial Black"/>
              </a:rPr>
              <a:t>Compliance </a:t>
            </a:r>
            <a:r>
              <a:rPr sz="1400" dirty="0">
                <a:solidFill>
                  <a:srgbClr val="404040"/>
                </a:solidFill>
                <a:latin typeface="Arial Black"/>
                <a:cs typeface="Arial Black"/>
              </a:rPr>
              <a:t>or the </a:t>
            </a:r>
            <a:r>
              <a:rPr lang="en-US" sz="1400" dirty="0">
                <a:solidFill>
                  <a:srgbClr val="404040"/>
                </a:solidFill>
                <a:latin typeface="Arial Black"/>
                <a:cs typeface="Arial Black"/>
              </a:rPr>
              <a:t>WMU IRB Analyst</a:t>
            </a:r>
            <a:endParaRPr sz="1400" dirty="0">
              <a:latin typeface="Arial Black"/>
              <a:cs typeface="Arial Black"/>
            </a:endParaRPr>
          </a:p>
          <a:p>
            <a:pPr marL="3248025" algn="ctr">
              <a:lnSpc>
                <a:spcPct val="100000"/>
              </a:lnSpc>
              <a:spcBef>
                <a:spcPts val="5"/>
              </a:spcBef>
            </a:pPr>
            <a:r>
              <a:rPr lang="en-US" sz="1400" spc="-20" dirty="0">
                <a:solidFill>
                  <a:srgbClr val="C55A11"/>
                </a:solidFill>
                <a:latin typeface="Arial Black"/>
                <a:cs typeface="Arial Black"/>
                <a:hlinkClick r:id="rId4"/>
              </a:rPr>
              <a:t>wmu-</a:t>
            </a:r>
            <a:r>
              <a:rPr sz="1400" spc="-10" dirty="0">
                <a:solidFill>
                  <a:srgbClr val="C55A11"/>
                </a:solidFill>
                <a:latin typeface="Arial Black"/>
                <a:cs typeface="Arial Black"/>
                <a:hlinkClick r:id="rId4"/>
              </a:rPr>
              <a:t>irb@wmich.edu</a:t>
            </a:r>
            <a:endParaRPr sz="1400" dirty="0">
              <a:latin typeface="Arial Black"/>
              <a:cs typeface="Arial Black"/>
            </a:endParaRPr>
          </a:p>
          <a:p>
            <a:pPr>
              <a:lnSpc>
                <a:spcPct val="100000"/>
              </a:lnSpc>
              <a:spcBef>
                <a:spcPts val="55"/>
              </a:spcBef>
            </a:pPr>
            <a:endParaRPr sz="1900" dirty="0">
              <a:latin typeface="Arial Black"/>
              <a:cs typeface="Arial Black"/>
            </a:endParaRPr>
          </a:p>
          <a:p>
            <a:pPr marL="12700">
              <a:lnSpc>
                <a:spcPct val="100000"/>
              </a:lnSpc>
            </a:pPr>
            <a:r>
              <a:rPr lang="en-US" sz="1800" b="1" dirty="0">
                <a:solidFill>
                  <a:srgbClr val="F89E00"/>
                </a:solidFill>
                <a:latin typeface="Arial"/>
                <a:cs typeface="Arial"/>
              </a:rPr>
              <a:t>        </a:t>
            </a:r>
            <a:r>
              <a:rPr sz="1800" b="1" dirty="0">
                <a:solidFill>
                  <a:srgbClr val="F89E00"/>
                </a:solidFill>
                <a:latin typeface="Arial"/>
                <a:cs typeface="Arial"/>
              </a:rPr>
              <a:t>Research</a:t>
            </a:r>
            <a:r>
              <a:rPr sz="1800" b="1" spc="5" dirty="0">
                <a:solidFill>
                  <a:srgbClr val="F89E00"/>
                </a:solidFill>
                <a:latin typeface="Arial"/>
                <a:cs typeface="Arial"/>
              </a:rPr>
              <a:t> </a:t>
            </a:r>
            <a:r>
              <a:rPr sz="1800" b="1" dirty="0">
                <a:solidFill>
                  <a:srgbClr val="F89E00"/>
                </a:solidFill>
                <a:latin typeface="Arial"/>
                <a:cs typeface="Arial"/>
              </a:rPr>
              <a:t>and</a:t>
            </a:r>
            <a:r>
              <a:rPr sz="1800" b="1" spc="-20" dirty="0">
                <a:solidFill>
                  <a:srgbClr val="F89E00"/>
                </a:solidFill>
                <a:latin typeface="Arial"/>
                <a:cs typeface="Arial"/>
              </a:rPr>
              <a:t> </a:t>
            </a:r>
            <a:r>
              <a:rPr sz="1800" b="1" spc="-10" dirty="0">
                <a:solidFill>
                  <a:srgbClr val="F89E00"/>
                </a:solidFill>
                <a:latin typeface="Arial"/>
                <a:cs typeface="Arial"/>
              </a:rPr>
              <a:t>Innovation</a:t>
            </a:r>
            <a:endParaRPr sz="1800" dirty="0">
              <a:latin typeface="Arial"/>
              <a:cs typeface="Arial"/>
            </a:endParaRPr>
          </a:p>
        </p:txBody>
      </p:sp>
      <p:pic>
        <p:nvPicPr>
          <p:cNvPr id="7" name="object 7"/>
          <p:cNvPicPr/>
          <p:nvPr/>
        </p:nvPicPr>
        <p:blipFill>
          <a:blip r:embed="rId5" cstate="print"/>
          <a:stretch>
            <a:fillRect/>
          </a:stretch>
        </p:blipFill>
        <p:spPr>
          <a:xfrm>
            <a:off x="5857886" y="1604807"/>
            <a:ext cx="4058352" cy="2286335"/>
          </a:xfrm>
          <a:prstGeom prst="rect">
            <a:avLst/>
          </a:prstGeom>
        </p:spPr>
      </p:pic>
      <p:sp>
        <p:nvSpPr>
          <p:cNvPr id="8" name="object 8"/>
          <p:cNvSpPr txBox="1"/>
          <p:nvPr/>
        </p:nvSpPr>
        <p:spPr>
          <a:xfrm>
            <a:off x="8676743" y="756532"/>
            <a:ext cx="1113790" cy="711200"/>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Arial"/>
                <a:cs typeface="Arial"/>
              </a:rPr>
              <a:t>Thanks</a:t>
            </a:r>
            <a:r>
              <a:rPr sz="900" spc="-20" dirty="0">
                <a:latin typeface="Arial"/>
                <a:cs typeface="Arial"/>
              </a:rPr>
              <a:t> </a:t>
            </a:r>
            <a:r>
              <a:rPr sz="900" dirty="0">
                <a:latin typeface="Arial"/>
                <a:cs typeface="Arial"/>
              </a:rPr>
              <a:t>for</a:t>
            </a:r>
            <a:r>
              <a:rPr sz="900" spc="-10" dirty="0">
                <a:latin typeface="Arial"/>
                <a:cs typeface="Arial"/>
              </a:rPr>
              <a:t> explaining </a:t>
            </a:r>
            <a:r>
              <a:rPr sz="900" dirty="0">
                <a:latin typeface="Arial"/>
                <a:cs typeface="Arial"/>
              </a:rPr>
              <a:t>the</a:t>
            </a:r>
            <a:r>
              <a:rPr sz="900" spc="-10" dirty="0">
                <a:latin typeface="Arial"/>
                <a:cs typeface="Arial"/>
              </a:rPr>
              <a:t> </a:t>
            </a:r>
            <a:r>
              <a:rPr sz="900" dirty="0">
                <a:latin typeface="Arial"/>
                <a:cs typeface="Arial"/>
              </a:rPr>
              <a:t>risks</a:t>
            </a:r>
            <a:r>
              <a:rPr sz="900" spc="-15" dirty="0">
                <a:latin typeface="Arial"/>
                <a:cs typeface="Arial"/>
              </a:rPr>
              <a:t> </a:t>
            </a:r>
            <a:r>
              <a:rPr sz="900" dirty="0">
                <a:latin typeface="Arial"/>
                <a:cs typeface="Arial"/>
              </a:rPr>
              <a:t>and</a:t>
            </a:r>
            <a:r>
              <a:rPr sz="900" spc="-5" dirty="0">
                <a:latin typeface="Arial"/>
                <a:cs typeface="Arial"/>
              </a:rPr>
              <a:t> </a:t>
            </a:r>
            <a:r>
              <a:rPr sz="900" spc="-10" dirty="0">
                <a:latin typeface="Arial"/>
                <a:cs typeface="Arial"/>
              </a:rPr>
              <a:t>benefits </a:t>
            </a:r>
            <a:r>
              <a:rPr sz="900" dirty="0">
                <a:latin typeface="Arial"/>
                <a:cs typeface="Arial"/>
              </a:rPr>
              <a:t>of</a:t>
            </a:r>
            <a:r>
              <a:rPr sz="900" spc="-15" dirty="0">
                <a:latin typeface="Arial"/>
                <a:cs typeface="Arial"/>
              </a:rPr>
              <a:t> </a:t>
            </a:r>
            <a:r>
              <a:rPr sz="900" dirty="0">
                <a:latin typeface="Arial"/>
                <a:cs typeface="Arial"/>
              </a:rPr>
              <a:t>your</a:t>
            </a:r>
            <a:r>
              <a:rPr sz="900" spc="-5" dirty="0">
                <a:latin typeface="Arial"/>
                <a:cs typeface="Arial"/>
              </a:rPr>
              <a:t> </a:t>
            </a:r>
            <a:r>
              <a:rPr sz="900" spc="-10" dirty="0">
                <a:latin typeface="Arial"/>
                <a:cs typeface="Arial"/>
              </a:rPr>
              <a:t>research study.</a:t>
            </a:r>
            <a:endParaRPr sz="900">
              <a:latin typeface="Arial"/>
              <a:cs typeface="Arial"/>
            </a:endParaRPr>
          </a:p>
          <a:p>
            <a:pPr marL="12700">
              <a:lnSpc>
                <a:spcPct val="100000"/>
              </a:lnSpc>
            </a:pPr>
            <a:r>
              <a:rPr sz="900" dirty="0">
                <a:latin typeface="Arial"/>
                <a:cs typeface="Arial"/>
              </a:rPr>
              <a:t>I agree</a:t>
            </a:r>
            <a:r>
              <a:rPr sz="900" spc="-20" dirty="0">
                <a:latin typeface="Arial"/>
                <a:cs typeface="Arial"/>
              </a:rPr>
              <a:t> </a:t>
            </a:r>
            <a:r>
              <a:rPr sz="900" dirty="0">
                <a:latin typeface="Arial"/>
                <a:cs typeface="Arial"/>
              </a:rPr>
              <a:t>to</a:t>
            </a:r>
            <a:r>
              <a:rPr sz="900" spc="-10" dirty="0">
                <a:latin typeface="Arial"/>
                <a:cs typeface="Arial"/>
              </a:rPr>
              <a:t> participate.</a:t>
            </a:r>
            <a:endParaRPr sz="900">
              <a:latin typeface="Arial"/>
              <a:cs typeface="Arial"/>
            </a:endParaRPr>
          </a:p>
        </p:txBody>
      </p:sp>
      <p:sp>
        <p:nvSpPr>
          <p:cNvPr id="9" name="object 9"/>
          <p:cNvSpPr/>
          <p:nvPr/>
        </p:nvSpPr>
        <p:spPr>
          <a:xfrm>
            <a:off x="5492496" y="685800"/>
            <a:ext cx="1905" cy="278130"/>
          </a:xfrm>
          <a:custGeom>
            <a:avLst/>
            <a:gdLst/>
            <a:ahLst/>
            <a:cxnLst/>
            <a:rect l="l" t="t" r="r" b="b"/>
            <a:pathLst>
              <a:path w="1904" h="278130">
                <a:moveTo>
                  <a:pt x="0" y="253"/>
                </a:moveTo>
                <a:lnTo>
                  <a:pt x="0" y="114"/>
                </a:lnTo>
                <a:lnTo>
                  <a:pt x="254" y="0"/>
                </a:lnTo>
                <a:lnTo>
                  <a:pt x="635" y="0"/>
                </a:lnTo>
                <a:lnTo>
                  <a:pt x="1270" y="0"/>
                </a:lnTo>
                <a:lnTo>
                  <a:pt x="1409" y="0"/>
                </a:lnTo>
                <a:lnTo>
                  <a:pt x="1524" y="114"/>
                </a:lnTo>
                <a:lnTo>
                  <a:pt x="1524" y="246773"/>
                </a:lnTo>
                <a:lnTo>
                  <a:pt x="1270" y="246887"/>
                </a:lnTo>
                <a:lnTo>
                  <a:pt x="635" y="246887"/>
                </a:lnTo>
                <a:lnTo>
                  <a:pt x="444" y="277748"/>
                </a:lnTo>
                <a:lnTo>
                  <a:pt x="254" y="246887"/>
                </a:lnTo>
                <a:lnTo>
                  <a:pt x="114" y="246887"/>
                </a:lnTo>
                <a:lnTo>
                  <a:pt x="0" y="246633"/>
                </a:lnTo>
                <a:lnTo>
                  <a:pt x="0" y="205739"/>
                </a:lnTo>
                <a:lnTo>
                  <a:pt x="0" y="144017"/>
                </a:lnTo>
                <a:lnTo>
                  <a:pt x="0" y="253"/>
                </a:lnTo>
                <a:close/>
              </a:path>
            </a:pathLst>
          </a:custGeom>
          <a:ln w="12192">
            <a:solidFill>
              <a:srgbClr val="000000"/>
            </a:solidFill>
          </a:ln>
        </p:spPr>
        <p:txBody>
          <a:bodyPr wrap="square" lIns="0" tIns="0" rIns="0" bIns="0" rtlCol="0"/>
          <a:lstStyle/>
          <a:p>
            <a:endParaRPr/>
          </a:p>
        </p:txBody>
      </p:sp>
      <p:sp>
        <p:nvSpPr>
          <p:cNvPr id="10" name="object 10"/>
          <p:cNvSpPr/>
          <p:nvPr/>
        </p:nvSpPr>
        <p:spPr>
          <a:xfrm>
            <a:off x="8411342" y="664394"/>
            <a:ext cx="1691005" cy="989330"/>
          </a:xfrm>
          <a:custGeom>
            <a:avLst/>
            <a:gdLst/>
            <a:ahLst/>
            <a:cxnLst/>
            <a:rect l="l" t="t" r="r" b="b"/>
            <a:pathLst>
              <a:path w="1691004" h="989330">
                <a:moveTo>
                  <a:pt x="493013" y="989336"/>
                </a:moveTo>
                <a:lnTo>
                  <a:pt x="429767" y="822661"/>
                </a:lnTo>
                <a:lnTo>
                  <a:pt x="370730" y="803671"/>
                </a:lnTo>
                <a:lnTo>
                  <a:pt x="315722" y="782602"/>
                </a:lnTo>
                <a:lnTo>
                  <a:pt x="264826" y="759609"/>
                </a:lnTo>
                <a:lnTo>
                  <a:pt x="218125" y="734846"/>
                </a:lnTo>
                <a:lnTo>
                  <a:pt x="175701" y="708467"/>
                </a:lnTo>
                <a:lnTo>
                  <a:pt x="137638" y="680626"/>
                </a:lnTo>
                <a:lnTo>
                  <a:pt x="104017" y="651477"/>
                </a:lnTo>
                <a:lnTo>
                  <a:pt x="74921" y="621175"/>
                </a:lnTo>
                <a:lnTo>
                  <a:pt x="50433" y="589873"/>
                </a:lnTo>
                <a:lnTo>
                  <a:pt x="15610" y="524888"/>
                </a:lnTo>
                <a:lnTo>
                  <a:pt x="210" y="457755"/>
                </a:lnTo>
                <a:lnTo>
                  <a:pt x="0" y="423768"/>
                </a:lnTo>
                <a:lnTo>
                  <a:pt x="4893" y="389707"/>
                </a:lnTo>
                <a:lnTo>
                  <a:pt x="30319" y="321977"/>
                </a:lnTo>
                <a:lnTo>
                  <a:pt x="51018" y="288617"/>
                </a:lnTo>
                <a:lnTo>
                  <a:pt x="77151" y="255800"/>
                </a:lnTo>
                <a:lnTo>
                  <a:pt x="108800" y="223678"/>
                </a:lnTo>
                <a:lnTo>
                  <a:pt x="169191" y="175578"/>
                </a:lnTo>
                <a:lnTo>
                  <a:pt x="203130" y="153553"/>
                </a:lnTo>
                <a:lnTo>
                  <a:pt x="239362" y="132906"/>
                </a:lnTo>
                <a:lnTo>
                  <a:pt x="277736" y="113661"/>
                </a:lnTo>
                <a:lnTo>
                  <a:pt x="318100" y="95839"/>
                </a:lnTo>
                <a:lnTo>
                  <a:pt x="360301" y="79462"/>
                </a:lnTo>
                <a:lnTo>
                  <a:pt x="404188" y="64551"/>
                </a:lnTo>
                <a:lnTo>
                  <a:pt x="449609" y="51130"/>
                </a:lnTo>
                <a:lnTo>
                  <a:pt x="496413" y="39219"/>
                </a:lnTo>
                <a:lnTo>
                  <a:pt x="544447" y="28842"/>
                </a:lnTo>
                <a:lnTo>
                  <a:pt x="593560" y="20019"/>
                </a:lnTo>
                <a:lnTo>
                  <a:pt x="643599" y="12774"/>
                </a:lnTo>
                <a:lnTo>
                  <a:pt x="694414" y="7127"/>
                </a:lnTo>
                <a:lnTo>
                  <a:pt x="745852" y="3101"/>
                </a:lnTo>
                <a:lnTo>
                  <a:pt x="797761" y="718"/>
                </a:lnTo>
                <a:lnTo>
                  <a:pt x="849989" y="0"/>
                </a:lnTo>
                <a:lnTo>
                  <a:pt x="902385" y="968"/>
                </a:lnTo>
                <a:lnTo>
                  <a:pt x="954797" y="3645"/>
                </a:lnTo>
                <a:lnTo>
                  <a:pt x="1007072" y="8053"/>
                </a:lnTo>
                <a:lnTo>
                  <a:pt x="1059060" y="14214"/>
                </a:lnTo>
                <a:lnTo>
                  <a:pt x="1110609" y="22150"/>
                </a:lnTo>
                <a:lnTo>
                  <a:pt x="1161565" y="31882"/>
                </a:lnTo>
                <a:lnTo>
                  <a:pt x="1211778" y="43434"/>
                </a:lnTo>
                <a:lnTo>
                  <a:pt x="1261096" y="56825"/>
                </a:lnTo>
                <a:lnTo>
                  <a:pt x="1320134" y="75815"/>
                </a:lnTo>
                <a:lnTo>
                  <a:pt x="1375142" y="96884"/>
                </a:lnTo>
                <a:lnTo>
                  <a:pt x="1426038" y="119877"/>
                </a:lnTo>
                <a:lnTo>
                  <a:pt x="1472740" y="144640"/>
                </a:lnTo>
                <a:lnTo>
                  <a:pt x="1515164" y="171019"/>
                </a:lnTo>
                <a:lnTo>
                  <a:pt x="1553229" y="198860"/>
                </a:lnTo>
                <a:lnTo>
                  <a:pt x="1586851" y="228009"/>
                </a:lnTo>
                <a:lnTo>
                  <a:pt x="1615947" y="258311"/>
                </a:lnTo>
                <a:lnTo>
                  <a:pt x="1640437" y="289613"/>
                </a:lnTo>
                <a:lnTo>
                  <a:pt x="1675261" y="354598"/>
                </a:lnTo>
                <a:lnTo>
                  <a:pt x="1690663" y="421732"/>
                </a:lnTo>
                <a:lnTo>
                  <a:pt x="1690874" y="455718"/>
                </a:lnTo>
                <a:lnTo>
                  <a:pt x="1685982" y="489779"/>
                </a:lnTo>
                <a:lnTo>
                  <a:pt x="1660556" y="557509"/>
                </a:lnTo>
                <a:lnTo>
                  <a:pt x="1639858" y="590869"/>
                </a:lnTo>
                <a:lnTo>
                  <a:pt x="1613725" y="623687"/>
                </a:lnTo>
                <a:lnTo>
                  <a:pt x="1582076" y="655808"/>
                </a:lnTo>
                <a:lnTo>
                  <a:pt x="1552332" y="681177"/>
                </a:lnTo>
                <a:lnTo>
                  <a:pt x="1519689" y="705225"/>
                </a:lnTo>
                <a:lnTo>
                  <a:pt x="1484311" y="727908"/>
                </a:lnTo>
                <a:lnTo>
                  <a:pt x="1446359" y="749186"/>
                </a:lnTo>
                <a:lnTo>
                  <a:pt x="1405996" y="769014"/>
                </a:lnTo>
                <a:lnTo>
                  <a:pt x="1363387" y="787352"/>
                </a:lnTo>
                <a:lnTo>
                  <a:pt x="1318692" y="804157"/>
                </a:lnTo>
                <a:lnTo>
                  <a:pt x="1272075" y="819386"/>
                </a:lnTo>
                <a:lnTo>
                  <a:pt x="1223698" y="832997"/>
                </a:lnTo>
                <a:lnTo>
                  <a:pt x="1173725" y="844948"/>
                </a:lnTo>
                <a:lnTo>
                  <a:pt x="1122318" y="855197"/>
                </a:lnTo>
                <a:lnTo>
                  <a:pt x="1069640" y="863702"/>
                </a:lnTo>
                <a:lnTo>
                  <a:pt x="1015853" y="870419"/>
                </a:lnTo>
                <a:lnTo>
                  <a:pt x="961121" y="875307"/>
                </a:lnTo>
                <a:lnTo>
                  <a:pt x="905605" y="878324"/>
                </a:lnTo>
                <a:lnTo>
                  <a:pt x="849470" y="879426"/>
                </a:lnTo>
                <a:lnTo>
                  <a:pt x="792877" y="878573"/>
                </a:lnTo>
                <a:lnTo>
                  <a:pt x="735990" y="875721"/>
                </a:lnTo>
                <a:lnTo>
                  <a:pt x="493013" y="989336"/>
                </a:lnTo>
                <a:close/>
              </a:path>
            </a:pathLst>
          </a:custGeom>
          <a:ln w="12191">
            <a:solidFill>
              <a:srgbClr val="000000"/>
            </a:solidFill>
          </a:ln>
        </p:spPr>
        <p:txBody>
          <a:bodyPr wrap="square" lIns="0" tIns="0" rIns="0" bIns="0" rtlCol="0"/>
          <a:lstStyle/>
          <a:p>
            <a:endParaRPr/>
          </a:p>
        </p:txBody>
      </p:sp>
      <p:sp>
        <p:nvSpPr>
          <p:cNvPr id="11" name="object 11"/>
          <p:cNvSpPr txBox="1"/>
          <p:nvPr/>
        </p:nvSpPr>
        <p:spPr>
          <a:xfrm>
            <a:off x="5561838" y="722193"/>
            <a:ext cx="1151255" cy="711200"/>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Arial"/>
                <a:cs typeface="Arial"/>
              </a:rPr>
              <a:t>Now</a:t>
            </a:r>
            <a:r>
              <a:rPr sz="900" spc="-5" dirty="0">
                <a:latin typeface="Arial"/>
                <a:cs typeface="Arial"/>
              </a:rPr>
              <a:t> </a:t>
            </a:r>
            <a:r>
              <a:rPr sz="900" dirty="0">
                <a:latin typeface="Arial"/>
                <a:cs typeface="Arial"/>
              </a:rPr>
              <a:t>that</a:t>
            </a:r>
            <a:r>
              <a:rPr sz="900" spc="-10" dirty="0">
                <a:latin typeface="Arial"/>
                <a:cs typeface="Arial"/>
              </a:rPr>
              <a:t> </a:t>
            </a:r>
            <a:r>
              <a:rPr sz="900" dirty="0">
                <a:latin typeface="Arial"/>
                <a:cs typeface="Arial"/>
              </a:rPr>
              <a:t>the</a:t>
            </a:r>
            <a:r>
              <a:rPr sz="900" spc="-10" dirty="0">
                <a:latin typeface="Arial"/>
                <a:cs typeface="Arial"/>
              </a:rPr>
              <a:t> consent </a:t>
            </a:r>
            <a:r>
              <a:rPr sz="900" dirty="0">
                <a:latin typeface="Arial"/>
                <a:cs typeface="Arial"/>
              </a:rPr>
              <a:t>document</a:t>
            </a:r>
            <a:r>
              <a:rPr sz="900" spc="-35" dirty="0">
                <a:latin typeface="Arial"/>
                <a:cs typeface="Arial"/>
              </a:rPr>
              <a:t> </a:t>
            </a:r>
            <a:r>
              <a:rPr sz="900" dirty="0">
                <a:latin typeface="Arial"/>
                <a:cs typeface="Arial"/>
              </a:rPr>
              <a:t>has</a:t>
            </a:r>
            <a:r>
              <a:rPr sz="900" spc="5" dirty="0">
                <a:latin typeface="Arial"/>
                <a:cs typeface="Arial"/>
              </a:rPr>
              <a:t> </a:t>
            </a:r>
            <a:r>
              <a:rPr sz="900" spc="-20" dirty="0">
                <a:latin typeface="Arial"/>
                <a:cs typeface="Arial"/>
              </a:rPr>
              <a:t>been </a:t>
            </a:r>
            <a:r>
              <a:rPr sz="900" dirty="0">
                <a:latin typeface="Arial"/>
                <a:cs typeface="Arial"/>
              </a:rPr>
              <a:t>signed…we</a:t>
            </a:r>
            <a:r>
              <a:rPr sz="900" spc="-25" dirty="0">
                <a:latin typeface="Arial"/>
                <a:cs typeface="Arial"/>
              </a:rPr>
              <a:t> </a:t>
            </a:r>
            <a:r>
              <a:rPr sz="900" dirty="0">
                <a:latin typeface="Arial"/>
                <a:cs typeface="Arial"/>
              </a:rPr>
              <a:t>can</a:t>
            </a:r>
            <a:r>
              <a:rPr sz="900" spc="-15" dirty="0">
                <a:latin typeface="Arial"/>
                <a:cs typeface="Arial"/>
              </a:rPr>
              <a:t> </a:t>
            </a:r>
            <a:r>
              <a:rPr sz="900" spc="-10" dirty="0">
                <a:latin typeface="Arial"/>
                <a:cs typeface="Arial"/>
              </a:rPr>
              <a:t>begin </a:t>
            </a:r>
            <a:r>
              <a:rPr sz="900" dirty="0">
                <a:latin typeface="Arial"/>
                <a:cs typeface="Arial"/>
              </a:rPr>
              <a:t>the</a:t>
            </a:r>
            <a:r>
              <a:rPr sz="900" spc="-15" dirty="0">
                <a:latin typeface="Arial"/>
                <a:cs typeface="Arial"/>
              </a:rPr>
              <a:t> </a:t>
            </a:r>
            <a:r>
              <a:rPr sz="900" dirty="0">
                <a:latin typeface="Arial"/>
                <a:cs typeface="Arial"/>
              </a:rPr>
              <a:t>interview</a:t>
            </a:r>
            <a:r>
              <a:rPr sz="900" spc="-20" dirty="0">
                <a:latin typeface="Arial"/>
                <a:cs typeface="Arial"/>
              </a:rPr>
              <a:t> </a:t>
            </a:r>
            <a:r>
              <a:rPr sz="900" dirty="0">
                <a:latin typeface="Arial"/>
                <a:cs typeface="Arial"/>
              </a:rPr>
              <a:t>for</a:t>
            </a:r>
            <a:r>
              <a:rPr sz="900" spc="-10" dirty="0">
                <a:latin typeface="Arial"/>
                <a:cs typeface="Arial"/>
              </a:rPr>
              <a:t> </a:t>
            </a:r>
            <a:r>
              <a:rPr sz="900" spc="-25" dirty="0">
                <a:latin typeface="Arial"/>
                <a:cs typeface="Arial"/>
              </a:rPr>
              <a:t>my </a:t>
            </a:r>
            <a:r>
              <a:rPr sz="900" dirty="0">
                <a:latin typeface="Arial"/>
                <a:cs typeface="Arial"/>
              </a:rPr>
              <a:t>research</a:t>
            </a:r>
            <a:r>
              <a:rPr sz="900" spc="-25" dirty="0">
                <a:latin typeface="Arial"/>
                <a:cs typeface="Arial"/>
              </a:rPr>
              <a:t> </a:t>
            </a:r>
            <a:r>
              <a:rPr sz="900" spc="-10" dirty="0">
                <a:latin typeface="Arial"/>
                <a:cs typeface="Arial"/>
              </a:rPr>
              <a:t>study.</a:t>
            </a:r>
            <a:endParaRPr sz="900">
              <a:latin typeface="Arial"/>
              <a:cs typeface="Arial"/>
            </a:endParaRPr>
          </a:p>
        </p:txBody>
      </p:sp>
      <p:pic>
        <p:nvPicPr>
          <p:cNvPr id="12" name="object 12"/>
          <p:cNvPicPr/>
          <p:nvPr/>
        </p:nvPicPr>
        <p:blipFill>
          <a:blip r:embed="rId6" cstate="print"/>
          <a:stretch>
            <a:fillRect/>
          </a:stretch>
        </p:blipFill>
        <p:spPr>
          <a:xfrm rot="1775471">
            <a:off x="976668" y="2247453"/>
            <a:ext cx="2466266" cy="2491239"/>
          </a:xfrm>
          <a:prstGeom prst="rect">
            <a:avLst/>
          </a:prstGeom>
        </p:spPr>
      </p:pic>
      <p:pic>
        <p:nvPicPr>
          <p:cNvPr id="13" name="object 13"/>
          <p:cNvPicPr/>
          <p:nvPr/>
        </p:nvPicPr>
        <p:blipFill>
          <a:blip r:embed="rId7" cstate="print"/>
          <a:stretch>
            <a:fillRect/>
          </a:stretch>
        </p:blipFill>
        <p:spPr>
          <a:xfrm>
            <a:off x="6707124" y="455676"/>
            <a:ext cx="1784603" cy="21107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DAF7-B821-4CF7-869B-046CFE5E5FC1}"/>
              </a:ext>
            </a:extLst>
          </p:cNvPr>
          <p:cNvSpPr>
            <a:spLocks noGrp="1"/>
          </p:cNvSpPr>
          <p:nvPr>
            <p:ph type="title"/>
          </p:nvPr>
        </p:nvSpPr>
        <p:spPr>
          <a:xfrm>
            <a:off x="401957" y="849428"/>
            <a:ext cx="11143484" cy="430887"/>
          </a:xfrm>
        </p:spPr>
        <p:txBody>
          <a:bodyPr/>
          <a:lstStyle/>
          <a:p>
            <a:r>
              <a:rPr lang="en-US" sz="2800" dirty="0"/>
              <a:t>When conducting a human subject research project…</a:t>
            </a:r>
          </a:p>
        </p:txBody>
      </p:sp>
      <p:sp>
        <p:nvSpPr>
          <p:cNvPr id="7" name="Rectangle 6">
            <a:extLst>
              <a:ext uri="{FF2B5EF4-FFF2-40B4-BE49-F238E27FC236}">
                <a16:creationId xmlns:a16="http://schemas.microsoft.com/office/drawing/2014/main" id="{ADBD988B-5920-4D0B-BCD4-8AA47DAF4C45}"/>
              </a:ext>
            </a:extLst>
          </p:cNvPr>
          <p:cNvSpPr/>
          <p:nvPr/>
        </p:nvSpPr>
        <p:spPr>
          <a:xfrm>
            <a:off x="401956" y="1524000"/>
            <a:ext cx="7446644" cy="4849533"/>
          </a:xfrm>
          <a:prstGeom prst="rect">
            <a:avLst/>
          </a:prstGeom>
        </p:spPr>
        <p:txBody>
          <a:bodyPr wrap="square">
            <a:spAutoFit/>
          </a:bodyPr>
          <a:lstStyle/>
          <a:p>
            <a:pPr marL="457200" indent="-457200">
              <a:spcBef>
                <a:spcPts val="600"/>
              </a:spcBef>
              <a:buFont typeface="Arial" panose="020B0604020202020204" pitchFamily="34" charset="0"/>
              <a:buChar char="•"/>
            </a:pPr>
            <a:r>
              <a:rPr lang="en-US" sz="2800" b="1" dirty="0"/>
              <a:t>Projects must be reviewed/approved   by the WMU IRB prior to implementing</a:t>
            </a:r>
          </a:p>
          <a:p>
            <a:pPr marL="457200" indent="-457200">
              <a:spcBef>
                <a:spcPts val="600"/>
              </a:spcBef>
              <a:buFont typeface="Arial" panose="020B0604020202020204" pitchFamily="34" charset="0"/>
              <a:buChar char="•"/>
            </a:pPr>
            <a:r>
              <a:rPr lang="en-US" sz="2800" b="1" dirty="0"/>
              <a:t>All protocols must be submitted through the Cayuse online platform</a:t>
            </a:r>
          </a:p>
          <a:p>
            <a:pPr marL="457200" indent="-457200">
              <a:spcBef>
                <a:spcPts val="600"/>
              </a:spcBef>
              <a:buFont typeface="Arial" panose="020B0604020202020204" pitchFamily="34" charset="0"/>
              <a:buChar char="•"/>
            </a:pPr>
            <a:r>
              <a:rPr lang="en-US" sz="2800" b="1" dirty="0"/>
              <a:t>Students must request access to Cayuse</a:t>
            </a:r>
          </a:p>
          <a:p>
            <a:pPr marL="914400" lvl="1" indent="-457200">
              <a:spcBef>
                <a:spcPts val="600"/>
              </a:spcBef>
              <a:buFont typeface="Arial" panose="020B0604020202020204" pitchFamily="34" charset="0"/>
              <a:buChar char="•"/>
            </a:pPr>
            <a:r>
              <a:rPr lang="en-US" sz="2800" b="1" dirty="0"/>
              <a:t>Contact Research Compliance </a:t>
            </a:r>
          </a:p>
          <a:p>
            <a:pPr marL="914400" lvl="1" indent="-457200">
              <a:spcBef>
                <a:spcPts val="600"/>
              </a:spcBef>
              <a:buFont typeface="Arial" panose="020B0604020202020204" pitchFamily="34" charset="0"/>
              <a:buChar char="•"/>
            </a:pPr>
            <a:r>
              <a:rPr lang="en-US" sz="2800" b="1" dirty="0"/>
              <a:t>Provide your full name, WIN number, WMU email and </a:t>
            </a:r>
            <a:r>
              <a:rPr lang="en-US" sz="2800" b="1" dirty="0" err="1"/>
              <a:t>BroncoNet</a:t>
            </a:r>
            <a:r>
              <a:rPr lang="en-US" sz="2800" b="1" dirty="0"/>
              <a:t> ID</a:t>
            </a:r>
          </a:p>
          <a:p>
            <a:pPr marL="228600" lvl="0" indent="-228600">
              <a:lnSpc>
                <a:spcPct val="90000"/>
              </a:lnSpc>
              <a:spcBef>
                <a:spcPts val="1000"/>
              </a:spcBef>
              <a:buFont typeface="Arial" panose="020B0604020202020204" pitchFamily="34" charset="0"/>
              <a:buChar char="•"/>
            </a:pPr>
            <a:endParaRPr lang="en-US" sz="32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DF4DB8B2-9C5D-4259-9F12-49A63F07F328}"/>
              </a:ext>
            </a:extLst>
          </p:cNvPr>
          <p:cNvPicPr>
            <a:picLocks noChangeAspect="1"/>
          </p:cNvPicPr>
          <p:nvPr/>
        </p:nvPicPr>
        <p:blipFill rotWithShape="1">
          <a:blip r:embed="rId2"/>
          <a:srcRect r="2971"/>
          <a:stretch/>
        </p:blipFill>
        <p:spPr>
          <a:xfrm>
            <a:off x="7541074" y="1348272"/>
            <a:ext cx="4481612" cy="2461727"/>
          </a:xfrm>
          <a:prstGeom prst="rect">
            <a:avLst/>
          </a:prstGeom>
        </p:spPr>
      </p:pic>
      <p:sp>
        <p:nvSpPr>
          <p:cNvPr id="4" name="Rectangle 3">
            <a:extLst>
              <a:ext uri="{FF2B5EF4-FFF2-40B4-BE49-F238E27FC236}">
                <a16:creationId xmlns:a16="http://schemas.microsoft.com/office/drawing/2014/main" id="{074F22AB-9AFD-4C77-ADA0-AF19B282E01A}"/>
              </a:ext>
            </a:extLst>
          </p:cNvPr>
          <p:cNvSpPr/>
          <p:nvPr/>
        </p:nvSpPr>
        <p:spPr>
          <a:xfrm>
            <a:off x="7696200" y="4267200"/>
            <a:ext cx="4694853" cy="1431161"/>
          </a:xfrm>
          <a:prstGeom prst="rect">
            <a:avLst/>
          </a:prstGeom>
        </p:spPr>
        <p:txBody>
          <a:bodyPr wrap="square">
            <a:spAutoFit/>
          </a:bodyPr>
          <a:lstStyle/>
          <a:p>
            <a:pPr>
              <a:spcBef>
                <a:spcPts val="600"/>
              </a:spcBef>
            </a:pPr>
            <a:r>
              <a:rPr lang="en-US" b="1" dirty="0">
                <a:hlinkClick r:id="rId3"/>
              </a:rPr>
              <a:t>https://wmich.edu/research/contact</a:t>
            </a:r>
            <a:endParaRPr lang="en-US" b="1" dirty="0"/>
          </a:p>
          <a:p>
            <a:pPr>
              <a:spcBef>
                <a:spcPts val="600"/>
              </a:spcBef>
            </a:pPr>
            <a:r>
              <a:rPr lang="en-US" b="1" dirty="0">
                <a:solidFill>
                  <a:schemeClr val="accent1">
                    <a:lumMod val="75000"/>
                  </a:schemeClr>
                </a:solidFill>
              </a:rPr>
              <a:t>Or</a:t>
            </a:r>
          </a:p>
          <a:p>
            <a:pPr>
              <a:spcBef>
                <a:spcPts val="600"/>
              </a:spcBef>
            </a:pPr>
            <a:r>
              <a:rPr lang="en-US" b="1" dirty="0">
                <a:solidFill>
                  <a:schemeClr val="accent1">
                    <a:lumMod val="75000"/>
                  </a:schemeClr>
                </a:solidFill>
                <a:hlinkClick r:id="rId4"/>
              </a:rPr>
              <a:t>Wmu-irb@wmich.edu</a:t>
            </a:r>
            <a:endParaRPr lang="en-US" b="1" dirty="0">
              <a:solidFill>
                <a:schemeClr val="accent1">
                  <a:lumMod val="75000"/>
                </a:schemeClr>
              </a:solidFill>
            </a:endParaRPr>
          </a:p>
          <a:p>
            <a:pPr>
              <a:spcBef>
                <a:spcPts val="600"/>
              </a:spcBef>
            </a:pPr>
            <a:endParaRPr lang="en-US" b="1" dirty="0">
              <a:solidFill>
                <a:schemeClr val="accent1">
                  <a:lumMod val="75000"/>
                </a:schemeClr>
              </a:solidFill>
            </a:endParaRPr>
          </a:p>
        </p:txBody>
      </p:sp>
    </p:spTree>
    <p:extLst>
      <p:ext uri="{BB962C8B-B14F-4D97-AF65-F5344CB8AC3E}">
        <p14:creationId xmlns:p14="http://schemas.microsoft.com/office/powerpoint/2010/main" val="70262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676400" y="990600"/>
            <a:ext cx="8686800" cy="732636"/>
          </a:xfrm>
          <a:prstGeom prst="rect">
            <a:avLst/>
          </a:prstGeom>
        </p:spPr>
        <p:txBody>
          <a:bodyPr vert="horz" wrap="square" lIns="0" tIns="53975" rIns="0" bIns="0" rtlCol="0">
            <a:spAutoFit/>
          </a:bodyPr>
          <a:lstStyle/>
          <a:p>
            <a:pPr marL="12700" marR="5080">
              <a:lnSpc>
                <a:spcPts val="2590"/>
              </a:lnSpc>
              <a:spcBef>
                <a:spcPts val="425"/>
              </a:spcBef>
            </a:pPr>
            <a:r>
              <a:rPr sz="2800" dirty="0"/>
              <a:t>The</a:t>
            </a:r>
            <a:r>
              <a:rPr sz="2800" spc="5" dirty="0"/>
              <a:t> </a:t>
            </a:r>
            <a:r>
              <a:rPr sz="2800" dirty="0"/>
              <a:t>Institutional Animal</a:t>
            </a:r>
            <a:r>
              <a:rPr sz="2800" spc="5" dirty="0"/>
              <a:t> </a:t>
            </a:r>
            <a:r>
              <a:rPr sz="2800" dirty="0"/>
              <a:t>Care and</a:t>
            </a:r>
            <a:r>
              <a:rPr sz="2800" spc="5" dirty="0"/>
              <a:t> </a:t>
            </a:r>
            <a:r>
              <a:rPr sz="2800" spc="-25" dirty="0"/>
              <a:t>Use </a:t>
            </a:r>
            <a:r>
              <a:rPr sz="2800" dirty="0"/>
              <a:t>Committee</a:t>
            </a:r>
            <a:r>
              <a:rPr sz="2800" spc="-30" dirty="0"/>
              <a:t> </a:t>
            </a:r>
            <a:r>
              <a:rPr sz="2800" spc="-10" dirty="0"/>
              <a:t>(IACUC)</a:t>
            </a:r>
            <a:endParaRPr sz="2800" dirty="0"/>
          </a:p>
        </p:txBody>
      </p:sp>
      <p:sp>
        <p:nvSpPr>
          <p:cNvPr id="4" name="object 4"/>
          <p:cNvSpPr txBox="1"/>
          <p:nvPr/>
        </p:nvSpPr>
        <p:spPr>
          <a:xfrm>
            <a:off x="1676400" y="1975676"/>
            <a:ext cx="9296400" cy="4967129"/>
          </a:xfrm>
          <a:prstGeom prst="rect">
            <a:avLst/>
          </a:prstGeom>
        </p:spPr>
        <p:txBody>
          <a:bodyPr vert="horz" wrap="square" lIns="0" tIns="94615" rIns="0" bIns="0" rtlCol="0">
            <a:spAutoFit/>
          </a:bodyPr>
          <a:lstStyle/>
          <a:p>
            <a:pPr marL="12700" marR="61594">
              <a:lnSpc>
                <a:spcPct val="70000"/>
              </a:lnSpc>
              <a:spcBef>
                <a:spcPts val="745"/>
              </a:spcBef>
            </a:pPr>
            <a:r>
              <a:rPr sz="2800" dirty="0">
                <a:solidFill>
                  <a:schemeClr val="accent6">
                    <a:lumMod val="50000"/>
                  </a:schemeClr>
                </a:solidFill>
                <a:latin typeface="Arial"/>
                <a:cs typeface="Arial"/>
              </a:rPr>
              <a:t>A</a:t>
            </a:r>
            <a:r>
              <a:rPr sz="2800" spc="-135" dirty="0">
                <a:solidFill>
                  <a:schemeClr val="accent6">
                    <a:lumMod val="50000"/>
                  </a:schemeClr>
                </a:solidFill>
                <a:latin typeface="Arial"/>
                <a:cs typeface="Arial"/>
              </a:rPr>
              <a:t> </a:t>
            </a:r>
            <a:r>
              <a:rPr sz="2800" dirty="0">
                <a:solidFill>
                  <a:schemeClr val="accent6">
                    <a:lumMod val="50000"/>
                  </a:schemeClr>
                </a:solidFill>
                <a:latin typeface="Arial"/>
                <a:cs typeface="Arial"/>
              </a:rPr>
              <a:t>local</a:t>
            </a:r>
            <a:r>
              <a:rPr sz="2800" spc="-15" dirty="0">
                <a:solidFill>
                  <a:schemeClr val="accent6">
                    <a:lumMod val="50000"/>
                  </a:schemeClr>
                </a:solidFill>
                <a:latin typeface="Arial"/>
                <a:cs typeface="Arial"/>
              </a:rPr>
              <a:t> </a:t>
            </a:r>
            <a:r>
              <a:rPr sz="2800" dirty="0">
                <a:solidFill>
                  <a:schemeClr val="accent6">
                    <a:lumMod val="50000"/>
                  </a:schemeClr>
                </a:solidFill>
                <a:latin typeface="Arial"/>
                <a:cs typeface="Arial"/>
              </a:rPr>
              <a:t>review</a:t>
            </a:r>
            <a:r>
              <a:rPr sz="2800" spc="-15" dirty="0">
                <a:solidFill>
                  <a:schemeClr val="accent6">
                    <a:lumMod val="50000"/>
                  </a:schemeClr>
                </a:solidFill>
                <a:latin typeface="Arial"/>
                <a:cs typeface="Arial"/>
              </a:rPr>
              <a:t> </a:t>
            </a:r>
            <a:r>
              <a:rPr sz="2800" dirty="0">
                <a:solidFill>
                  <a:schemeClr val="accent6">
                    <a:lumMod val="50000"/>
                  </a:schemeClr>
                </a:solidFill>
                <a:latin typeface="Arial"/>
                <a:cs typeface="Arial"/>
              </a:rPr>
              <a:t>board,</a:t>
            </a:r>
            <a:r>
              <a:rPr sz="2800" spc="-10" dirty="0">
                <a:solidFill>
                  <a:schemeClr val="accent6">
                    <a:lumMod val="50000"/>
                  </a:schemeClr>
                </a:solidFill>
                <a:latin typeface="Arial"/>
                <a:cs typeface="Arial"/>
              </a:rPr>
              <a:t> </a:t>
            </a:r>
            <a:r>
              <a:rPr sz="2800" dirty="0">
                <a:solidFill>
                  <a:schemeClr val="accent6">
                    <a:lumMod val="50000"/>
                  </a:schemeClr>
                </a:solidFill>
                <a:latin typeface="Arial"/>
                <a:cs typeface="Arial"/>
              </a:rPr>
              <a:t>charged</a:t>
            </a:r>
            <a:r>
              <a:rPr sz="2800" spc="-10" dirty="0">
                <a:solidFill>
                  <a:schemeClr val="accent6">
                    <a:lumMod val="50000"/>
                  </a:schemeClr>
                </a:solidFill>
                <a:latin typeface="Arial"/>
                <a:cs typeface="Arial"/>
              </a:rPr>
              <a:t> </a:t>
            </a:r>
            <a:r>
              <a:rPr sz="2800" dirty="0">
                <a:solidFill>
                  <a:schemeClr val="accent6">
                    <a:lumMod val="50000"/>
                  </a:schemeClr>
                </a:solidFill>
                <a:latin typeface="Arial"/>
                <a:cs typeface="Arial"/>
              </a:rPr>
              <a:t>with</a:t>
            </a:r>
            <a:r>
              <a:rPr sz="2800" spc="15" dirty="0">
                <a:solidFill>
                  <a:schemeClr val="accent6">
                    <a:lumMod val="50000"/>
                  </a:schemeClr>
                </a:solidFill>
                <a:latin typeface="Arial"/>
                <a:cs typeface="Arial"/>
              </a:rPr>
              <a:t> </a:t>
            </a:r>
            <a:r>
              <a:rPr sz="2800" dirty="0">
                <a:solidFill>
                  <a:schemeClr val="accent6">
                    <a:lumMod val="50000"/>
                  </a:schemeClr>
                </a:solidFill>
                <a:latin typeface="Arial"/>
                <a:cs typeface="Arial"/>
              </a:rPr>
              <a:t>the</a:t>
            </a:r>
            <a:r>
              <a:rPr sz="2800" spc="-25" dirty="0">
                <a:solidFill>
                  <a:schemeClr val="accent6">
                    <a:lumMod val="50000"/>
                  </a:schemeClr>
                </a:solidFill>
                <a:latin typeface="Arial"/>
                <a:cs typeface="Arial"/>
              </a:rPr>
              <a:t> </a:t>
            </a:r>
            <a:r>
              <a:rPr sz="2800" dirty="0">
                <a:solidFill>
                  <a:schemeClr val="accent6">
                    <a:lumMod val="50000"/>
                  </a:schemeClr>
                </a:solidFill>
                <a:latin typeface="Arial"/>
                <a:cs typeface="Arial"/>
              </a:rPr>
              <a:t>ethical</a:t>
            </a:r>
            <a:r>
              <a:rPr sz="2800" spc="-15" dirty="0">
                <a:solidFill>
                  <a:schemeClr val="accent6">
                    <a:lumMod val="50000"/>
                  </a:schemeClr>
                </a:solidFill>
                <a:latin typeface="Arial"/>
                <a:cs typeface="Arial"/>
              </a:rPr>
              <a:t> </a:t>
            </a:r>
            <a:r>
              <a:rPr sz="2800" dirty="0">
                <a:solidFill>
                  <a:schemeClr val="accent6">
                    <a:lumMod val="50000"/>
                  </a:schemeClr>
                </a:solidFill>
                <a:latin typeface="Arial"/>
                <a:cs typeface="Arial"/>
              </a:rPr>
              <a:t>care</a:t>
            </a:r>
            <a:r>
              <a:rPr sz="2800" spc="-30" dirty="0">
                <a:solidFill>
                  <a:schemeClr val="accent6">
                    <a:lumMod val="50000"/>
                  </a:schemeClr>
                </a:solidFill>
                <a:latin typeface="Arial"/>
                <a:cs typeface="Arial"/>
              </a:rPr>
              <a:t> </a:t>
            </a:r>
            <a:r>
              <a:rPr sz="2800" dirty="0">
                <a:solidFill>
                  <a:schemeClr val="accent6">
                    <a:lumMod val="50000"/>
                  </a:schemeClr>
                </a:solidFill>
                <a:latin typeface="Arial"/>
                <a:cs typeface="Arial"/>
              </a:rPr>
              <a:t>and</a:t>
            </a:r>
            <a:r>
              <a:rPr sz="2800" spc="-15" dirty="0">
                <a:solidFill>
                  <a:schemeClr val="accent6">
                    <a:lumMod val="50000"/>
                  </a:schemeClr>
                </a:solidFill>
                <a:latin typeface="Arial"/>
                <a:cs typeface="Arial"/>
              </a:rPr>
              <a:t> </a:t>
            </a:r>
            <a:r>
              <a:rPr sz="2800" dirty="0">
                <a:solidFill>
                  <a:schemeClr val="accent6">
                    <a:lumMod val="50000"/>
                  </a:schemeClr>
                </a:solidFill>
                <a:latin typeface="Arial"/>
                <a:cs typeface="Arial"/>
              </a:rPr>
              <a:t>use</a:t>
            </a:r>
            <a:r>
              <a:rPr sz="2800" spc="-25" dirty="0">
                <a:solidFill>
                  <a:schemeClr val="accent6">
                    <a:lumMod val="50000"/>
                  </a:schemeClr>
                </a:solidFill>
                <a:latin typeface="Arial"/>
                <a:cs typeface="Arial"/>
              </a:rPr>
              <a:t> </a:t>
            </a:r>
            <a:r>
              <a:rPr sz="2800" dirty="0">
                <a:solidFill>
                  <a:schemeClr val="accent6">
                    <a:lumMod val="50000"/>
                  </a:schemeClr>
                </a:solidFill>
                <a:latin typeface="Arial"/>
                <a:cs typeface="Arial"/>
              </a:rPr>
              <a:t>of</a:t>
            </a:r>
            <a:r>
              <a:rPr sz="2800" spc="-20" dirty="0">
                <a:solidFill>
                  <a:schemeClr val="accent6">
                    <a:lumMod val="50000"/>
                  </a:schemeClr>
                </a:solidFill>
                <a:latin typeface="Arial"/>
                <a:cs typeface="Arial"/>
              </a:rPr>
              <a:t> </a:t>
            </a:r>
            <a:r>
              <a:rPr sz="2800" dirty="0">
                <a:solidFill>
                  <a:schemeClr val="accent6">
                    <a:lumMod val="50000"/>
                  </a:schemeClr>
                </a:solidFill>
                <a:latin typeface="Arial"/>
                <a:cs typeface="Arial"/>
              </a:rPr>
              <a:t>animals</a:t>
            </a:r>
            <a:r>
              <a:rPr sz="2800" spc="-10" dirty="0">
                <a:solidFill>
                  <a:schemeClr val="accent6">
                    <a:lumMod val="50000"/>
                  </a:schemeClr>
                </a:solidFill>
                <a:latin typeface="Arial"/>
                <a:cs typeface="Arial"/>
              </a:rPr>
              <a:t> </a:t>
            </a:r>
            <a:r>
              <a:rPr sz="2800" dirty="0">
                <a:solidFill>
                  <a:schemeClr val="accent6">
                    <a:lumMod val="50000"/>
                  </a:schemeClr>
                </a:solidFill>
                <a:latin typeface="Arial"/>
                <a:cs typeface="Arial"/>
              </a:rPr>
              <a:t>in</a:t>
            </a:r>
            <a:r>
              <a:rPr sz="2800" spc="-25" dirty="0">
                <a:solidFill>
                  <a:schemeClr val="accent6">
                    <a:lumMod val="50000"/>
                  </a:schemeClr>
                </a:solidFill>
                <a:latin typeface="Arial"/>
                <a:cs typeface="Arial"/>
              </a:rPr>
              <a:t> </a:t>
            </a:r>
            <a:r>
              <a:rPr sz="2800" spc="-10" dirty="0">
                <a:solidFill>
                  <a:schemeClr val="accent6">
                    <a:lumMod val="50000"/>
                  </a:schemeClr>
                </a:solidFill>
                <a:latin typeface="Arial"/>
                <a:cs typeface="Arial"/>
              </a:rPr>
              <a:t>teaching </a:t>
            </a:r>
            <a:r>
              <a:rPr sz="2800" dirty="0">
                <a:solidFill>
                  <a:schemeClr val="accent6">
                    <a:lumMod val="50000"/>
                  </a:schemeClr>
                </a:solidFill>
                <a:latin typeface="Arial"/>
                <a:cs typeface="Arial"/>
              </a:rPr>
              <a:t>and</a:t>
            </a:r>
            <a:r>
              <a:rPr sz="2800" spc="-10" dirty="0">
                <a:solidFill>
                  <a:schemeClr val="accent6">
                    <a:lumMod val="50000"/>
                  </a:schemeClr>
                </a:solidFill>
                <a:latin typeface="Arial"/>
                <a:cs typeface="Arial"/>
              </a:rPr>
              <a:t> research.</a:t>
            </a:r>
            <a:endParaRPr lang="en-US" sz="2800" spc="-10" dirty="0">
              <a:solidFill>
                <a:schemeClr val="accent6">
                  <a:lumMod val="50000"/>
                </a:schemeClr>
              </a:solidFill>
              <a:latin typeface="Arial"/>
              <a:cs typeface="Arial"/>
            </a:endParaRPr>
          </a:p>
          <a:p>
            <a:pPr marL="12700" marR="61594">
              <a:lnSpc>
                <a:spcPct val="70000"/>
              </a:lnSpc>
              <a:spcBef>
                <a:spcPts val="745"/>
              </a:spcBef>
            </a:pPr>
            <a:endParaRPr lang="en-US" sz="2800" spc="-10" dirty="0">
              <a:solidFill>
                <a:schemeClr val="accent6">
                  <a:lumMod val="50000"/>
                </a:schemeClr>
              </a:solidFill>
              <a:latin typeface="Arial"/>
              <a:cs typeface="Arial"/>
            </a:endParaRPr>
          </a:p>
          <a:p>
            <a:pPr marL="12700" marR="671830" lvl="0" indent="0" defTabSz="914400" eaLnBrk="1" fontAlgn="auto" latinLnBrk="0" hangingPunct="1">
              <a:lnSpc>
                <a:spcPct val="100000"/>
              </a:lnSpc>
              <a:spcBef>
                <a:spcPts val="100"/>
              </a:spcBef>
              <a:spcAft>
                <a:spcPts val="0"/>
              </a:spcAft>
              <a:buClrTx/>
              <a:buSzTx/>
              <a:buFontTx/>
              <a:buNone/>
              <a:tabLst/>
              <a:defRPr/>
            </a:pPr>
            <a:r>
              <a:rPr kumimoji="0" lang="en-US" sz="2800" b="0" i="0" u="none" strike="noStrike" kern="0" cap="none" spc="-10" normalizeH="0" baseline="0" noProof="0" dirty="0">
                <a:ln>
                  <a:noFill/>
                </a:ln>
                <a:solidFill>
                  <a:sysClr val="windowText" lastClr="000000"/>
                </a:solidFill>
                <a:effectLst/>
                <a:uLnTx/>
                <a:uFillTx/>
                <a:latin typeface="Arial"/>
                <a:cs typeface="Arial"/>
              </a:rPr>
              <a:t>The WMU IACUC includes faculty/staff from disciplines that work with animals in teaching and/or research, along with non-affiliated scientist and non-scientist from the Kalamazoo area.</a:t>
            </a:r>
          </a:p>
          <a:p>
            <a:pPr marL="12700" marR="671830" lvl="0" indent="0" defTabSz="914400" eaLnBrk="1" fontAlgn="auto" latinLnBrk="0" hangingPunct="1">
              <a:lnSpc>
                <a:spcPct val="100000"/>
              </a:lnSpc>
              <a:spcBef>
                <a:spcPts val="100"/>
              </a:spcBef>
              <a:spcAft>
                <a:spcPts val="0"/>
              </a:spcAft>
              <a:buClrTx/>
              <a:buSzTx/>
              <a:buFontTx/>
              <a:buNone/>
              <a:tabLst/>
              <a:defRPr/>
            </a:pPr>
            <a:endParaRPr lang="en-US" sz="2800" spc="-10" dirty="0">
              <a:latin typeface="Arial"/>
              <a:cs typeface="Arial"/>
            </a:endParaRPr>
          </a:p>
          <a:p>
            <a:pPr marL="12700" marR="671830" lvl="0" indent="0" defTabSz="914400" eaLnBrk="1" fontAlgn="auto" latinLnBrk="0" hangingPunct="1">
              <a:lnSpc>
                <a:spcPct val="100000"/>
              </a:lnSpc>
              <a:spcBef>
                <a:spcPts val="100"/>
              </a:spcBef>
              <a:spcAft>
                <a:spcPts val="0"/>
              </a:spcAft>
              <a:buClrTx/>
              <a:buSzTx/>
              <a:buFontTx/>
              <a:buNone/>
              <a:tabLst/>
              <a:defRPr/>
            </a:pPr>
            <a:r>
              <a:rPr kumimoji="0" lang="en-US" sz="2800" b="0" i="0" u="none" strike="noStrike" kern="0" cap="none" spc="-10" normalizeH="0" baseline="0" noProof="0" dirty="0">
                <a:ln>
                  <a:noFill/>
                </a:ln>
                <a:solidFill>
                  <a:sysClr val="windowText" lastClr="000000"/>
                </a:solidFill>
                <a:effectLst/>
                <a:uLnTx/>
                <a:uFillTx/>
                <a:latin typeface="Arial"/>
                <a:cs typeface="Arial"/>
              </a:rPr>
              <a:t>Protocols may be submitted any time and are reviewed the second Wednesday of each month.</a:t>
            </a:r>
            <a:endParaRPr kumimoji="0" lang="en-US" sz="2800" b="0" i="0" u="none" strike="noStrike" kern="0" cap="none" spc="0" normalizeH="0" baseline="0" noProof="0" dirty="0">
              <a:ln>
                <a:noFill/>
              </a:ln>
              <a:solidFill>
                <a:sysClr val="windowText" lastClr="000000"/>
              </a:solidFill>
              <a:effectLst/>
              <a:uLnTx/>
              <a:uFillTx/>
              <a:latin typeface="Arial"/>
              <a:cs typeface="Arial"/>
            </a:endParaRPr>
          </a:p>
          <a:p>
            <a:pPr marL="12700" marR="61594">
              <a:lnSpc>
                <a:spcPct val="70000"/>
              </a:lnSpc>
              <a:spcBef>
                <a:spcPts val="745"/>
              </a:spcBef>
            </a:pPr>
            <a:endParaRPr sz="2800" dirty="0">
              <a:solidFill>
                <a:schemeClr val="accent6">
                  <a:lumMod val="50000"/>
                </a:schemeClr>
              </a:solidFill>
              <a:latin typeface="Arial"/>
              <a:cs typeface="Arial"/>
            </a:endParaRPr>
          </a:p>
          <a:p>
            <a:pPr>
              <a:lnSpc>
                <a:spcPct val="100000"/>
              </a:lnSpc>
              <a:spcBef>
                <a:spcPts val="25"/>
              </a:spcBef>
            </a:pPr>
            <a:endParaRPr sz="2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9724" y="6458711"/>
            <a:ext cx="2827019" cy="332219"/>
          </a:xfrm>
          <a:prstGeom prst="rect">
            <a:avLst/>
          </a:prstGeom>
        </p:spPr>
      </p:pic>
      <p:sp>
        <p:nvSpPr>
          <p:cNvPr id="3" name="object 3"/>
          <p:cNvSpPr txBox="1">
            <a:spLocks noGrp="1"/>
          </p:cNvSpPr>
          <p:nvPr>
            <p:ph type="title"/>
          </p:nvPr>
        </p:nvSpPr>
        <p:spPr>
          <a:xfrm>
            <a:off x="1981200" y="685800"/>
            <a:ext cx="8763000" cy="552972"/>
          </a:xfrm>
          <a:prstGeom prst="rect">
            <a:avLst/>
          </a:prstGeom>
        </p:spPr>
        <p:txBody>
          <a:bodyPr vert="horz" wrap="square" lIns="0" tIns="59944" rIns="0" bIns="0" rtlCol="0">
            <a:spAutoFit/>
          </a:bodyPr>
          <a:lstStyle/>
          <a:p>
            <a:pPr marL="12700">
              <a:lnSpc>
                <a:spcPct val="100000"/>
              </a:lnSpc>
              <a:spcBef>
                <a:spcPts val="100"/>
              </a:spcBef>
            </a:pPr>
            <a:r>
              <a:rPr sz="3200" dirty="0"/>
              <a:t>Institutional</a:t>
            </a:r>
            <a:r>
              <a:rPr sz="3200" spc="-35" dirty="0"/>
              <a:t> </a:t>
            </a:r>
            <a:r>
              <a:rPr sz="3200" dirty="0"/>
              <a:t>Biosafety</a:t>
            </a:r>
            <a:r>
              <a:rPr sz="3200" spc="-45" dirty="0"/>
              <a:t> </a:t>
            </a:r>
            <a:r>
              <a:rPr sz="3200" dirty="0"/>
              <a:t>Committee</a:t>
            </a:r>
            <a:r>
              <a:rPr sz="3200" spc="-55" dirty="0"/>
              <a:t> </a:t>
            </a:r>
            <a:r>
              <a:rPr sz="3200" spc="-10" dirty="0"/>
              <a:t>(IBC)</a:t>
            </a:r>
            <a:endParaRPr sz="3200" dirty="0"/>
          </a:p>
        </p:txBody>
      </p:sp>
      <p:sp>
        <p:nvSpPr>
          <p:cNvPr id="4" name="object 4"/>
          <p:cNvSpPr txBox="1"/>
          <p:nvPr/>
        </p:nvSpPr>
        <p:spPr>
          <a:xfrm>
            <a:off x="1950720" y="1447800"/>
            <a:ext cx="8793480" cy="4775795"/>
          </a:xfrm>
          <a:prstGeom prst="rect">
            <a:avLst/>
          </a:prstGeom>
        </p:spPr>
        <p:txBody>
          <a:bodyPr vert="horz" wrap="square" lIns="0" tIns="43815" rIns="0" bIns="0" rtlCol="0">
            <a:spAutoFit/>
          </a:bodyPr>
          <a:lstStyle/>
          <a:p>
            <a:pPr marL="12700" marR="33020">
              <a:lnSpc>
                <a:spcPct val="89900"/>
              </a:lnSpc>
              <a:spcBef>
                <a:spcPts val="1590"/>
              </a:spcBef>
            </a:pPr>
            <a:r>
              <a:rPr sz="2400" dirty="0">
                <a:solidFill>
                  <a:srgbClr val="843B0B"/>
                </a:solidFill>
                <a:latin typeface="Arial"/>
                <a:cs typeface="Arial"/>
              </a:rPr>
              <a:t>No</a:t>
            </a:r>
            <a:r>
              <a:rPr sz="2400" spc="-50" dirty="0">
                <a:solidFill>
                  <a:srgbClr val="843B0B"/>
                </a:solidFill>
                <a:latin typeface="Arial"/>
                <a:cs typeface="Arial"/>
              </a:rPr>
              <a:t> </a:t>
            </a:r>
            <a:r>
              <a:rPr sz="2400" dirty="0">
                <a:solidFill>
                  <a:srgbClr val="843B0B"/>
                </a:solidFill>
                <a:latin typeface="Arial"/>
                <a:cs typeface="Arial"/>
              </a:rPr>
              <a:t>activity</a:t>
            </a:r>
            <a:r>
              <a:rPr sz="2400" spc="-30" dirty="0">
                <a:solidFill>
                  <a:srgbClr val="843B0B"/>
                </a:solidFill>
                <a:latin typeface="Arial"/>
                <a:cs typeface="Arial"/>
              </a:rPr>
              <a:t> </a:t>
            </a:r>
            <a:r>
              <a:rPr sz="2400" dirty="0">
                <a:solidFill>
                  <a:srgbClr val="843B0B"/>
                </a:solidFill>
                <a:latin typeface="Arial"/>
                <a:cs typeface="Arial"/>
              </a:rPr>
              <a:t>involving</a:t>
            </a:r>
            <a:r>
              <a:rPr sz="2400" spc="-15" dirty="0">
                <a:solidFill>
                  <a:srgbClr val="843B0B"/>
                </a:solidFill>
                <a:latin typeface="Arial"/>
                <a:cs typeface="Arial"/>
              </a:rPr>
              <a:t> </a:t>
            </a:r>
            <a:r>
              <a:rPr sz="2400" dirty="0">
                <a:solidFill>
                  <a:srgbClr val="843B0B"/>
                </a:solidFill>
                <a:latin typeface="Arial"/>
                <a:cs typeface="Arial"/>
              </a:rPr>
              <a:t>the</a:t>
            </a:r>
            <a:r>
              <a:rPr sz="2400" spc="-40" dirty="0">
                <a:solidFill>
                  <a:srgbClr val="843B0B"/>
                </a:solidFill>
                <a:latin typeface="Arial"/>
                <a:cs typeface="Arial"/>
              </a:rPr>
              <a:t> </a:t>
            </a:r>
            <a:r>
              <a:rPr sz="2400" dirty="0">
                <a:solidFill>
                  <a:srgbClr val="843B0B"/>
                </a:solidFill>
                <a:latin typeface="Arial"/>
                <a:cs typeface="Arial"/>
              </a:rPr>
              <a:t>construction</a:t>
            </a:r>
            <a:r>
              <a:rPr sz="2400" spc="-20" dirty="0">
                <a:solidFill>
                  <a:srgbClr val="843B0B"/>
                </a:solidFill>
                <a:latin typeface="Arial"/>
                <a:cs typeface="Arial"/>
              </a:rPr>
              <a:t> </a:t>
            </a:r>
            <a:r>
              <a:rPr sz="2400" dirty="0">
                <a:solidFill>
                  <a:srgbClr val="843B0B"/>
                </a:solidFill>
                <a:latin typeface="Arial"/>
                <a:cs typeface="Arial"/>
              </a:rPr>
              <a:t>or</a:t>
            </a:r>
            <a:r>
              <a:rPr sz="2400" spc="-35" dirty="0">
                <a:solidFill>
                  <a:srgbClr val="843B0B"/>
                </a:solidFill>
                <a:latin typeface="Arial"/>
                <a:cs typeface="Arial"/>
              </a:rPr>
              <a:t> </a:t>
            </a:r>
            <a:r>
              <a:rPr sz="2400" dirty="0">
                <a:solidFill>
                  <a:srgbClr val="843B0B"/>
                </a:solidFill>
                <a:latin typeface="Arial"/>
                <a:cs typeface="Arial"/>
              </a:rPr>
              <a:t>handling</a:t>
            </a:r>
            <a:r>
              <a:rPr sz="2400" spc="-5" dirty="0">
                <a:solidFill>
                  <a:srgbClr val="843B0B"/>
                </a:solidFill>
                <a:latin typeface="Arial"/>
                <a:cs typeface="Arial"/>
              </a:rPr>
              <a:t> </a:t>
            </a:r>
            <a:r>
              <a:rPr sz="2400" dirty="0">
                <a:solidFill>
                  <a:srgbClr val="843B0B"/>
                </a:solidFill>
                <a:latin typeface="Arial"/>
                <a:cs typeface="Arial"/>
              </a:rPr>
              <a:t>of</a:t>
            </a:r>
            <a:r>
              <a:rPr sz="2400" spc="-35" dirty="0">
                <a:solidFill>
                  <a:srgbClr val="843B0B"/>
                </a:solidFill>
                <a:latin typeface="Arial"/>
                <a:cs typeface="Arial"/>
              </a:rPr>
              <a:t> </a:t>
            </a:r>
            <a:r>
              <a:rPr sz="2400" dirty="0">
                <a:solidFill>
                  <a:srgbClr val="843B0B"/>
                </a:solidFill>
                <a:latin typeface="Arial"/>
                <a:cs typeface="Arial"/>
              </a:rPr>
              <a:t>recombinant</a:t>
            </a:r>
            <a:r>
              <a:rPr sz="2400" spc="-5" dirty="0">
                <a:solidFill>
                  <a:srgbClr val="843B0B"/>
                </a:solidFill>
                <a:latin typeface="Arial"/>
                <a:cs typeface="Arial"/>
              </a:rPr>
              <a:t> </a:t>
            </a:r>
            <a:r>
              <a:rPr sz="2400" dirty="0">
                <a:solidFill>
                  <a:srgbClr val="843B0B"/>
                </a:solidFill>
                <a:latin typeface="Arial"/>
                <a:cs typeface="Arial"/>
              </a:rPr>
              <a:t>or</a:t>
            </a:r>
            <a:r>
              <a:rPr sz="2400" spc="-35" dirty="0">
                <a:solidFill>
                  <a:srgbClr val="843B0B"/>
                </a:solidFill>
                <a:latin typeface="Arial"/>
                <a:cs typeface="Arial"/>
              </a:rPr>
              <a:t> </a:t>
            </a:r>
            <a:r>
              <a:rPr sz="2400" dirty="0">
                <a:solidFill>
                  <a:srgbClr val="843B0B"/>
                </a:solidFill>
                <a:latin typeface="Arial"/>
                <a:cs typeface="Arial"/>
              </a:rPr>
              <a:t>synthetic</a:t>
            </a:r>
            <a:r>
              <a:rPr sz="2400" spc="-5" dirty="0">
                <a:solidFill>
                  <a:srgbClr val="843B0B"/>
                </a:solidFill>
                <a:latin typeface="Arial"/>
                <a:cs typeface="Arial"/>
              </a:rPr>
              <a:t> </a:t>
            </a:r>
            <a:r>
              <a:rPr sz="2400" spc="-25" dirty="0">
                <a:solidFill>
                  <a:srgbClr val="843B0B"/>
                </a:solidFill>
                <a:latin typeface="Arial"/>
                <a:cs typeface="Arial"/>
              </a:rPr>
              <a:t>DNA </a:t>
            </a:r>
            <a:r>
              <a:rPr sz="2400" dirty="0">
                <a:solidFill>
                  <a:srgbClr val="843B0B"/>
                </a:solidFill>
                <a:latin typeface="Arial"/>
                <a:cs typeface="Arial"/>
              </a:rPr>
              <a:t>molecules</a:t>
            </a:r>
            <a:r>
              <a:rPr sz="2400" spc="-30" dirty="0">
                <a:solidFill>
                  <a:srgbClr val="843B0B"/>
                </a:solidFill>
                <a:latin typeface="Arial"/>
                <a:cs typeface="Arial"/>
              </a:rPr>
              <a:t> </a:t>
            </a:r>
            <a:r>
              <a:rPr sz="2400" dirty="0">
                <a:solidFill>
                  <a:srgbClr val="843B0B"/>
                </a:solidFill>
                <a:latin typeface="Arial"/>
                <a:cs typeface="Arial"/>
              </a:rPr>
              <a:t>or</a:t>
            </a:r>
            <a:r>
              <a:rPr sz="2400" spc="-35" dirty="0">
                <a:solidFill>
                  <a:srgbClr val="843B0B"/>
                </a:solidFill>
                <a:latin typeface="Arial"/>
                <a:cs typeface="Arial"/>
              </a:rPr>
              <a:t> </a:t>
            </a:r>
            <a:r>
              <a:rPr sz="2400" dirty="0">
                <a:solidFill>
                  <a:srgbClr val="843B0B"/>
                </a:solidFill>
                <a:latin typeface="Arial"/>
                <a:cs typeface="Arial"/>
              </a:rPr>
              <a:t>organisms</a:t>
            </a:r>
            <a:r>
              <a:rPr sz="2400" spc="-25" dirty="0">
                <a:solidFill>
                  <a:srgbClr val="843B0B"/>
                </a:solidFill>
                <a:latin typeface="Arial"/>
                <a:cs typeface="Arial"/>
              </a:rPr>
              <a:t> </a:t>
            </a:r>
            <a:r>
              <a:rPr sz="2400" dirty="0">
                <a:solidFill>
                  <a:srgbClr val="843B0B"/>
                </a:solidFill>
                <a:latin typeface="Arial"/>
                <a:cs typeface="Arial"/>
              </a:rPr>
              <a:t>and</a:t>
            </a:r>
            <a:r>
              <a:rPr sz="2400" spc="-30" dirty="0">
                <a:solidFill>
                  <a:srgbClr val="843B0B"/>
                </a:solidFill>
                <a:latin typeface="Arial"/>
                <a:cs typeface="Arial"/>
              </a:rPr>
              <a:t> </a:t>
            </a:r>
            <a:r>
              <a:rPr sz="2400" dirty="0">
                <a:solidFill>
                  <a:srgbClr val="843B0B"/>
                </a:solidFill>
                <a:latin typeface="Arial"/>
                <a:cs typeface="Arial"/>
              </a:rPr>
              <a:t>viruses</a:t>
            </a:r>
            <a:r>
              <a:rPr sz="2400" spc="-40" dirty="0">
                <a:solidFill>
                  <a:srgbClr val="843B0B"/>
                </a:solidFill>
                <a:latin typeface="Arial"/>
                <a:cs typeface="Arial"/>
              </a:rPr>
              <a:t> </a:t>
            </a:r>
            <a:r>
              <a:rPr sz="2400" dirty="0">
                <a:solidFill>
                  <a:srgbClr val="843B0B"/>
                </a:solidFill>
                <a:latin typeface="Arial"/>
                <a:cs typeface="Arial"/>
              </a:rPr>
              <a:t>containing</a:t>
            </a:r>
            <a:r>
              <a:rPr sz="2400" spc="-20" dirty="0">
                <a:solidFill>
                  <a:srgbClr val="843B0B"/>
                </a:solidFill>
                <a:latin typeface="Arial"/>
                <a:cs typeface="Arial"/>
              </a:rPr>
              <a:t> </a:t>
            </a:r>
            <a:r>
              <a:rPr sz="2400" dirty="0">
                <a:solidFill>
                  <a:srgbClr val="843B0B"/>
                </a:solidFill>
                <a:latin typeface="Arial"/>
                <a:cs typeface="Arial"/>
              </a:rPr>
              <a:t>recombinant</a:t>
            </a:r>
            <a:r>
              <a:rPr sz="2400" spc="-15" dirty="0">
                <a:solidFill>
                  <a:srgbClr val="843B0B"/>
                </a:solidFill>
                <a:latin typeface="Arial"/>
                <a:cs typeface="Arial"/>
              </a:rPr>
              <a:t> </a:t>
            </a:r>
            <a:r>
              <a:rPr sz="2400" dirty="0">
                <a:solidFill>
                  <a:srgbClr val="843B0B"/>
                </a:solidFill>
                <a:latin typeface="Arial"/>
                <a:cs typeface="Arial"/>
              </a:rPr>
              <a:t>or</a:t>
            </a:r>
            <a:r>
              <a:rPr sz="2400" spc="-35" dirty="0">
                <a:solidFill>
                  <a:srgbClr val="843B0B"/>
                </a:solidFill>
                <a:latin typeface="Arial"/>
                <a:cs typeface="Arial"/>
              </a:rPr>
              <a:t> </a:t>
            </a:r>
            <a:r>
              <a:rPr sz="2400" dirty="0">
                <a:solidFill>
                  <a:srgbClr val="843B0B"/>
                </a:solidFill>
                <a:latin typeface="Arial"/>
                <a:cs typeface="Arial"/>
              </a:rPr>
              <a:t>synthetic</a:t>
            </a:r>
            <a:r>
              <a:rPr sz="2400" spc="-15" dirty="0">
                <a:solidFill>
                  <a:srgbClr val="843B0B"/>
                </a:solidFill>
                <a:latin typeface="Arial"/>
                <a:cs typeface="Arial"/>
              </a:rPr>
              <a:t> </a:t>
            </a:r>
            <a:r>
              <a:rPr sz="2400" spc="-25" dirty="0">
                <a:solidFill>
                  <a:srgbClr val="843B0B"/>
                </a:solidFill>
                <a:latin typeface="Arial"/>
                <a:cs typeface="Arial"/>
              </a:rPr>
              <a:t>DNA </a:t>
            </a:r>
            <a:r>
              <a:rPr sz="2400" dirty="0">
                <a:solidFill>
                  <a:srgbClr val="843B0B"/>
                </a:solidFill>
                <a:latin typeface="Arial"/>
                <a:cs typeface="Arial"/>
              </a:rPr>
              <a:t>molecules</a:t>
            </a:r>
            <a:r>
              <a:rPr sz="2400" spc="-25" dirty="0">
                <a:solidFill>
                  <a:srgbClr val="843B0B"/>
                </a:solidFill>
                <a:latin typeface="Arial"/>
                <a:cs typeface="Arial"/>
              </a:rPr>
              <a:t> </a:t>
            </a:r>
            <a:r>
              <a:rPr sz="2400" dirty="0">
                <a:solidFill>
                  <a:srgbClr val="843B0B"/>
                </a:solidFill>
                <a:latin typeface="Arial"/>
                <a:cs typeface="Arial"/>
              </a:rPr>
              <a:t>shall</a:t>
            </a:r>
            <a:r>
              <a:rPr sz="2400" spc="-25" dirty="0">
                <a:solidFill>
                  <a:srgbClr val="843B0B"/>
                </a:solidFill>
                <a:latin typeface="Arial"/>
                <a:cs typeface="Arial"/>
              </a:rPr>
              <a:t> </a:t>
            </a:r>
            <a:r>
              <a:rPr sz="2400" dirty="0">
                <a:solidFill>
                  <a:srgbClr val="843B0B"/>
                </a:solidFill>
                <a:latin typeface="Arial"/>
                <a:cs typeface="Arial"/>
              </a:rPr>
              <a:t>be</a:t>
            </a:r>
            <a:r>
              <a:rPr sz="2400" spc="-40" dirty="0">
                <a:solidFill>
                  <a:srgbClr val="843B0B"/>
                </a:solidFill>
                <a:latin typeface="Arial"/>
                <a:cs typeface="Arial"/>
              </a:rPr>
              <a:t> </a:t>
            </a:r>
            <a:r>
              <a:rPr sz="2400" dirty="0">
                <a:solidFill>
                  <a:srgbClr val="843B0B"/>
                </a:solidFill>
                <a:latin typeface="Arial"/>
                <a:cs typeface="Arial"/>
              </a:rPr>
              <a:t>initiated</a:t>
            </a:r>
            <a:r>
              <a:rPr sz="2400" spc="-30" dirty="0">
                <a:solidFill>
                  <a:srgbClr val="843B0B"/>
                </a:solidFill>
                <a:latin typeface="Arial"/>
                <a:cs typeface="Arial"/>
              </a:rPr>
              <a:t> </a:t>
            </a:r>
            <a:r>
              <a:rPr sz="2400" dirty="0">
                <a:solidFill>
                  <a:srgbClr val="843B0B"/>
                </a:solidFill>
                <a:latin typeface="Arial"/>
                <a:cs typeface="Arial"/>
              </a:rPr>
              <a:t>without</a:t>
            </a:r>
            <a:r>
              <a:rPr sz="2400" spc="15" dirty="0">
                <a:solidFill>
                  <a:srgbClr val="843B0B"/>
                </a:solidFill>
                <a:latin typeface="Arial"/>
                <a:cs typeface="Arial"/>
              </a:rPr>
              <a:t> </a:t>
            </a:r>
            <a:r>
              <a:rPr sz="2400" dirty="0">
                <a:solidFill>
                  <a:srgbClr val="843B0B"/>
                </a:solidFill>
                <a:latin typeface="Arial"/>
                <a:cs typeface="Arial"/>
              </a:rPr>
              <a:t>prior</a:t>
            </a:r>
            <a:r>
              <a:rPr sz="2400" spc="-20" dirty="0">
                <a:solidFill>
                  <a:srgbClr val="843B0B"/>
                </a:solidFill>
                <a:latin typeface="Arial"/>
                <a:cs typeface="Arial"/>
              </a:rPr>
              <a:t> </a:t>
            </a:r>
            <a:r>
              <a:rPr sz="2400" dirty="0">
                <a:solidFill>
                  <a:srgbClr val="843B0B"/>
                </a:solidFill>
                <a:latin typeface="Arial"/>
                <a:cs typeface="Arial"/>
              </a:rPr>
              <a:t>notification,</a:t>
            </a:r>
            <a:r>
              <a:rPr sz="2400" spc="-20" dirty="0">
                <a:solidFill>
                  <a:srgbClr val="843B0B"/>
                </a:solidFill>
                <a:latin typeface="Arial"/>
                <a:cs typeface="Arial"/>
              </a:rPr>
              <a:t> </a:t>
            </a:r>
            <a:r>
              <a:rPr sz="2400" dirty="0">
                <a:solidFill>
                  <a:srgbClr val="843B0B"/>
                </a:solidFill>
                <a:latin typeface="Arial"/>
                <a:cs typeface="Arial"/>
              </a:rPr>
              <a:t>and</a:t>
            </a:r>
            <a:r>
              <a:rPr sz="2400" spc="-45" dirty="0">
                <a:solidFill>
                  <a:srgbClr val="843B0B"/>
                </a:solidFill>
                <a:latin typeface="Arial"/>
                <a:cs typeface="Arial"/>
              </a:rPr>
              <a:t> </a:t>
            </a:r>
            <a:r>
              <a:rPr sz="2400" dirty="0">
                <a:solidFill>
                  <a:srgbClr val="843B0B"/>
                </a:solidFill>
                <a:latin typeface="Arial"/>
                <a:cs typeface="Arial"/>
              </a:rPr>
              <a:t>if</a:t>
            </a:r>
            <a:r>
              <a:rPr sz="2400" spc="-30" dirty="0">
                <a:solidFill>
                  <a:srgbClr val="843B0B"/>
                </a:solidFill>
                <a:latin typeface="Arial"/>
                <a:cs typeface="Arial"/>
              </a:rPr>
              <a:t> </a:t>
            </a:r>
            <a:r>
              <a:rPr sz="2400" dirty="0">
                <a:solidFill>
                  <a:srgbClr val="843B0B"/>
                </a:solidFill>
                <a:latin typeface="Arial"/>
                <a:cs typeface="Arial"/>
              </a:rPr>
              <a:t>necessary</a:t>
            </a:r>
            <a:r>
              <a:rPr sz="2400" spc="-20" dirty="0">
                <a:solidFill>
                  <a:srgbClr val="843B0B"/>
                </a:solidFill>
                <a:latin typeface="Arial"/>
                <a:cs typeface="Arial"/>
              </a:rPr>
              <a:t> </a:t>
            </a:r>
            <a:r>
              <a:rPr sz="2400" dirty="0">
                <a:solidFill>
                  <a:srgbClr val="843B0B"/>
                </a:solidFill>
                <a:latin typeface="Arial"/>
                <a:cs typeface="Arial"/>
              </a:rPr>
              <a:t>review</a:t>
            </a:r>
            <a:r>
              <a:rPr sz="2400" spc="-25" dirty="0">
                <a:solidFill>
                  <a:srgbClr val="843B0B"/>
                </a:solidFill>
                <a:latin typeface="Arial"/>
                <a:cs typeface="Arial"/>
              </a:rPr>
              <a:t> and </a:t>
            </a:r>
            <a:r>
              <a:rPr sz="2400" dirty="0">
                <a:solidFill>
                  <a:srgbClr val="843B0B"/>
                </a:solidFill>
                <a:latin typeface="Arial"/>
                <a:cs typeface="Arial"/>
              </a:rPr>
              <a:t>approval</a:t>
            </a:r>
            <a:r>
              <a:rPr sz="2400" spc="-25" dirty="0">
                <a:solidFill>
                  <a:srgbClr val="843B0B"/>
                </a:solidFill>
                <a:latin typeface="Arial"/>
                <a:cs typeface="Arial"/>
              </a:rPr>
              <a:t> </a:t>
            </a:r>
            <a:r>
              <a:rPr sz="2400" dirty="0">
                <a:solidFill>
                  <a:srgbClr val="843B0B"/>
                </a:solidFill>
                <a:latin typeface="Arial"/>
                <a:cs typeface="Arial"/>
              </a:rPr>
              <a:t>of</a:t>
            </a:r>
            <a:r>
              <a:rPr sz="2400" spc="-40" dirty="0">
                <a:solidFill>
                  <a:srgbClr val="843B0B"/>
                </a:solidFill>
                <a:latin typeface="Arial"/>
                <a:cs typeface="Arial"/>
              </a:rPr>
              <a:t> </a:t>
            </a:r>
            <a:r>
              <a:rPr sz="2400" dirty="0">
                <a:solidFill>
                  <a:srgbClr val="843B0B"/>
                </a:solidFill>
                <a:latin typeface="Arial"/>
                <a:cs typeface="Arial"/>
              </a:rPr>
              <a:t>the</a:t>
            </a:r>
            <a:r>
              <a:rPr sz="2400" spc="-40" dirty="0">
                <a:solidFill>
                  <a:srgbClr val="843B0B"/>
                </a:solidFill>
                <a:latin typeface="Arial"/>
                <a:cs typeface="Arial"/>
              </a:rPr>
              <a:t> </a:t>
            </a:r>
            <a:r>
              <a:rPr sz="2400" dirty="0">
                <a:solidFill>
                  <a:srgbClr val="843B0B"/>
                </a:solidFill>
                <a:latin typeface="Arial"/>
                <a:cs typeface="Arial"/>
              </a:rPr>
              <a:t>WMU</a:t>
            </a:r>
            <a:r>
              <a:rPr sz="2400" spc="-30" dirty="0">
                <a:solidFill>
                  <a:srgbClr val="843B0B"/>
                </a:solidFill>
                <a:latin typeface="Arial"/>
                <a:cs typeface="Arial"/>
              </a:rPr>
              <a:t> </a:t>
            </a:r>
            <a:r>
              <a:rPr sz="2400" dirty="0">
                <a:solidFill>
                  <a:srgbClr val="843B0B"/>
                </a:solidFill>
                <a:latin typeface="Arial"/>
                <a:cs typeface="Arial"/>
              </a:rPr>
              <a:t>Institutional Biosafety Committee</a:t>
            </a:r>
            <a:r>
              <a:rPr lang="en-US" sz="2400" dirty="0">
                <a:solidFill>
                  <a:srgbClr val="843B0B"/>
                </a:solidFill>
                <a:latin typeface="Arial"/>
                <a:cs typeface="Arial"/>
              </a:rPr>
              <a:t> (</a:t>
            </a:r>
            <a:r>
              <a:rPr sz="2400" dirty="0">
                <a:solidFill>
                  <a:srgbClr val="843B0B"/>
                </a:solidFill>
                <a:latin typeface="Arial"/>
                <a:cs typeface="Arial"/>
              </a:rPr>
              <a:t>unless specifically exempt as described in the regulations</a:t>
            </a:r>
            <a:r>
              <a:rPr lang="en-US" sz="2400" dirty="0">
                <a:solidFill>
                  <a:srgbClr val="843B0B"/>
                </a:solidFill>
                <a:latin typeface="Arial"/>
                <a:cs typeface="Arial"/>
              </a:rPr>
              <a:t>)</a:t>
            </a:r>
            <a:r>
              <a:rPr sz="2400" dirty="0">
                <a:solidFill>
                  <a:srgbClr val="843B0B"/>
                </a:solidFill>
                <a:latin typeface="Arial"/>
                <a:cs typeface="Arial"/>
              </a:rPr>
              <a:t>.</a:t>
            </a:r>
            <a:endParaRPr lang="en-US" sz="2400" dirty="0">
              <a:solidFill>
                <a:srgbClr val="843B0B"/>
              </a:solidFill>
              <a:latin typeface="Arial"/>
              <a:cs typeface="Arial"/>
            </a:endParaRPr>
          </a:p>
          <a:p>
            <a:pPr marL="12700" marR="33020">
              <a:lnSpc>
                <a:spcPct val="89900"/>
              </a:lnSpc>
              <a:spcBef>
                <a:spcPts val="1590"/>
              </a:spcBef>
            </a:pPr>
            <a:r>
              <a:rPr lang="en-US" sz="2400" dirty="0">
                <a:solidFill>
                  <a:srgbClr val="843B0B"/>
                </a:solidFill>
                <a:latin typeface="Arial"/>
                <a:cs typeface="Arial"/>
              </a:rPr>
              <a:t>The WMU IBC includes faculty and staff that are experts in biosafety and containment, persons knowledgeable in institutional policies, applicable laws and regulations, at least one laboratory staff member, at least one animal and one plant expert, along with non-affiliated members reflecting the community attitudes.</a:t>
            </a:r>
          </a:p>
          <a:p>
            <a:pPr marL="12700" marR="33020">
              <a:lnSpc>
                <a:spcPct val="89900"/>
              </a:lnSpc>
              <a:spcBef>
                <a:spcPts val="1590"/>
              </a:spcBef>
            </a:pPr>
            <a:r>
              <a:rPr lang="en-US" sz="2400" dirty="0">
                <a:solidFill>
                  <a:srgbClr val="843B0B"/>
                </a:solidFill>
                <a:latin typeface="Arial"/>
                <a:cs typeface="Arial"/>
              </a:rPr>
              <a:t>Protocols registered and approved at annual IBC meeting.</a:t>
            </a:r>
            <a:endParaRPr sz="2400" dirty="0">
              <a:solidFill>
                <a:srgbClr val="843B0B"/>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1778</Words>
  <Application>Microsoft Office PowerPoint</Application>
  <PresentationFormat>Widescreen</PresentationFormat>
  <Paragraphs>216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Cambria</vt:lpstr>
      <vt:lpstr>Courier New</vt:lpstr>
      <vt:lpstr>Wingdings</vt:lpstr>
      <vt:lpstr>Office Theme</vt:lpstr>
      <vt:lpstr>Graduate Assistantship (GA) Orientation</vt:lpstr>
      <vt:lpstr>PowerPoint Presentation</vt:lpstr>
      <vt:lpstr>Research Compliance</vt:lpstr>
      <vt:lpstr>Research Compliance</vt:lpstr>
      <vt:lpstr>Institutional Review Board (WMU IRB)</vt:lpstr>
      <vt:lpstr>Are you planning to do any of the following?</vt:lpstr>
      <vt:lpstr>When conducting a human subject research project…</vt:lpstr>
      <vt:lpstr>The Institutional Animal Care and Use Committee (IACUC)</vt:lpstr>
      <vt:lpstr>Institutional Biosafety Committee (IBC)</vt:lpstr>
      <vt:lpstr>Radiation Safety</vt:lpstr>
      <vt:lpstr>PowerPoint Presentation</vt:lpstr>
      <vt:lpstr>Using Microbial Agents and their Products OR Engaging in Research Involving Recombinant and Synthetic DNA?</vt:lpstr>
      <vt:lpstr>Export Control</vt:lpstr>
      <vt:lpstr>Are you planning to do any of the following?</vt:lpstr>
      <vt:lpstr>Research Compliance - Training</vt:lpstr>
      <vt:lpstr>Research Non-Compliance</vt:lpstr>
      <vt:lpstr>Research Compliance Contact Information</vt:lpstr>
      <vt:lpstr>PowerPoint Presentation</vt:lpstr>
      <vt:lpstr>We are here to help!</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Compliance</dc:title>
  <dc:creator>Julia Mays</dc:creator>
  <cp:lastModifiedBy>Research Compliance</cp:lastModifiedBy>
  <cp:revision>30</cp:revision>
  <dcterms:created xsi:type="dcterms:W3CDTF">2022-08-18T03:57:36Z</dcterms:created>
  <dcterms:modified xsi:type="dcterms:W3CDTF">2025-08-25T13:51:13Z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2021-08-25T00:00:00Z</vt:filetime>
  </property>
  <property fmtid="{D5CDD505-2E9C-101B-9397-08002B2CF9AE}" pid="3" name="Creator">
    <vt:lpwstr>Acrobat PDFMaker 21 for PowerPoint</vt:lpwstr>
  </property>
  <property fmtid="{D5CDD505-2E9C-101B-9397-08002B2CF9AE}" pid="4" name="LastSaved">
    <vt:filetime>2022-08-18T00:00:00Z</vt:filetime>
  </property>
  <property fmtid="{D5CDD505-2E9C-101B-9397-08002B2CF9AE}" pid="5" name="Producer">
    <vt:lpwstr>Adobe PDF Library 21.5.92</vt:lpwstr>
  </property>
</Properties>
</file>