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8"/>
  </p:notesMasterIdLst>
  <p:sldIdLst>
    <p:sldId id="283" r:id="rId3"/>
    <p:sldId id="260" r:id="rId4"/>
    <p:sldId id="259" r:id="rId5"/>
    <p:sldId id="299" r:id="rId6"/>
    <p:sldId id="300" r:id="rId7"/>
    <p:sldId id="267" r:id="rId8"/>
    <p:sldId id="270" r:id="rId9"/>
    <p:sldId id="277" r:id="rId10"/>
    <p:sldId id="271" r:id="rId11"/>
    <p:sldId id="278" r:id="rId12"/>
    <p:sldId id="275" r:id="rId13"/>
    <p:sldId id="276" r:id="rId14"/>
    <p:sldId id="301" r:id="rId15"/>
    <p:sldId id="296" r:id="rId16"/>
    <p:sldId id="282" r:id="rId17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lma Atilhan" initials="SA" lastIdx="8" clrIdx="0">
    <p:extLst>
      <p:ext uri="{19B8F6BF-5375-455C-9EA6-DF929625EA0E}">
        <p15:presenceInfo xmlns:p15="http://schemas.microsoft.com/office/powerpoint/2012/main" userId="S-1-5-21-3538783670-3846671824-2318315900-3883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47E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4717" autoAdjust="0"/>
  </p:normalViewPr>
  <p:slideViewPr>
    <p:cSldViewPr snapToGrid="0">
      <p:cViewPr varScale="1">
        <p:scale>
          <a:sx n="76" d="100"/>
          <a:sy n="76" d="100"/>
        </p:scale>
        <p:origin x="180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BD2EA-8020-48F5-9AF0-B3D0696ECD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7CC70-14EB-422A-B495-0FABC4C8F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CC70-14EB-422A-B495-0FABC4C8F2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97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CC70-14EB-422A-B495-0FABC4C8F2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42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CC70-14EB-422A-B495-0FABC4C8F2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CC70-14EB-422A-B495-0FABC4C8F2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84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CC70-14EB-422A-B495-0FABC4C8F2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4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CC70-14EB-422A-B495-0FABC4C8F2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2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CC70-14EB-422A-B495-0FABC4C8F2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35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CC70-14EB-422A-B495-0FABC4C8F2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40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scri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27" y="518160"/>
            <a:ext cx="2820416" cy="23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3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869583" y="3519295"/>
            <a:ext cx="2430235" cy="181153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5435944" y="457200"/>
            <a:ext cx="6172200" cy="18115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0397" y="936702"/>
            <a:ext cx="4051880" cy="906424"/>
          </a:xfrm>
          <a:prstGeom prst="rect">
            <a:avLst/>
          </a:prstGeom>
        </p:spPr>
        <p:txBody>
          <a:bodyPr anchor="b"/>
          <a:lstStyle>
            <a:lvl1pPr>
              <a:defRPr sz="2400"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869583" y="457199"/>
            <a:ext cx="2430235" cy="2932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Box 4"/>
          <p:cNvSpPr txBox="1"/>
          <p:nvPr userDrawn="1"/>
        </p:nvSpPr>
        <p:spPr>
          <a:xfrm>
            <a:off x="2869584" y="-487386"/>
            <a:ext cx="1278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Add photo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435944" y="2391316"/>
            <a:ext cx="6172200" cy="2932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2487843" y="2472892"/>
            <a:ext cx="1278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Add photo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" y="457199"/>
            <a:ext cx="2394335" cy="20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2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rot="5400000">
            <a:off x="5867400" y="-5867400"/>
            <a:ext cx="457200" cy="1219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0" y="6391277"/>
            <a:ext cx="12192000" cy="466723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1331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25029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458257"/>
            <a:ext cx="2826627" cy="3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5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909046"/>
            <a:ext cx="2415373" cy="2948954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 rot="5400000">
            <a:off x="1700266" y="-1700266"/>
            <a:ext cx="1811530" cy="52120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78611" y="2771077"/>
            <a:ext cx="5895381" cy="3032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9342" y="362259"/>
            <a:ext cx="5763321" cy="125466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1" y="2010849"/>
            <a:ext cx="2011945" cy="169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25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ming hor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107" y="1140571"/>
            <a:ext cx="1871167" cy="1512634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1049867" y="4382531"/>
            <a:ext cx="10363200" cy="799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683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ming hor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31"/>
            <a:ext cx="12192000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995" y="482986"/>
            <a:ext cx="1871167" cy="1512634"/>
          </a:xfrm>
          <a:prstGeom prst="rect">
            <a:avLst/>
          </a:prstGeom>
        </p:spPr>
      </p:pic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914400" y="4382531"/>
            <a:ext cx="10363200" cy="799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5444570"/>
            <a:ext cx="12192000" cy="141343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ubtitle 4"/>
          <p:cNvSpPr>
            <a:spLocks noGrp="1"/>
          </p:cNvSpPr>
          <p:nvPr>
            <p:ph type="subTitle" idx="1"/>
          </p:nvPr>
        </p:nvSpPr>
        <p:spPr>
          <a:xfrm>
            <a:off x="914400" y="5808385"/>
            <a:ext cx="4222229" cy="6858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14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ming hor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9F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107" y="1142553"/>
            <a:ext cx="1871167" cy="1512634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914400" y="4382531"/>
            <a:ext cx="10363200" cy="799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284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174166"/>
            <a:ext cx="12192000" cy="1710956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8651" y="3935615"/>
            <a:ext cx="9144000" cy="799426"/>
          </a:xfrm>
          <a:prstGeom prst="rect">
            <a:avLst/>
          </a:prstGeo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0406" y="5816542"/>
            <a:ext cx="5713709" cy="4262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63" y="5374888"/>
            <a:ext cx="1756223" cy="114344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-23624" y="-619672"/>
            <a:ext cx="1815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Use this photo or replace with your own</a:t>
            </a:r>
          </a:p>
        </p:txBody>
      </p:sp>
    </p:spTree>
    <p:extLst>
      <p:ext uri="{BB962C8B-B14F-4D97-AF65-F5344CB8AC3E}">
        <p14:creationId xmlns:p14="http://schemas.microsoft.com/office/powerpoint/2010/main" val="3090375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89549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1014" y="936704"/>
            <a:ext cx="6946436" cy="180649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1014" y="2977376"/>
            <a:ext cx="6946437" cy="451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55" y="4494642"/>
            <a:ext cx="2976621" cy="193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55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8296505" cy="6858000"/>
          </a:xfrm>
          <a:prstGeom prst="rect">
            <a:avLst/>
          </a:prstGeom>
          <a:solidFill>
            <a:srgbClr val="945200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8296507" y="0"/>
            <a:ext cx="3895493" cy="685800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7493" y="936704"/>
            <a:ext cx="6946436" cy="1806497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492" y="2977376"/>
            <a:ext cx="6946437" cy="451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749" y="434897"/>
            <a:ext cx="2703663" cy="176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54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2449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4" y="4373563"/>
            <a:ext cx="3826933" cy="1701800"/>
          </a:xfrm>
          <a:prstGeom prst="rect">
            <a:avLst/>
          </a:prstGeom>
        </p:spPr>
      </p:pic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725794" y="3223942"/>
            <a:ext cx="5942207" cy="22992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07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174166"/>
            <a:ext cx="12192000" cy="1710956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8651" y="3935615"/>
            <a:ext cx="9144000" cy="799426"/>
          </a:xfrm>
          <a:prstGeom prst="rect">
            <a:avLst/>
          </a:prstGeo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0406" y="5816542"/>
            <a:ext cx="5713709" cy="4262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63" y="5374888"/>
            <a:ext cx="1756223" cy="114344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-23624" y="-619672"/>
            <a:ext cx="1815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Use this photo or replace with your own</a:t>
            </a:r>
          </a:p>
        </p:txBody>
      </p:sp>
    </p:spTree>
    <p:extLst>
      <p:ext uri="{BB962C8B-B14F-4D97-AF65-F5344CB8AC3E}">
        <p14:creationId xmlns:p14="http://schemas.microsoft.com/office/powerpoint/2010/main" val="80319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86943"/>
            <a:ext cx="10363200" cy="5106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0"/>
          </p:nvPr>
        </p:nvSpPr>
        <p:spPr>
          <a:xfrm>
            <a:off x="2306878" y="1922318"/>
            <a:ext cx="7567325" cy="346017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740" y="6042410"/>
            <a:ext cx="39116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41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859367" y="1754189"/>
            <a:ext cx="538056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eaLnBrk="1" hangingPunct="1">
              <a:defRPr/>
            </a:pPr>
            <a:r>
              <a:rPr lang="en-US" sz="1800" b="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445770"/>
            <a:ext cx="12192000" cy="412230"/>
          </a:xfrm>
          <a:prstGeom prst="rect">
            <a:avLst/>
          </a:prstGeom>
          <a:solidFill>
            <a:srgbClr val="DF9F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0" y="6592121"/>
            <a:ext cx="3780575" cy="14610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1"/>
            <a:ext cx="12192000" cy="6445771"/>
          </a:xfrm>
          <a:prstGeom prst="rect">
            <a:avLst/>
          </a:prstGeom>
          <a:solidFill>
            <a:srgbClr val="DF9F1E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23690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 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45770"/>
            <a:ext cx="12192000" cy="41223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0" y="6578832"/>
            <a:ext cx="3780575" cy="14610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-1"/>
            <a:ext cx="12192000" cy="6445771"/>
          </a:xfrm>
          <a:prstGeom prst="rect">
            <a:avLst/>
          </a:prstGeom>
          <a:solidFill>
            <a:srgbClr val="945200">
              <a:alpha val="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63599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1022919" y="3181545"/>
            <a:ext cx="538056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eaLnBrk="1" hangingPunct="1">
              <a:defRPr/>
            </a:pPr>
            <a:r>
              <a:rPr lang="en-US" sz="1800" b="0" dirty="0">
                <a:solidFill>
                  <a:schemeClr val="bg1"/>
                </a:solidFill>
              </a:rPr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0" y="6457209"/>
            <a:ext cx="3780575" cy="14610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9F1E">
              <a:alpha val="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83119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869583" y="3519295"/>
            <a:ext cx="2430235" cy="181153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5435944" y="457200"/>
            <a:ext cx="6172200" cy="18115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0397" y="936702"/>
            <a:ext cx="4051880" cy="906424"/>
          </a:xfrm>
          <a:prstGeom prst="rect">
            <a:avLst/>
          </a:prstGeom>
        </p:spPr>
        <p:txBody>
          <a:bodyPr anchor="b"/>
          <a:lstStyle>
            <a:lvl1pPr>
              <a:defRPr sz="2400"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92" y="457199"/>
            <a:ext cx="2096480" cy="136498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869583" y="457199"/>
            <a:ext cx="2430235" cy="2932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Box 4"/>
          <p:cNvSpPr txBox="1"/>
          <p:nvPr userDrawn="1"/>
        </p:nvSpPr>
        <p:spPr>
          <a:xfrm>
            <a:off x="2869584" y="-487386"/>
            <a:ext cx="1278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Add photo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435944" y="2391316"/>
            <a:ext cx="6172200" cy="2932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2487843" y="2472892"/>
            <a:ext cx="1278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Add photo</a:t>
            </a:r>
          </a:p>
        </p:txBody>
      </p:sp>
    </p:spTree>
    <p:extLst>
      <p:ext uri="{BB962C8B-B14F-4D97-AF65-F5344CB8AC3E}">
        <p14:creationId xmlns:p14="http://schemas.microsoft.com/office/powerpoint/2010/main" val="802957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rot="5400000">
            <a:off x="5867400" y="-5867400"/>
            <a:ext cx="457200" cy="1219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0" y="6391277"/>
            <a:ext cx="12192000" cy="466723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1331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25029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458257"/>
            <a:ext cx="2826627" cy="3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46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909046"/>
            <a:ext cx="2415373" cy="2948954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 rot="5400000">
            <a:off x="1700266" y="-1700266"/>
            <a:ext cx="1811530" cy="52120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78611" y="2771077"/>
            <a:ext cx="5895381" cy="3032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9342" y="362259"/>
            <a:ext cx="5763321" cy="125466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41" y="2077879"/>
            <a:ext cx="1939800" cy="152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55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ming hor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107" y="1120251"/>
            <a:ext cx="1871167" cy="1512634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1049867" y="4382531"/>
            <a:ext cx="10363200" cy="799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48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ming hor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31"/>
            <a:ext cx="12192000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995" y="482986"/>
            <a:ext cx="1871167" cy="1512634"/>
          </a:xfrm>
          <a:prstGeom prst="rect">
            <a:avLst/>
          </a:prstGeom>
        </p:spPr>
      </p:pic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914400" y="4382531"/>
            <a:ext cx="10363200" cy="799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5444570"/>
            <a:ext cx="12192000" cy="141343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ubtitle 4"/>
          <p:cNvSpPr>
            <a:spLocks noGrp="1"/>
          </p:cNvSpPr>
          <p:nvPr>
            <p:ph type="subTitle" idx="1"/>
          </p:nvPr>
        </p:nvSpPr>
        <p:spPr>
          <a:xfrm>
            <a:off x="914400" y="5808385"/>
            <a:ext cx="4222229" cy="6858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63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ming hor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9F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107" y="1142553"/>
            <a:ext cx="1871167" cy="1512634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914400" y="4382531"/>
            <a:ext cx="10363200" cy="799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26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89549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1014" y="936704"/>
            <a:ext cx="6946436" cy="180649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1014" y="2977376"/>
            <a:ext cx="6946437" cy="451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9" y="3972560"/>
            <a:ext cx="2820416" cy="23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1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8296505" cy="6858000"/>
          </a:xfrm>
          <a:prstGeom prst="rect">
            <a:avLst/>
          </a:prstGeom>
          <a:solidFill>
            <a:srgbClr val="945200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8296507" y="0"/>
            <a:ext cx="3895493" cy="685800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7493" y="936704"/>
            <a:ext cx="6946436" cy="1806497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492" y="2977376"/>
            <a:ext cx="6946437" cy="451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45" y="368808"/>
            <a:ext cx="2820416" cy="23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3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2449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725794" y="3223942"/>
            <a:ext cx="5942207" cy="22992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04640"/>
            <a:ext cx="2820416" cy="23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8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86943"/>
            <a:ext cx="10363200" cy="5106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0"/>
          </p:nvPr>
        </p:nvSpPr>
        <p:spPr>
          <a:xfrm>
            <a:off x="2306878" y="1922318"/>
            <a:ext cx="7567325" cy="346017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740" y="6042410"/>
            <a:ext cx="39116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93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859367" y="1754189"/>
            <a:ext cx="538056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eaLnBrk="1" hangingPunct="1">
              <a:defRPr/>
            </a:pPr>
            <a:r>
              <a:rPr lang="en-US" sz="1800" b="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445770"/>
            <a:ext cx="12192000" cy="412230"/>
          </a:xfrm>
          <a:prstGeom prst="rect">
            <a:avLst/>
          </a:prstGeom>
          <a:solidFill>
            <a:srgbClr val="DF9F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0" y="6592121"/>
            <a:ext cx="3780575" cy="14610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1"/>
            <a:ext cx="12192000" cy="6445771"/>
          </a:xfrm>
          <a:prstGeom prst="rect">
            <a:avLst/>
          </a:prstGeom>
          <a:solidFill>
            <a:srgbClr val="DF9F1E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05282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 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45770"/>
            <a:ext cx="12192000" cy="41223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0" y="6578832"/>
            <a:ext cx="3780575" cy="14610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-1"/>
            <a:ext cx="12192000" cy="6445771"/>
          </a:xfrm>
          <a:prstGeom prst="rect">
            <a:avLst/>
          </a:prstGeom>
          <a:solidFill>
            <a:srgbClr val="945200">
              <a:alpha val="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41527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1022919" y="3181545"/>
            <a:ext cx="538056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eaLnBrk="1" hangingPunct="1">
              <a:defRPr/>
            </a:pPr>
            <a:r>
              <a:rPr lang="en-US" sz="1800" b="0" dirty="0">
                <a:solidFill>
                  <a:schemeClr val="bg1"/>
                </a:solidFill>
              </a:rPr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0" y="6457209"/>
            <a:ext cx="3780575" cy="14610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9F1E">
              <a:alpha val="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9698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84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73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mich.edu/research/funding/students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mich.edu/research/cayus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amu.wiki/w/%EC%A0%84%ED%99%94" TargetMode="External"/><Relationship Id="rId7" Type="http://schemas.openxmlformats.org/officeDocument/2006/relationships/image" Target="../media/image37.sv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hyperlink" Target="https://www.flickr.com/photos/shouldbecleaning/2415952829" TargetMode="Externa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louisamayalcottismypassion.com/2012/01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mich.edu/research/proposals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mich.edu/research/grantforwar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F4AAEBD4-1C2D-48AA-B9EE-D699DAE33E2F}"/>
              </a:ext>
            </a:extLst>
          </p:cNvPr>
          <p:cNvSpPr txBox="1">
            <a:spLocks/>
          </p:cNvSpPr>
          <p:nvPr/>
        </p:nvSpPr>
        <p:spPr>
          <a:xfrm>
            <a:off x="67112" y="2130430"/>
            <a:ext cx="12124888" cy="147002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dirty="0">
                <a:solidFill>
                  <a:srgbClr val="000000"/>
                </a:solidFill>
                <a:latin typeface="Arial" charset="0"/>
              </a:rPr>
              <a:t>Welcome to the Office of Research and Innovation</a:t>
            </a:r>
            <a:endParaRPr lang="en-US" dirty="0">
              <a:solidFill>
                <a:srgbClr val="000000"/>
              </a:solidFill>
              <a:latin typeface="Arial Black" panose="020B0A04020102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5B2B19-EE3C-4C49-A019-078E61CDB39F}"/>
              </a:ext>
            </a:extLst>
          </p:cNvPr>
          <p:cNvSpPr/>
          <p:nvPr/>
        </p:nvSpPr>
        <p:spPr>
          <a:xfrm>
            <a:off x="5088467" y="4276005"/>
            <a:ext cx="51457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/>
              <a:t>Research Discovery (RD) </a:t>
            </a:r>
            <a:br>
              <a:rPr lang="en-US" b="1" dirty="0"/>
            </a:br>
            <a:r>
              <a:rPr lang="en-US" b="1" dirty="0"/>
              <a:t>Graduate Appointees Orientation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August 28, 2025</a:t>
            </a:r>
          </a:p>
        </p:txBody>
      </p:sp>
    </p:spTree>
    <p:extLst>
      <p:ext uri="{BB962C8B-B14F-4D97-AF65-F5344CB8AC3E}">
        <p14:creationId xmlns:p14="http://schemas.microsoft.com/office/powerpoint/2010/main" val="3884761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AE81BA-A792-4D76-BEFF-39C2FBA0E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5188"/>
            <a:ext cx="10550107" cy="862560"/>
          </a:xfrm>
        </p:spPr>
        <p:txBody>
          <a:bodyPr anchor="ctr" anchorCtr="0"/>
          <a:lstStyle/>
          <a:p>
            <a:r>
              <a:rPr lang="en-US" sz="3200" b="1" dirty="0"/>
              <a:t>Finding Funding: Resources 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AF257A-E7A9-4FC7-90CB-88E9EE1B8BB7}"/>
              </a:ext>
            </a:extLst>
          </p:cNvPr>
          <p:cNvSpPr/>
          <p:nvPr/>
        </p:nvSpPr>
        <p:spPr>
          <a:xfrm>
            <a:off x="674261" y="1427748"/>
            <a:ext cx="1088115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800" b="1" dirty="0"/>
              <a:t>ORI website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>
                <a:hlinkClick r:id="rId2"/>
              </a:rPr>
              <a:t>https://wmich.edu/research/funding/students</a:t>
            </a:r>
            <a:endParaRPr lang="en-US" sz="2800" b="1" dirty="0"/>
          </a:p>
          <a:p>
            <a:pPr>
              <a:defRPr/>
            </a:pPr>
            <a:endParaRPr lang="en-US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E9FC91-7EEF-4B1A-B8B0-D4B15C43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840" y="2494683"/>
            <a:ext cx="7153463" cy="363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5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65188"/>
            <a:ext cx="10550107" cy="862560"/>
          </a:xfrm>
        </p:spPr>
        <p:txBody>
          <a:bodyPr anchor="ctr" anchorCtr="0"/>
          <a:lstStyle/>
          <a:p>
            <a:r>
              <a:rPr lang="en-US" sz="3200" dirty="0"/>
              <a:t>Read the guidelines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283370"/>
            <a:ext cx="10550107" cy="5053262"/>
          </a:xfrm>
        </p:spPr>
        <p:txBody>
          <a:bodyPr/>
          <a:lstStyle/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839786" y="1652035"/>
            <a:ext cx="96529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Who is the applicant?</a:t>
            </a:r>
          </a:p>
          <a:p>
            <a:pPr marL="1371600" lvl="2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Western Michigan University?</a:t>
            </a:r>
          </a:p>
          <a:p>
            <a:pPr marL="1371600" lvl="2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You?</a:t>
            </a:r>
          </a:p>
          <a:p>
            <a:pPr marL="457200" indent="-45720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Who is the PI (Principal Investigator)?</a:t>
            </a:r>
          </a:p>
          <a:p>
            <a:pPr marL="1371600" lvl="2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Faculty advisor?</a:t>
            </a:r>
          </a:p>
          <a:p>
            <a:pPr marL="1371600" lvl="2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You?</a:t>
            </a:r>
          </a:p>
          <a:p>
            <a:pPr marL="457200" indent="-45720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Other eligibility criteria</a:t>
            </a:r>
          </a:p>
          <a:p>
            <a:pPr marL="457200" indent="-45720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Budget limits and allowable (and unallowable) costs</a:t>
            </a:r>
          </a:p>
          <a:p>
            <a:pPr marL="457200" indent="-45720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Review Criteria</a:t>
            </a:r>
          </a:p>
          <a:p>
            <a:pPr marL="457200" indent="-45720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Submission process (electronic portal, email, other)</a:t>
            </a:r>
          </a:p>
          <a:p>
            <a:pPr>
              <a:defRPr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56746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65188"/>
            <a:ext cx="10550107" cy="862560"/>
          </a:xfrm>
        </p:spPr>
        <p:txBody>
          <a:bodyPr anchor="ctr" anchorCtr="0"/>
          <a:lstStyle/>
          <a:p>
            <a:r>
              <a:rPr lang="en-US" sz="3200" dirty="0"/>
              <a:t>When </a:t>
            </a:r>
            <a:r>
              <a:rPr lang="en-US" sz="3200" dirty="0" err="1"/>
              <a:t>WMU</a:t>
            </a:r>
            <a:r>
              <a:rPr lang="en-US" sz="3200" dirty="0"/>
              <a:t> is the applicant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283370"/>
            <a:ext cx="10550107" cy="5053262"/>
          </a:xfrm>
        </p:spPr>
        <p:txBody>
          <a:bodyPr/>
          <a:lstStyle/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7681" y="1225016"/>
            <a:ext cx="10512427" cy="4178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All proposals submitted on behalf of WMU require appropriate University approvals </a:t>
            </a:r>
            <a:r>
              <a:rPr lang="en-US" sz="2800" b="1" dirty="0"/>
              <a:t>PRIOR</a:t>
            </a:r>
            <a:r>
              <a:rPr lang="en-US" sz="2800" dirty="0"/>
              <a:t> to submission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Proposal Approval Form (</a:t>
            </a:r>
            <a:r>
              <a:rPr lang="en-US" sz="2800" dirty="0" err="1"/>
              <a:t>PAF</a:t>
            </a:r>
            <a:r>
              <a:rPr lang="en-US" sz="2800" dirty="0"/>
              <a:t>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Allow at least 7 business days for approvals, so start early!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Faculty will be required to serve as PI (at least for internal purposes)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hlinkClick r:id="rId3"/>
              </a:rPr>
              <a:t>https://wmich.edu/research/cayuse</a:t>
            </a:r>
            <a:endParaRPr lang="en-US" sz="24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Login to VPN before accessing if working off-campus</a:t>
            </a:r>
          </a:p>
        </p:txBody>
      </p:sp>
    </p:spTree>
    <p:extLst>
      <p:ext uri="{BB962C8B-B14F-4D97-AF65-F5344CB8AC3E}">
        <p14:creationId xmlns:p14="http://schemas.microsoft.com/office/powerpoint/2010/main" val="169676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AF353-7749-43ED-8DDD-0A182BD3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1076C6-BE97-4AF2-BFDE-4B3F6BC69BB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64C07-B3C8-4DE8-8F62-5ACE35449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244872-8514-4E68-BBB6-6729DB70D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53" y="635000"/>
            <a:ext cx="11402295" cy="5226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E824D9-17D5-40EF-910C-B50C67322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903" y="189581"/>
            <a:ext cx="1163314" cy="122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62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20E208-5147-44EC-BE11-005F9E006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22" y="548828"/>
            <a:ext cx="4839626" cy="591414"/>
          </a:xfrm>
        </p:spPr>
        <p:txBody>
          <a:bodyPr/>
          <a:lstStyle/>
          <a:p>
            <a:r>
              <a:rPr lang="en-US" sz="3300" dirty="0"/>
              <a:t>We are here to help!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2D460-55C9-461E-ABE2-73E5E447F8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46964" y="3140256"/>
            <a:ext cx="1374554" cy="10996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A1B55-FC66-40DE-B592-8ADF08BCD8ED}"/>
              </a:ext>
            </a:extLst>
          </p:cNvPr>
          <p:cNvSpPr txBox="1"/>
          <p:nvPr/>
        </p:nvSpPr>
        <p:spPr>
          <a:xfrm>
            <a:off x="3309775" y="1389643"/>
            <a:ext cx="55724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Contact us EARLY and OFTEN!!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386A46-51E3-4C6A-9266-F31FF829C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927068" y="4758053"/>
            <a:ext cx="1551119" cy="15511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977FDC-A8E8-4842-ABBD-340F18E89FEC}"/>
              </a:ext>
            </a:extLst>
          </p:cNvPr>
          <p:cNvSpPr txBox="1"/>
          <p:nvPr/>
        </p:nvSpPr>
        <p:spPr>
          <a:xfrm>
            <a:off x="1718104" y="2061828"/>
            <a:ext cx="796904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www.wmich.edu/research</a:t>
            </a:r>
          </a:p>
          <a:p>
            <a:pPr algn="ctr"/>
            <a:r>
              <a:rPr lang="en-US" sz="2400"/>
              <a:t>269-387-8298</a:t>
            </a:r>
            <a:endParaRPr lang="en-US" sz="2400" dirty="0"/>
          </a:p>
          <a:p>
            <a:pPr algn="ctr"/>
            <a:r>
              <a:rPr lang="en-US" sz="2400" dirty="0" err="1"/>
              <a:t>Walwood</a:t>
            </a:r>
            <a:r>
              <a:rPr lang="en-US" sz="2400" dirty="0"/>
              <a:t> Hall</a:t>
            </a:r>
          </a:p>
          <a:p>
            <a:pPr algn="ctr"/>
            <a:r>
              <a:rPr lang="en-US" sz="2400" dirty="0"/>
              <a:t>741 Oakland Drive (physical address)</a:t>
            </a:r>
          </a:p>
          <a:p>
            <a:pPr algn="ctr"/>
            <a:r>
              <a:rPr lang="en-US" sz="2400" dirty="0"/>
              <a:t>EMAIL anyone directly </a:t>
            </a:r>
          </a:p>
          <a:p>
            <a:pPr algn="ctr"/>
            <a:endParaRPr lang="en-US" sz="900" dirty="0"/>
          </a:p>
          <a:p>
            <a:pPr algn="ctr"/>
            <a:r>
              <a:rPr lang="en-US" sz="2400" b="1" dirty="0"/>
              <a:t>Research Officers – The first people to contact!</a:t>
            </a:r>
          </a:p>
        </p:txBody>
      </p:sp>
      <p:pic>
        <p:nvPicPr>
          <p:cNvPr id="3" name="Graphic 2" descr="Open envelope">
            <a:extLst>
              <a:ext uri="{FF2B5EF4-FFF2-40B4-BE49-F238E27FC236}">
                <a16:creationId xmlns:a16="http://schemas.microsoft.com/office/drawing/2014/main" id="{C135D38F-B462-4A54-A98D-836BDD359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89577" y="2464641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832007-F11B-40D0-8AB5-521307984FD0}"/>
              </a:ext>
            </a:extLst>
          </p:cNvPr>
          <p:cNvSpPr txBox="1"/>
          <p:nvPr/>
        </p:nvSpPr>
        <p:spPr>
          <a:xfrm>
            <a:off x="1961966" y="4775788"/>
            <a:ext cx="1242874" cy="893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569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013A2FF-62B7-46A0-92CF-7F5F918B0D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1775" t="-3724" r="-772" b="-2580"/>
          <a:stretch/>
        </p:blipFill>
        <p:spPr>
          <a:xfrm>
            <a:off x="2943225" y="585787"/>
            <a:ext cx="6329363" cy="5314950"/>
          </a:xfrm>
        </p:spPr>
      </p:pic>
    </p:spTree>
    <p:extLst>
      <p:ext uri="{BB962C8B-B14F-4D97-AF65-F5344CB8AC3E}">
        <p14:creationId xmlns:p14="http://schemas.microsoft.com/office/powerpoint/2010/main" val="329647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13314"/>
            <a:ext cx="9784096" cy="830475"/>
          </a:xfrm>
        </p:spPr>
        <p:txBody>
          <a:bodyPr anchor="t" anchorCtr="0"/>
          <a:lstStyle/>
          <a:p>
            <a:r>
              <a:rPr lang="en-US" sz="3200" dirty="0"/>
              <a:t>Office of Research and Innovation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9329" y="3712575"/>
            <a:ext cx="6064734" cy="19151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We are a service organization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Support WMU faculty, staff, and students engaged in research and innovation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7" y="2561604"/>
            <a:ext cx="4775200" cy="31728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9933B7-E2C3-4738-9698-B4F0869F975D}"/>
              </a:ext>
            </a:extLst>
          </p:cNvPr>
          <p:cNvSpPr/>
          <p:nvPr/>
        </p:nvSpPr>
        <p:spPr>
          <a:xfrm>
            <a:off x="7802768" y="2400492"/>
            <a:ext cx="2472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Remzi Seker, PhD</a:t>
            </a:r>
          </a:p>
          <a:p>
            <a:r>
              <a:rPr lang="en-US" sz="1600" dirty="0"/>
              <a:t>Vice President for Research and Innovation</a:t>
            </a:r>
          </a:p>
        </p:txBody>
      </p:sp>
      <p:sp>
        <p:nvSpPr>
          <p:cNvPr id="5" name="AutoShape 2" descr="Photo of Steve Carr">
            <a:extLst>
              <a:ext uri="{FF2B5EF4-FFF2-40B4-BE49-F238E27FC236}">
                <a16:creationId xmlns:a16="http://schemas.microsoft.com/office/drawing/2014/main" id="{4CDCFA1B-6117-459C-B54C-11BFBCCAAA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1666240"/>
            <a:ext cx="1915160" cy="191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E2E113-3687-437E-BB81-7FF374975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320" y="2065638"/>
            <a:ext cx="1024674" cy="11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4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946" y="448428"/>
            <a:ext cx="10550107" cy="862560"/>
          </a:xfrm>
        </p:spPr>
        <p:txBody>
          <a:bodyPr anchor="ctr" anchorCtr="0"/>
          <a:lstStyle/>
          <a:p>
            <a:r>
              <a:rPr lang="en-US" sz="3200" dirty="0"/>
              <a:t>What We Do	</a:t>
            </a:r>
          </a:p>
        </p:txBody>
      </p:sp>
      <p:sp>
        <p:nvSpPr>
          <p:cNvPr id="4" name="Text Placeholder 3" descr="David Johnson,&#10;Director Technology and Innovation Advancement"/>
          <p:cNvSpPr>
            <a:spLocks noGrp="1"/>
          </p:cNvSpPr>
          <p:nvPr>
            <p:ph type="body" sz="half" idx="2"/>
          </p:nvPr>
        </p:nvSpPr>
        <p:spPr>
          <a:xfrm>
            <a:off x="2" y="1099226"/>
            <a:ext cx="11823130" cy="5310346"/>
          </a:xfrm>
        </p:spPr>
        <p:txBody>
          <a:bodyPr numCol="1"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45200"/>
                </a:solidFill>
              </a:rPr>
              <a:t>Research and Sponsored Programs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Proposal preparation and submission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Contact us as soon as you start thinking about a proposal submission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45200"/>
                </a:solidFill>
              </a:rPr>
              <a:t>Grants and Contracts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Post-award financial services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Contact us if you have questions about allowable expenses on a funded grant or contract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45200"/>
                </a:solidFill>
              </a:rPr>
              <a:t>Research Development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Collaboration and capacity building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Contact us if you have questions about training opportunities or are looking for collaborators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45200"/>
                </a:solidFill>
              </a:rPr>
              <a:t>Technology and Innovation Advancement 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Intellectual property, commercialization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Contact us if you think your research may have commercial applications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427C3-65B5-428D-8E5C-EDB32ADD4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563" y="566640"/>
            <a:ext cx="894670" cy="1192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D4968C-0AC7-4D9C-9567-3079DD2AE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756" y="556245"/>
            <a:ext cx="877900" cy="1176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577E7-A586-45CD-833F-641E108B1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563" y="1862420"/>
            <a:ext cx="894670" cy="1192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4CEF7F-5027-4F44-9EB0-AD3ADB5061FA}"/>
              </a:ext>
            </a:extLst>
          </p:cNvPr>
          <p:cNvSpPr txBox="1"/>
          <p:nvPr/>
        </p:nvSpPr>
        <p:spPr>
          <a:xfrm>
            <a:off x="10013072" y="3705657"/>
            <a:ext cx="2307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Christine Stamper,</a:t>
            </a:r>
          </a:p>
          <a:p>
            <a:r>
              <a:rPr lang="en-US" sz="1400" b="1" dirty="0"/>
              <a:t>Research Development Administrator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CDDD2-1484-43E2-BB3D-DAEBD556ECCE}"/>
              </a:ext>
            </a:extLst>
          </p:cNvPr>
          <p:cNvSpPr txBox="1"/>
          <p:nvPr/>
        </p:nvSpPr>
        <p:spPr>
          <a:xfrm>
            <a:off x="9936832" y="4985319"/>
            <a:ext cx="2307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David Johnson,</a:t>
            </a:r>
          </a:p>
          <a:p>
            <a:r>
              <a:rPr lang="en-US" sz="1400" b="1" dirty="0"/>
              <a:t>Dir. Technology and</a:t>
            </a:r>
          </a:p>
          <a:p>
            <a:r>
              <a:rPr lang="en-US" sz="1400" b="1" dirty="0"/>
              <a:t>Innovation Advancement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5BD923-FFA0-45A3-BBDE-458DCCAA42D3}"/>
              </a:ext>
            </a:extLst>
          </p:cNvPr>
          <p:cNvSpPr txBox="1"/>
          <p:nvPr/>
        </p:nvSpPr>
        <p:spPr>
          <a:xfrm>
            <a:off x="10191233" y="702539"/>
            <a:ext cx="1951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Denise Wheatley,</a:t>
            </a:r>
          </a:p>
          <a:p>
            <a:r>
              <a:rPr lang="en-US" sz="1400" b="1" dirty="0"/>
              <a:t>Assoc. Dir. Research</a:t>
            </a:r>
          </a:p>
          <a:p>
            <a:r>
              <a:rPr lang="en-US" sz="1400" b="1" dirty="0"/>
              <a:t>Administration</a:t>
            </a:r>
          </a:p>
          <a:p>
            <a:r>
              <a:rPr lang="en-US" sz="1400" b="1" dirty="0"/>
              <a:t>Pre-Award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63449D-79C1-4C59-910F-990BA5BEB5CD}"/>
              </a:ext>
            </a:extLst>
          </p:cNvPr>
          <p:cNvSpPr txBox="1"/>
          <p:nvPr/>
        </p:nvSpPr>
        <p:spPr>
          <a:xfrm>
            <a:off x="10191234" y="1938784"/>
            <a:ext cx="1951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Shellie Mosher,</a:t>
            </a:r>
          </a:p>
          <a:p>
            <a:r>
              <a:rPr lang="en-US" sz="1400" b="1" dirty="0"/>
              <a:t>Assoc. Dir. Research Administration </a:t>
            </a:r>
          </a:p>
          <a:p>
            <a:r>
              <a:rPr lang="en-US" sz="1400" b="1" dirty="0"/>
              <a:t>Post-Award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F08451-AF75-4FE3-994C-0F873DD4B858}"/>
              </a:ext>
            </a:extLst>
          </p:cNvPr>
          <p:cNvSpPr txBox="1"/>
          <p:nvPr/>
        </p:nvSpPr>
        <p:spPr>
          <a:xfrm>
            <a:off x="7539699" y="702539"/>
            <a:ext cx="1506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Betty </a:t>
            </a:r>
            <a:r>
              <a:rPr lang="en-US" sz="1400" b="1" dirty="0" err="1"/>
              <a:t>McKain</a:t>
            </a:r>
            <a:endParaRPr lang="en-US" sz="1400" b="1" dirty="0"/>
          </a:p>
          <a:p>
            <a:r>
              <a:rPr lang="en-US" sz="1400" b="1" dirty="0"/>
              <a:t>Senior Director Research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763515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946" y="448428"/>
            <a:ext cx="10550107" cy="862560"/>
          </a:xfrm>
        </p:spPr>
        <p:txBody>
          <a:bodyPr anchor="ctr" anchorCtr="0"/>
          <a:lstStyle/>
          <a:p>
            <a:r>
              <a:rPr lang="en-US" sz="3200" dirty="0"/>
              <a:t>What We Do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" y="1064724"/>
            <a:ext cx="9575596" cy="4536348"/>
          </a:xfrm>
        </p:spPr>
        <p:txBody>
          <a:bodyPr numCol="1"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45200"/>
                </a:solidFill>
              </a:rPr>
              <a:t>Research Compliance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Oversees research to ensure integrity, safety, compliance with regulations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Contact us before starting any research involving humans, animals or an international component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45200"/>
                </a:solidFill>
              </a:rPr>
              <a:t>Research Contracts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Reviews, drafts and negotiates contracts and agreements, including non-monetary agreements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Contact us before negotiating any contracts or signing any agreement</a:t>
            </a:r>
            <a:r>
              <a:rPr lang="en-US" sz="2400" b="1" dirty="0"/>
              <a:t>*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45200"/>
                </a:solidFill>
              </a:rPr>
              <a:t>The Evaluation Center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Advances the theory, practice and utilization of evaluation 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Contact us with questions regarding program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31C716-A73C-4A8A-B904-8A324898A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599" y="1222426"/>
            <a:ext cx="886210" cy="1181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DF8A7E-EFE3-465D-8BF3-AE58AF298DD6}"/>
              </a:ext>
            </a:extLst>
          </p:cNvPr>
          <p:cNvSpPr txBox="1"/>
          <p:nvPr/>
        </p:nvSpPr>
        <p:spPr>
          <a:xfrm>
            <a:off x="10431328" y="1351710"/>
            <a:ext cx="18794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Julia Mays</a:t>
            </a:r>
          </a:p>
          <a:p>
            <a:r>
              <a:rPr lang="en-US" sz="1400" dirty="0"/>
              <a:t>Director, Research Compliance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DCB887-4D82-4C61-ADAF-342FE9F63537}"/>
              </a:ext>
            </a:extLst>
          </p:cNvPr>
          <p:cNvSpPr txBox="1"/>
          <p:nvPr/>
        </p:nvSpPr>
        <p:spPr>
          <a:xfrm>
            <a:off x="10399102" y="4768740"/>
            <a:ext cx="1792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Lori Wingate PhD</a:t>
            </a:r>
          </a:p>
          <a:p>
            <a:r>
              <a:rPr lang="en-US" sz="1400" dirty="0"/>
              <a:t>Exec Dir, Evaluation Center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FB1AC-6E66-4FB0-A4FB-52F8724F68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069"/>
          <a:stretch/>
        </p:blipFill>
        <p:spPr>
          <a:xfrm>
            <a:off x="9471317" y="4394007"/>
            <a:ext cx="990492" cy="1143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BBEFA2-0081-431D-964A-D40FA42163EB}"/>
              </a:ext>
            </a:extLst>
          </p:cNvPr>
          <p:cNvSpPr txBox="1"/>
          <p:nvPr/>
        </p:nvSpPr>
        <p:spPr>
          <a:xfrm>
            <a:off x="1403551" y="5916336"/>
            <a:ext cx="1132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*</a:t>
            </a:r>
            <a:r>
              <a:rPr lang="en-US" sz="2000" b="1" dirty="0">
                <a:solidFill>
                  <a:srgbClr val="FF0000"/>
                </a:solidFill>
              </a:rPr>
              <a:t> Only very specific individuals have authority to sign agreements at WMU. 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19CEF5-7F46-4824-8025-EBEFC96C68A1}"/>
              </a:ext>
            </a:extLst>
          </p:cNvPr>
          <p:cNvSpPr txBox="1"/>
          <p:nvPr/>
        </p:nvSpPr>
        <p:spPr>
          <a:xfrm>
            <a:off x="10239775" y="2963566"/>
            <a:ext cx="21115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Christopher </a:t>
            </a:r>
            <a:r>
              <a:rPr lang="en-US" sz="1400" dirty="0" err="1"/>
              <a:t>Leasure</a:t>
            </a:r>
            <a:r>
              <a:rPr lang="en-US" sz="1400" dirty="0"/>
              <a:t> II</a:t>
            </a:r>
          </a:p>
          <a:p>
            <a:r>
              <a:rPr lang="en-US" sz="1400" dirty="0"/>
              <a:t>Research Contracts</a:t>
            </a:r>
          </a:p>
          <a:p>
            <a:r>
              <a:rPr lang="en-US" sz="1400" dirty="0"/>
              <a:t>Administrator</a:t>
            </a:r>
          </a:p>
        </p:txBody>
      </p:sp>
    </p:spTree>
    <p:extLst>
      <p:ext uri="{BB962C8B-B14F-4D97-AF65-F5344CB8AC3E}">
        <p14:creationId xmlns:p14="http://schemas.microsoft.com/office/powerpoint/2010/main" val="125145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0588C-6984-48FA-BA17-AE8F0CD2E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3314"/>
            <a:ext cx="3932237" cy="1002422"/>
          </a:xfrm>
        </p:spPr>
        <p:txBody>
          <a:bodyPr/>
          <a:lstStyle/>
          <a:p>
            <a:r>
              <a:rPr lang="en-US" dirty="0"/>
              <a:t>Tools are available on our website!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264014-6661-4CF3-B850-84E18BD0F8C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B363CA-0AFF-43C5-9D62-F16A746B49BE}"/>
              </a:ext>
            </a:extLst>
          </p:cNvPr>
          <p:cNvSpPr/>
          <p:nvPr/>
        </p:nvSpPr>
        <p:spPr>
          <a:xfrm>
            <a:off x="765800" y="1615736"/>
            <a:ext cx="4006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https://wmich.edu/research/proposals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6707B3-CBC2-434B-A0B7-EC37B8BB2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188" y="514761"/>
            <a:ext cx="5330200" cy="581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E2EB04-4489-422D-8D5E-5C10EF209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092" y="2088259"/>
            <a:ext cx="2534317" cy="415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30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74138"/>
            <a:ext cx="10550107" cy="862560"/>
          </a:xfrm>
        </p:spPr>
        <p:txBody>
          <a:bodyPr anchor="ctr" anchorCtr="0"/>
          <a:lstStyle/>
          <a:p>
            <a:r>
              <a:rPr lang="en-US" sz="3200" dirty="0"/>
              <a:t>Applying for funding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3577" y="1258986"/>
            <a:ext cx="10156317" cy="3832094"/>
          </a:xfrm>
        </p:spPr>
        <p:txBody>
          <a:bodyPr/>
          <a:lstStyle/>
          <a:p>
            <a:pPr marL="800100" lvl="1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Funding can help you:</a:t>
            </a:r>
          </a:p>
          <a:p>
            <a:pPr marL="1143000" lvl="2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650" dirty="0"/>
              <a:t>expand your research, </a:t>
            </a:r>
          </a:p>
          <a:p>
            <a:pPr marL="1143000" lvl="2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650" dirty="0"/>
              <a:t>support travel to conferences, and</a:t>
            </a:r>
          </a:p>
          <a:p>
            <a:pPr marL="1143000" lvl="2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650" dirty="0"/>
              <a:t>supplement your graduate education beyond your assistantship.</a:t>
            </a:r>
          </a:p>
          <a:p>
            <a:pPr marL="800100" lvl="1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Professional development – grantsmanship is an important skill. Start developing it now.</a:t>
            </a:r>
          </a:p>
          <a:p>
            <a:pPr marL="800100" lvl="1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Recognition of your work and your 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3314581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65188"/>
            <a:ext cx="10550107" cy="862560"/>
          </a:xfrm>
        </p:spPr>
        <p:txBody>
          <a:bodyPr anchor="ctr" anchorCtr="0"/>
          <a:lstStyle/>
          <a:p>
            <a:r>
              <a:rPr lang="en-US" sz="3200" dirty="0"/>
              <a:t>Finding Funding 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3577" y="1283370"/>
            <a:ext cx="10156317" cy="5053262"/>
          </a:xfrm>
        </p:spPr>
        <p:txBody>
          <a:bodyPr/>
          <a:lstStyle/>
          <a:p>
            <a:pPr marL="800100" lvl="1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Internal funding opportunities</a:t>
            </a:r>
          </a:p>
          <a:p>
            <a:pPr marL="1143000" lvl="2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650" dirty="0"/>
              <a:t>Graduate College</a:t>
            </a:r>
          </a:p>
          <a:p>
            <a:pPr marL="1143000" lvl="2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Your college or department </a:t>
            </a:r>
          </a:p>
          <a:p>
            <a:pPr marL="800100" lvl="1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External funding opportunities</a:t>
            </a:r>
          </a:p>
          <a:p>
            <a:pPr marL="1143000" lvl="2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650" dirty="0"/>
              <a:t>Federal sponsors</a:t>
            </a:r>
          </a:p>
          <a:p>
            <a:pPr marL="1143000" lvl="2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650" dirty="0"/>
              <a:t>Industry</a:t>
            </a:r>
          </a:p>
          <a:p>
            <a:pPr marL="1143000" lvl="2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650" dirty="0"/>
              <a:t>Foundations</a:t>
            </a:r>
          </a:p>
          <a:p>
            <a:pPr marL="1143000" lvl="2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650" dirty="0"/>
              <a:t>Professional organizations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3108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65188"/>
            <a:ext cx="10550107" cy="862560"/>
          </a:xfrm>
        </p:spPr>
        <p:txBody>
          <a:bodyPr anchor="ctr" anchorCtr="0"/>
          <a:lstStyle/>
          <a:p>
            <a:r>
              <a:rPr lang="en-US" sz="3200" dirty="0"/>
              <a:t>Finding Funding: Resources 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283370"/>
            <a:ext cx="10550107" cy="5053262"/>
          </a:xfrm>
        </p:spPr>
        <p:txBody>
          <a:bodyPr/>
          <a:lstStyle/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340" y="1294067"/>
            <a:ext cx="7572586" cy="435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7C8B5A-40EF-4B07-9E13-26D1DB95BB46}"/>
              </a:ext>
            </a:extLst>
          </p:cNvPr>
          <p:cNvSpPr txBox="1"/>
          <p:nvPr/>
        </p:nvSpPr>
        <p:spPr>
          <a:xfrm>
            <a:off x="2564502" y="5720009"/>
            <a:ext cx="6672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4"/>
              </a:rPr>
              <a:t>https://wmich.edu/research/grantforward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517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65188"/>
            <a:ext cx="10550107" cy="862560"/>
          </a:xfrm>
        </p:spPr>
        <p:txBody>
          <a:bodyPr anchor="ctr" anchorCtr="0"/>
          <a:lstStyle/>
          <a:p>
            <a:r>
              <a:rPr lang="en-US" sz="3200" dirty="0"/>
              <a:t>Finding Funding 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283370"/>
            <a:ext cx="10550107" cy="5053262"/>
          </a:xfrm>
        </p:spPr>
        <p:txBody>
          <a:bodyPr/>
          <a:lstStyle/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802105" y="1427748"/>
            <a:ext cx="10881159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800" b="1" dirty="0"/>
              <a:t>Establish your search criteria</a:t>
            </a:r>
          </a:p>
          <a:p>
            <a:pPr marL="457200" indent="-45720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What level (new graduate student, dissertation, postdoc)</a:t>
            </a:r>
          </a:p>
          <a:p>
            <a:pPr marL="457200" indent="-45720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What are you funding (research project, travel, dissemination)?</a:t>
            </a:r>
          </a:p>
          <a:p>
            <a:pPr marL="457200" indent="-45720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What problem or need are you addressing?</a:t>
            </a:r>
          </a:p>
          <a:p>
            <a:pPr marL="457200" indent="-45720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Who will benefit from your project?</a:t>
            </a:r>
          </a:p>
          <a:p>
            <a:pPr marL="457200" indent="-45720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What is the geographic area of the project?</a:t>
            </a:r>
          </a:p>
          <a:p>
            <a:pPr marL="457200" indent="-45720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How much funding do you need?</a:t>
            </a:r>
          </a:p>
          <a:p>
            <a:pPr marL="457200" indent="-45720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How long will it take to fully develop the project?</a:t>
            </a:r>
          </a:p>
          <a:p>
            <a:pPr marL="457200" indent="-45720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When do you want to start the grant?</a:t>
            </a:r>
          </a:p>
          <a:p>
            <a:pPr>
              <a:defRPr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42407518"/>
      </p:ext>
    </p:extLst>
  </p:cSld>
  <p:clrMapOvr>
    <a:masterClrMapping/>
  </p:clrMapOvr>
</p:sld>
</file>

<file path=ppt/theme/theme1.xml><?xml version="1.0" encoding="utf-8"?>
<a:theme xmlns:a="http://schemas.openxmlformats.org/drawingml/2006/main" name="WMU">
  <a:themeElements>
    <a:clrScheme name="WMU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AE00"/>
      </a:accent1>
      <a:accent2>
        <a:srgbClr val="ED7D31"/>
      </a:accent2>
      <a:accent3>
        <a:srgbClr val="BDB1A7"/>
      </a:accent3>
      <a:accent4>
        <a:srgbClr val="FCC92F"/>
      </a:accent4>
      <a:accent5>
        <a:srgbClr val="0091C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MU" id="{BE9774CD-496A-9C4E-8EAB-7726B582DB20}" vid="{0602179B-1444-0145-822B-09948B78C001}"/>
    </a:ext>
  </a:extLst>
</a:theme>
</file>

<file path=ppt/theme/theme2.xml><?xml version="1.0" encoding="utf-8"?>
<a:theme xmlns:a="http://schemas.openxmlformats.org/drawingml/2006/main" name="1_WMU">
  <a:themeElements>
    <a:clrScheme name="WMU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AE00"/>
      </a:accent1>
      <a:accent2>
        <a:srgbClr val="ED7D31"/>
      </a:accent2>
      <a:accent3>
        <a:srgbClr val="BDB1A7"/>
      </a:accent3>
      <a:accent4>
        <a:srgbClr val="FCC92F"/>
      </a:accent4>
      <a:accent5>
        <a:srgbClr val="0091C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MU" id="{BE9774CD-496A-9C4E-8EAB-7726B582DB20}" vid="{0602179B-1444-0145-822B-09948B78C0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22545</TotalTime>
  <Words>657</Words>
  <Application>Microsoft Office PowerPoint</Application>
  <PresentationFormat>Widescreen</PresentationFormat>
  <Paragraphs>126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Source Sans Pro</vt:lpstr>
      <vt:lpstr>Wingdings</vt:lpstr>
      <vt:lpstr>WMU</vt:lpstr>
      <vt:lpstr>1_WMU</vt:lpstr>
      <vt:lpstr>PowerPoint Presentation</vt:lpstr>
      <vt:lpstr>Office of Research and Innovation</vt:lpstr>
      <vt:lpstr>What We Do </vt:lpstr>
      <vt:lpstr>What We Do </vt:lpstr>
      <vt:lpstr>Tools are available on our website!</vt:lpstr>
      <vt:lpstr>Applying for funding </vt:lpstr>
      <vt:lpstr>Finding Funding  </vt:lpstr>
      <vt:lpstr>Finding Funding: Resources  </vt:lpstr>
      <vt:lpstr>Finding Funding  </vt:lpstr>
      <vt:lpstr>Finding Funding: Resources  </vt:lpstr>
      <vt:lpstr>Read the guidelines </vt:lpstr>
      <vt:lpstr>When WMU is the applicant </vt:lpstr>
      <vt:lpstr>PowerPoint Presentation</vt:lpstr>
      <vt:lpstr>We are here to help!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D Pratt</dc:creator>
  <cp:lastModifiedBy>Malia E Roberts</cp:lastModifiedBy>
  <cp:revision>88</cp:revision>
  <cp:lastPrinted>2017-08-30T14:32:56Z</cp:lastPrinted>
  <dcterms:created xsi:type="dcterms:W3CDTF">2017-08-29T17:08:22Z</dcterms:created>
  <dcterms:modified xsi:type="dcterms:W3CDTF">2025-08-27T17:10:35Z</dcterms:modified>
</cp:coreProperties>
</file>