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61" r:id="rId5"/>
    <p:sldMasterId id="2147483933" r:id="rId6"/>
    <p:sldMasterId id="2147484014" r:id="rId7"/>
    <p:sldMasterId id="2147484023" r:id="rId8"/>
    <p:sldMasterId id="2147484073" r:id="rId9"/>
  </p:sldMasterIdLst>
  <p:notesMasterIdLst>
    <p:notesMasterId r:id="rId51"/>
  </p:notesMasterIdLst>
  <p:handoutMasterIdLst>
    <p:handoutMasterId r:id="rId52"/>
  </p:handoutMasterIdLst>
  <p:sldIdLst>
    <p:sldId id="458" r:id="rId10"/>
    <p:sldId id="461" r:id="rId11"/>
    <p:sldId id="304" r:id="rId12"/>
    <p:sldId id="471" r:id="rId13"/>
    <p:sldId id="532" r:id="rId14"/>
    <p:sldId id="482" r:id="rId15"/>
    <p:sldId id="483" r:id="rId16"/>
    <p:sldId id="484" r:id="rId17"/>
    <p:sldId id="473" r:id="rId18"/>
    <p:sldId id="557" r:id="rId19"/>
    <p:sldId id="558" r:id="rId20"/>
    <p:sldId id="464" r:id="rId21"/>
    <p:sldId id="492" r:id="rId22"/>
    <p:sldId id="559" r:id="rId23"/>
    <p:sldId id="560" r:id="rId24"/>
    <p:sldId id="561" r:id="rId25"/>
    <p:sldId id="474" r:id="rId26"/>
    <p:sldId id="551" r:id="rId27"/>
    <p:sldId id="514" r:id="rId28"/>
    <p:sldId id="553" r:id="rId29"/>
    <p:sldId id="515" r:id="rId30"/>
    <p:sldId id="534" r:id="rId31"/>
    <p:sldId id="533" r:id="rId32"/>
    <p:sldId id="554" r:id="rId33"/>
    <p:sldId id="555" r:id="rId34"/>
    <p:sldId id="556" r:id="rId35"/>
    <p:sldId id="543" r:id="rId36"/>
    <p:sldId id="530" r:id="rId37"/>
    <p:sldId id="545" r:id="rId38"/>
    <p:sldId id="546" r:id="rId39"/>
    <p:sldId id="547" r:id="rId40"/>
    <p:sldId id="550" r:id="rId41"/>
    <p:sldId id="548" r:id="rId42"/>
    <p:sldId id="466" r:id="rId43"/>
    <p:sldId id="531" r:id="rId44"/>
    <p:sldId id="475" r:id="rId45"/>
    <p:sldId id="568" r:id="rId46"/>
    <p:sldId id="563" r:id="rId47"/>
    <p:sldId id="549" r:id="rId48"/>
    <p:sldId id="476" r:id="rId49"/>
    <p:sldId id="564" r:id="rId50"/>
  </p:sldIdLst>
  <p:sldSz cx="9144000" cy="6858000" type="screen4x3"/>
  <p:notesSz cx="6858000" cy="13716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8AF1727E-3C85-4BD1-B886-F041AF2108D1}">
          <p14:sldIdLst>
            <p14:sldId id="458"/>
            <p14:sldId id="461"/>
          </p14:sldIdLst>
        </p14:section>
        <p14:section name="Introduction to GA Training" id="{C4EB11FE-BA35-4802-9584-EA1887464BC0}">
          <p14:sldIdLst>
            <p14:sldId id="304"/>
          </p14:sldIdLst>
        </p14:section>
        <p14:section name="Graduate College Welcome &amp; Overview" id="{95F94258-85D7-4E18-9773-1EE66FC8C9E9}">
          <p14:sldIdLst>
            <p14:sldId id="471"/>
            <p14:sldId id="532"/>
            <p14:sldId id="482"/>
            <p14:sldId id="483"/>
            <p14:sldId id="484"/>
          </p14:sldIdLst>
        </p14:section>
        <p14:section name="GA Role, Policies &amp; Best Practices" id="{B017CD62-B0CD-4D07-A7D0-09146322BF39}">
          <p14:sldIdLst>
            <p14:sldId id="473"/>
            <p14:sldId id="557"/>
            <p14:sldId id="558"/>
            <p14:sldId id="464"/>
            <p14:sldId id="492"/>
            <p14:sldId id="559"/>
            <p14:sldId id="560"/>
            <p14:sldId id="561"/>
          </p14:sldIdLst>
        </p14:section>
        <p14:section name="Graduate Appointee Information (Pay/HR)" id="{AF1226F2-0795-43F7-BB83-2BD63A026503}">
          <p14:sldIdLst>
            <p14:sldId id="474"/>
            <p14:sldId id="551"/>
            <p14:sldId id="514"/>
            <p14:sldId id="553"/>
            <p14:sldId id="515"/>
            <p14:sldId id="534"/>
            <p14:sldId id="533"/>
            <p14:sldId id="554"/>
            <p14:sldId id="555"/>
            <p14:sldId id="556"/>
            <p14:sldId id="543"/>
            <p14:sldId id="530"/>
            <p14:sldId id="545"/>
            <p14:sldId id="546"/>
            <p14:sldId id="547"/>
            <p14:sldId id="550"/>
            <p14:sldId id="548"/>
            <p14:sldId id="466"/>
            <p14:sldId id="531"/>
          </p14:sldIdLst>
        </p14:section>
        <p14:section name="Graduate Student Support: Plan it Forward" id="{19E43283-42AB-4DE5-83DD-89E71A8210B3}">
          <p14:sldIdLst>
            <p14:sldId id="475"/>
            <p14:sldId id="568"/>
            <p14:sldId id="563"/>
            <p14:sldId id="549"/>
            <p14:sldId id="476"/>
            <p14:sldId id="5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a E Roberts" initials="MER" lastIdx="9" clrIdx="0">
    <p:extLst>
      <p:ext uri="{19B8F6BF-5375-455C-9EA6-DF929625EA0E}">
        <p15:presenceInfo xmlns:p15="http://schemas.microsoft.com/office/powerpoint/2012/main" userId="S::m4small@WMICH.EDU::b252f6a1-d23b-44be-bd87-7f46c9ee79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04F"/>
    <a:srgbClr val="532E1F"/>
    <a:srgbClr val="663300"/>
    <a:srgbClr val="0066FF"/>
    <a:srgbClr val="EAB200"/>
    <a:srgbClr val="CC9900"/>
    <a:srgbClr val="FFE48F"/>
    <a:srgbClr val="FFD757"/>
    <a:srgbClr val="DAA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32" autoAdjust="0"/>
    <p:restoredTop sz="90909" autoAdjust="0"/>
  </p:normalViewPr>
  <p:slideViewPr>
    <p:cSldViewPr snapToGrid="0">
      <p:cViewPr varScale="1">
        <p:scale>
          <a:sx n="86" d="100"/>
          <a:sy n="86" d="100"/>
        </p:scale>
        <p:origin x="1464" y="72"/>
      </p:cViewPr>
      <p:guideLst>
        <p:guide orient="horz" pos="2160"/>
        <p:guide pos="2880"/>
      </p:guideLst>
    </p:cSldViewPr>
  </p:slideViewPr>
  <p:outlineViewPr>
    <p:cViewPr>
      <p:scale>
        <a:sx n="33" d="100"/>
        <a:sy n="33" d="100"/>
      </p:scale>
      <p:origin x="0" y="-10781"/>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223" d="100"/>
          <a:sy n="223" d="100"/>
        </p:scale>
        <p:origin x="180" y="-64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a Roberts" userId="b252f6a1-d23b-44be-bd87-7f46c9ee7918" providerId="ADAL" clId="{B726534F-522D-458D-B5F4-776D623A18D3}"/>
    <pc:docChg chg="modSld">
      <pc:chgData name="Malia Roberts" userId="b252f6a1-d23b-44be-bd87-7f46c9ee7918" providerId="ADAL" clId="{B726534F-522D-458D-B5F4-776D623A18D3}" dt="2025-07-09T19:06:53.126" v="95" actId="6549"/>
      <pc:docMkLst>
        <pc:docMk/>
      </pc:docMkLst>
      <pc:sldChg chg="modSp">
        <pc:chgData name="Malia Roberts" userId="b252f6a1-d23b-44be-bd87-7f46c9ee7918" providerId="ADAL" clId="{B726534F-522D-458D-B5F4-776D623A18D3}" dt="2025-07-09T19:04:37.939" v="81" actId="20577"/>
        <pc:sldMkLst>
          <pc:docMk/>
          <pc:sldMk cId="1529297683" sldId="475"/>
        </pc:sldMkLst>
        <pc:spChg chg="mod">
          <ac:chgData name="Malia Roberts" userId="b252f6a1-d23b-44be-bd87-7f46c9ee7918" providerId="ADAL" clId="{B726534F-522D-458D-B5F4-776D623A18D3}" dt="2025-07-09T18:48:21.715" v="2"/>
          <ac:spMkLst>
            <pc:docMk/>
            <pc:sldMk cId="1529297683" sldId="475"/>
            <ac:spMk id="4" creationId="{00000000-0000-0000-0000-000000000000}"/>
          </ac:spMkLst>
        </pc:spChg>
        <pc:spChg chg="mod">
          <ac:chgData name="Malia Roberts" userId="b252f6a1-d23b-44be-bd87-7f46c9ee7918" providerId="ADAL" clId="{B726534F-522D-458D-B5F4-776D623A18D3}" dt="2025-07-09T19:04:37.939" v="81" actId="20577"/>
          <ac:spMkLst>
            <pc:docMk/>
            <pc:sldMk cId="1529297683" sldId="475"/>
            <ac:spMk id="5" creationId="{00000000-0000-0000-0000-000000000000}"/>
          </ac:spMkLst>
        </pc:spChg>
      </pc:sldChg>
      <pc:sldChg chg="modSp">
        <pc:chgData name="Malia Roberts" userId="b252f6a1-d23b-44be-bd87-7f46c9ee7918" providerId="ADAL" clId="{B726534F-522D-458D-B5F4-776D623A18D3}" dt="2025-07-09T19:05:58.002" v="91" actId="20577"/>
        <pc:sldMkLst>
          <pc:docMk/>
          <pc:sldMk cId="1043572921" sldId="483"/>
        </pc:sldMkLst>
        <pc:spChg chg="mod">
          <ac:chgData name="Malia Roberts" userId="b252f6a1-d23b-44be-bd87-7f46c9ee7918" providerId="ADAL" clId="{B726534F-522D-458D-B5F4-776D623A18D3}" dt="2025-07-09T19:05:58.002" v="91" actId="20577"/>
          <ac:spMkLst>
            <pc:docMk/>
            <pc:sldMk cId="1043572921" sldId="483"/>
            <ac:spMk id="2" creationId="{00000000-0000-0000-0000-000000000000}"/>
          </ac:spMkLst>
        </pc:spChg>
      </pc:sldChg>
      <pc:sldChg chg="modSp">
        <pc:chgData name="Malia Roberts" userId="b252f6a1-d23b-44be-bd87-7f46c9ee7918" providerId="ADAL" clId="{B726534F-522D-458D-B5F4-776D623A18D3}" dt="2025-07-09T19:06:50.201" v="93" actId="6549"/>
        <pc:sldMkLst>
          <pc:docMk/>
          <pc:sldMk cId="757137715" sldId="554"/>
        </pc:sldMkLst>
        <pc:spChg chg="mod">
          <ac:chgData name="Malia Roberts" userId="b252f6a1-d23b-44be-bd87-7f46c9ee7918" providerId="ADAL" clId="{B726534F-522D-458D-B5F4-776D623A18D3}" dt="2025-07-09T19:06:50.201" v="93" actId="6549"/>
          <ac:spMkLst>
            <pc:docMk/>
            <pc:sldMk cId="757137715" sldId="554"/>
            <ac:spMk id="2" creationId="{00000000-0000-0000-0000-000000000000}"/>
          </ac:spMkLst>
        </pc:spChg>
      </pc:sldChg>
      <pc:sldChg chg="modSp">
        <pc:chgData name="Malia Roberts" userId="b252f6a1-d23b-44be-bd87-7f46c9ee7918" providerId="ADAL" clId="{B726534F-522D-458D-B5F4-776D623A18D3}" dt="2025-07-09T19:06:53.126" v="95" actId="6549"/>
        <pc:sldMkLst>
          <pc:docMk/>
          <pc:sldMk cId="1878683249" sldId="555"/>
        </pc:sldMkLst>
        <pc:spChg chg="mod">
          <ac:chgData name="Malia Roberts" userId="b252f6a1-d23b-44be-bd87-7f46c9ee7918" providerId="ADAL" clId="{B726534F-522D-458D-B5F4-776D623A18D3}" dt="2025-07-09T19:06:53.126" v="95" actId="6549"/>
          <ac:spMkLst>
            <pc:docMk/>
            <pc:sldMk cId="1878683249" sldId="555"/>
            <ac:spMk id="9" creationId="{E5148E0B-ED3E-4C60-959C-9AE3DD9F9FB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WMU students</a:t>
            </a:r>
          </a:p>
          <a:p>
            <a:pPr>
              <a:defRPr/>
            </a:pPr>
            <a:r>
              <a:rPr lang="en-US" dirty="0"/>
              <a:t>17605</a:t>
            </a:r>
          </a:p>
        </c:rich>
      </c:tx>
      <c:layout>
        <c:manualLayout>
          <c:xMode val="edge"/>
          <c:yMode val="edge"/>
          <c:x val="0.40671522309711289"/>
          <c:y val="2.777777777777777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WMU students</a:t>
            </a:r>
          </a:p>
          <a:p>
            <a:pPr>
              <a:defRPr/>
            </a:pPr>
            <a:r>
              <a:rPr lang="en-US"/>
              <a:t>17605</a:t>
            </a:r>
          </a:p>
        </c:rich>
      </c:tx>
      <c:layout>
        <c:manualLayout>
          <c:xMode val="edge"/>
          <c:yMode val="edge"/>
          <c:x val="0.40671522309711289"/>
          <c:y val="2.777777777777777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0A3-49F1-A767-3C65351E87F2}"/>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0A3-49F1-A767-3C65351E87F2}"/>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156A1BD1-55A6-4812-9930-D8DE7B83991B}" type="CATEGORYNAME">
                      <a:rPr lang="en-US">
                        <a:solidFill>
                          <a:sysClr val="windowText" lastClr="000000"/>
                        </a:solidFill>
                      </a:rPr>
                      <a:pPr>
                        <a:defRPr/>
                      </a:pPr>
                      <a:t>[CATEGORY NAME]</a:t>
                    </a:fld>
                    <a:r>
                      <a:rPr lang="en-US" baseline="0"/>
                      <a:t>
</a:t>
                    </a:r>
                    <a:fld id="{7AD0BA18-FB27-4AC0-89B9-AE7FA22A36F1}" type="PERCENTAGE">
                      <a:rPr lang="en-US" baseline="0">
                        <a:solidFill>
                          <a:sysClr val="windowText" lastClr="000000"/>
                        </a:solidFill>
                      </a:rPr>
                      <a:pPr>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A3-49F1-A767-3C65351E87F2}"/>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fld id="{02608CF9-C6BF-4767-9C2A-A35436A28DFB}" type="CATEGORYNAME">
                      <a:rPr lang="en-US">
                        <a:solidFill>
                          <a:sysClr val="windowText" lastClr="000000"/>
                        </a:solidFill>
                      </a:rPr>
                      <a:pPr>
                        <a:defRPr>
                          <a:solidFill>
                            <a:schemeClr val="accent2"/>
                          </a:solidFill>
                        </a:defRPr>
                      </a:pPr>
                      <a:t>[CATEGORY NAME]</a:t>
                    </a:fld>
                    <a:r>
                      <a:rPr lang="en-US" baseline="0">
                        <a:solidFill>
                          <a:sysClr val="windowText" lastClr="000000"/>
                        </a:solidFill>
                      </a:rPr>
                      <a:t>
</a:t>
                    </a:r>
                    <a:fld id="{006FC3A8-492F-4740-8F92-A28D494B97C4}" type="PERCENTAGE">
                      <a:rPr lang="en-US" baseline="0">
                        <a:solidFill>
                          <a:sysClr val="windowText" lastClr="000000"/>
                        </a:solidFill>
                      </a:rPr>
                      <a:pPr>
                        <a:defRPr>
                          <a:solidFill>
                            <a:schemeClr val="accent2"/>
                          </a:solidFill>
                        </a:defRPr>
                      </a:pPr>
                      <a:t>[PERCENTAGE]</a:t>
                    </a:fld>
                    <a:endParaRPr lang="en-US" baseline="0">
                      <a:solidFill>
                        <a:sysClr val="windowText" lastClr="000000"/>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A3-49F1-A767-3C65351E87F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'2022'!$A$4:$A$5</c:f>
              <c:strCache>
                <c:ptCount val="2"/>
                <c:pt idx="0">
                  <c:v>undergraduate</c:v>
                </c:pt>
                <c:pt idx="1">
                  <c:v>graduate</c:v>
                </c:pt>
              </c:strCache>
            </c:strRef>
          </c:cat>
          <c:val>
            <c:numRef>
              <c:f>'2022'!$B$4:$B$5</c:f>
              <c:numCache>
                <c:formatCode>General</c:formatCode>
                <c:ptCount val="2"/>
                <c:pt idx="0">
                  <c:v>13860</c:v>
                </c:pt>
                <c:pt idx="1">
                  <c:v>3745</c:v>
                </c:pt>
              </c:numCache>
            </c:numRef>
          </c:val>
          <c:extLst>
            <c:ext xmlns:c16="http://schemas.microsoft.com/office/drawing/2014/chart" uri="{C3380CC4-5D6E-409C-BE32-E72D297353CC}">
              <c16:uniqueId val="{00000004-C0A3-49F1-A767-3C65351E87F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3,</a:t>
            </a:r>
            <a:r>
              <a:rPr lang="en-US" baseline="0"/>
              <a:t>438 Graduate Students</a:t>
            </a:r>
            <a:endParaRPr lang="en-US"/>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'2022'!$A$35</c:f>
              <c:strCache>
                <c:ptCount val="1"/>
                <c:pt idx="0">
                  <c:v>Fall 2022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111-4E5D-9D4B-DEBCD9429F1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111-4E5D-9D4B-DEBCD9429F1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111-4E5D-9D4B-DEBCD9429F1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111-4E5D-9D4B-DEBCD9429F1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111-4E5D-9D4B-DEBCD9429F1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111-4E5D-9D4B-DEBCD9429F1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A111-4E5D-9D4B-DEBCD9429F1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111-4E5D-9D4B-DEBCD9429F1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A111-4E5D-9D4B-DEBCD9429F1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A111-4E5D-9D4B-DEBCD9429F1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A111-4E5D-9D4B-DEBCD9429F1F}"/>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A111-4E5D-9D4B-DEBCD9429F1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'2022'!$B$34:$G$34</c:f>
              <c:strCache>
                <c:ptCount val="6"/>
                <c:pt idx="0">
                  <c:v>CAS</c:v>
                </c:pt>
                <c:pt idx="1">
                  <c:v>CEHD</c:v>
                </c:pt>
                <c:pt idx="2">
                  <c:v>CEAS</c:v>
                </c:pt>
                <c:pt idx="3">
                  <c:v>CFA</c:v>
                </c:pt>
                <c:pt idx="4">
                  <c:v>HCOB</c:v>
                </c:pt>
                <c:pt idx="5">
                  <c:v>CHHS</c:v>
                </c:pt>
              </c:strCache>
            </c:strRef>
          </c:cat>
          <c:val>
            <c:numRef>
              <c:f>'2022'!$B$35:$G$35</c:f>
              <c:numCache>
                <c:formatCode>General</c:formatCode>
                <c:ptCount val="6"/>
                <c:pt idx="0">
                  <c:v>747</c:v>
                </c:pt>
                <c:pt idx="1">
                  <c:v>882</c:v>
                </c:pt>
                <c:pt idx="2">
                  <c:v>329</c:v>
                </c:pt>
                <c:pt idx="3">
                  <c:v>52</c:v>
                </c:pt>
                <c:pt idx="4">
                  <c:v>246</c:v>
                </c:pt>
                <c:pt idx="5">
                  <c:v>782</c:v>
                </c:pt>
              </c:numCache>
            </c:numRef>
          </c:val>
          <c:extLst>
            <c:ext xmlns:c16="http://schemas.microsoft.com/office/drawing/2014/chart" uri="{C3380CC4-5D6E-409C-BE32-E72D297353CC}">
              <c16:uniqueId val="{0000000C-A111-4E5D-9D4B-DEBCD9429F1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ENROLLMENT BY DEGREE TYPE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'2022'!$A$20</c:f>
              <c:strCache>
                <c:ptCount val="1"/>
                <c:pt idx="0">
                  <c:v>2024</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423-4BA7-A8D9-A2796C1A9D6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423-4BA7-A8D9-A2796C1A9D6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423-4BA7-A8D9-A2796C1A9D6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6423-4BA7-A8D9-A2796C1A9D6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6423-4BA7-A8D9-A2796C1A9D6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6423-4BA7-A8D9-A2796C1A9D6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'2022'!$B$19:$D$19</c:f>
              <c:strCache>
                <c:ptCount val="3"/>
                <c:pt idx="0">
                  <c:v>masters</c:v>
                </c:pt>
                <c:pt idx="1">
                  <c:v>doc/spec</c:v>
                </c:pt>
                <c:pt idx="2">
                  <c:v>certificate</c:v>
                </c:pt>
              </c:strCache>
            </c:strRef>
          </c:cat>
          <c:val>
            <c:numRef>
              <c:f>'2022'!$B$20:$D$20</c:f>
              <c:numCache>
                <c:formatCode>General</c:formatCode>
                <c:ptCount val="3"/>
                <c:pt idx="0">
                  <c:v>2267</c:v>
                </c:pt>
                <c:pt idx="1">
                  <c:v>945</c:v>
                </c:pt>
                <c:pt idx="2">
                  <c:v>108</c:v>
                </c:pt>
              </c:numCache>
            </c:numRef>
          </c:val>
          <c:extLst>
            <c:ext xmlns:c16="http://schemas.microsoft.com/office/drawing/2014/chart" uri="{C3380CC4-5D6E-409C-BE32-E72D297353CC}">
              <c16:uniqueId val="{00000006-6423-4BA7-A8D9-A2796C1A9D6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grad enrollment by residency</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5DD-4871-8D23-53BC975B915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5DD-4871-8D23-53BC975B915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5DD-4871-8D23-53BC975B915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A5DD-4871-8D23-53BC975B915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5DD-4871-8D23-53BC975B915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A5DD-4871-8D23-53BC975B915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'2022'!$A$51:$A$53</c:f>
              <c:strCache>
                <c:ptCount val="3"/>
                <c:pt idx="0">
                  <c:v>resident domestic</c:v>
                </c:pt>
                <c:pt idx="1">
                  <c:v>non-resident domestic</c:v>
                </c:pt>
                <c:pt idx="2">
                  <c:v>international</c:v>
                </c:pt>
              </c:strCache>
            </c:strRef>
          </c:cat>
          <c:val>
            <c:numRef>
              <c:f>'2022'!$B$51:$B$53</c:f>
              <c:numCache>
                <c:formatCode>General</c:formatCode>
                <c:ptCount val="3"/>
                <c:pt idx="0">
                  <c:v>2182</c:v>
                </c:pt>
                <c:pt idx="1">
                  <c:v>381</c:v>
                </c:pt>
                <c:pt idx="2">
                  <c:v>649</c:v>
                </c:pt>
              </c:numCache>
            </c:numRef>
          </c:val>
          <c:extLst>
            <c:ext xmlns:c16="http://schemas.microsoft.com/office/drawing/2014/chart" uri="{C3380CC4-5D6E-409C-BE32-E72D297353CC}">
              <c16:uniqueId val="{00000006-A5DD-4871-8D23-53BC975B915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D04FB-64BF-4D47-9163-FCC2D714279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54B85CBA-09EA-49D7-8ACE-24AC8EAA6A1B}">
      <dgm:prSet phldrT="[Text]" phldr="1"/>
      <dgm:spPr/>
      <dgm:t>
        <a:bodyPr/>
        <a:lstStyle/>
        <a:p>
          <a:endParaRPr lang="en-US" dirty="0"/>
        </a:p>
      </dgm:t>
    </dgm:pt>
    <dgm:pt modelId="{0702CF8A-1C1C-44D7-AEB5-CB971D44AEDD}" type="parTrans" cxnId="{9D8906A6-3D20-42D6-A9A5-2CF30616B51D}">
      <dgm:prSet/>
      <dgm:spPr/>
      <dgm:t>
        <a:bodyPr/>
        <a:lstStyle/>
        <a:p>
          <a:endParaRPr lang="en-US"/>
        </a:p>
      </dgm:t>
    </dgm:pt>
    <dgm:pt modelId="{18009BFE-733B-4580-ACBF-C003E5C0206C}" type="sibTrans" cxnId="{9D8906A6-3D20-42D6-A9A5-2CF30616B51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n-US"/>
        </a:p>
      </dgm:t>
    </dgm:pt>
    <dgm:pt modelId="{0EB0FEA5-1006-451F-868F-D4BB8756DCC3}" type="pres">
      <dgm:prSet presAssocID="{96DD04FB-64BF-4D47-9163-FCC2D714279F}" presName="Name0" presStyleCnt="0">
        <dgm:presLayoutVars>
          <dgm:chMax val="7"/>
          <dgm:chPref val="7"/>
          <dgm:dir/>
        </dgm:presLayoutVars>
      </dgm:prSet>
      <dgm:spPr/>
    </dgm:pt>
    <dgm:pt modelId="{61B20653-6E9C-4BC8-B613-7D60181781B8}" type="pres">
      <dgm:prSet presAssocID="{96DD04FB-64BF-4D47-9163-FCC2D714279F}" presName="Name1" presStyleCnt="0"/>
      <dgm:spPr/>
    </dgm:pt>
    <dgm:pt modelId="{8AB32EB4-E72D-4072-8742-8F3F480E7E83}" type="pres">
      <dgm:prSet presAssocID="{18009BFE-733B-4580-ACBF-C003E5C0206C}" presName="picture_1" presStyleCnt="0"/>
      <dgm:spPr/>
    </dgm:pt>
    <dgm:pt modelId="{DF388426-D177-47D9-859B-523026230D6D}" type="pres">
      <dgm:prSet presAssocID="{18009BFE-733B-4580-ACBF-C003E5C0206C}" presName="pictureRepeatNode" presStyleLbl="alignImgPlace1" presStyleIdx="0" presStyleCnt="1"/>
      <dgm:spPr/>
    </dgm:pt>
    <dgm:pt modelId="{78911A7E-F46E-4D23-B1FE-A2A76C2FC00C}" type="pres">
      <dgm:prSet presAssocID="{54B85CBA-09EA-49D7-8ACE-24AC8EAA6A1B}" presName="text_1" presStyleLbl="node1" presStyleIdx="0" presStyleCnt="0">
        <dgm:presLayoutVars>
          <dgm:bulletEnabled val="1"/>
        </dgm:presLayoutVars>
      </dgm:prSet>
      <dgm:spPr/>
    </dgm:pt>
  </dgm:ptLst>
  <dgm:cxnLst>
    <dgm:cxn modelId="{A816243B-92CC-4F3D-9C91-9C03A0F2F0AD}" type="presOf" srcId="{54B85CBA-09EA-49D7-8ACE-24AC8EAA6A1B}" destId="{78911A7E-F46E-4D23-B1FE-A2A76C2FC00C}" srcOrd="0" destOrd="0" presId="urn:microsoft.com/office/officeart/2008/layout/CircularPictureCallout"/>
    <dgm:cxn modelId="{71C7C6A0-9AE7-4078-B3DF-A4DCE638DBF4}" type="presOf" srcId="{96DD04FB-64BF-4D47-9163-FCC2D714279F}" destId="{0EB0FEA5-1006-451F-868F-D4BB8756DCC3}" srcOrd="0" destOrd="0" presId="urn:microsoft.com/office/officeart/2008/layout/CircularPictureCallout"/>
    <dgm:cxn modelId="{9D8906A6-3D20-42D6-A9A5-2CF30616B51D}" srcId="{96DD04FB-64BF-4D47-9163-FCC2D714279F}" destId="{54B85CBA-09EA-49D7-8ACE-24AC8EAA6A1B}" srcOrd="0" destOrd="0" parTransId="{0702CF8A-1C1C-44D7-AEB5-CB971D44AEDD}" sibTransId="{18009BFE-733B-4580-ACBF-C003E5C0206C}"/>
    <dgm:cxn modelId="{FAD8D4B1-2CCA-4967-ADF3-6BAB48EC5154}" type="presOf" srcId="{18009BFE-733B-4580-ACBF-C003E5C0206C}" destId="{DF388426-D177-47D9-859B-523026230D6D}" srcOrd="0" destOrd="0" presId="urn:microsoft.com/office/officeart/2008/layout/CircularPictureCallout"/>
    <dgm:cxn modelId="{D754453E-FA09-471F-8E57-F3D70F2E17BB}" type="presParOf" srcId="{0EB0FEA5-1006-451F-868F-D4BB8756DCC3}" destId="{61B20653-6E9C-4BC8-B613-7D60181781B8}" srcOrd="0" destOrd="0" presId="urn:microsoft.com/office/officeart/2008/layout/CircularPictureCallout"/>
    <dgm:cxn modelId="{E09F27C7-44C6-4800-AA5B-A9AAAB62470B}" type="presParOf" srcId="{61B20653-6E9C-4BC8-B613-7D60181781B8}" destId="{8AB32EB4-E72D-4072-8742-8F3F480E7E83}" srcOrd="0" destOrd="0" presId="urn:microsoft.com/office/officeart/2008/layout/CircularPictureCallout"/>
    <dgm:cxn modelId="{BC31C716-41CB-4791-B5BD-607C991AE285}" type="presParOf" srcId="{8AB32EB4-E72D-4072-8742-8F3F480E7E83}" destId="{DF388426-D177-47D9-859B-523026230D6D}" srcOrd="0" destOrd="0" presId="urn:microsoft.com/office/officeart/2008/layout/CircularPictureCallout"/>
    <dgm:cxn modelId="{350B9147-DBF7-4C7C-B72F-D0AA2BD1F349}" type="presParOf" srcId="{61B20653-6E9C-4BC8-B613-7D60181781B8}" destId="{78911A7E-F46E-4D23-B1FE-A2A76C2FC00C}"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88426-D177-47D9-859B-523026230D6D}">
      <dsp:nvSpPr>
        <dsp:cNvPr id="0" name=""/>
        <dsp:cNvSpPr/>
      </dsp:nvSpPr>
      <dsp:spPr>
        <a:xfrm>
          <a:off x="372132" y="74414"/>
          <a:ext cx="744264" cy="7442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911A7E-F46E-4D23-B1FE-A2A76C2FC00C}">
      <dsp:nvSpPr>
        <dsp:cNvPr id="0" name=""/>
        <dsp:cNvSpPr/>
      </dsp:nvSpPr>
      <dsp:spPr>
        <a:xfrm>
          <a:off x="506099" y="469618"/>
          <a:ext cx="476328" cy="2456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711200">
            <a:lnSpc>
              <a:spcPct val="90000"/>
            </a:lnSpc>
            <a:spcBef>
              <a:spcPct val="0"/>
            </a:spcBef>
            <a:spcAft>
              <a:spcPct val="35000"/>
            </a:spcAft>
            <a:buNone/>
          </a:pPr>
          <a:endParaRPr lang="en-US" sz="1600" kern="1200" dirty="0"/>
        </a:p>
      </dsp:txBody>
      <dsp:txXfrm>
        <a:off x="506099" y="469618"/>
        <a:ext cx="476328" cy="245607"/>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69064"/>
          </a:xfrm>
          <a:prstGeom prst="rect">
            <a:avLst/>
          </a:prstGeom>
        </p:spPr>
        <p:txBody>
          <a:bodyPr vert="horz" lIns="191603" tIns="95802" rIns="191603" bIns="95802" rtlCol="0"/>
          <a:lstStyle>
            <a:lvl1pPr algn="l">
              <a:defRPr sz="2500"/>
            </a:lvl1pPr>
          </a:lstStyle>
          <a:p>
            <a:endParaRPr lang="en-US"/>
          </a:p>
        </p:txBody>
      </p:sp>
      <p:sp>
        <p:nvSpPr>
          <p:cNvPr id="3" name="Date Placeholder 2"/>
          <p:cNvSpPr>
            <a:spLocks noGrp="1"/>
          </p:cNvSpPr>
          <p:nvPr>
            <p:ph type="dt" sz="quarter" idx="1"/>
          </p:nvPr>
        </p:nvSpPr>
        <p:spPr>
          <a:xfrm>
            <a:off x="5265809" y="0"/>
            <a:ext cx="4028440" cy="3469064"/>
          </a:xfrm>
          <a:prstGeom prst="rect">
            <a:avLst/>
          </a:prstGeom>
        </p:spPr>
        <p:txBody>
          <a:bodyPr vert="horz" lIns="191603" tIns="95802" rIns="191603" bIns="95802" rtlCol="0"/>
          <a:lstStyle>
            <a:lvl1pPr algn="r">
              <a:defRPr sz="2500"/>
            </a:lvl1pPr>
          </a:lstStyle>
          <a:p>
            <a:fld id="{835D4CCB-D901-1042-9ECE-4EBC7CD6FCAF}" type="datetimeFigureOut">
              <a:rPr lang="en-US" smtClean="0"/>
              <a:t>7/9/2025</a:t>
            </a:fld>
            <a:endParaRPr lang="en-US"/>
          </a:p>
        </p:txBody>
      </p:sp>
      <p:sp>
        <p:nvSpPr>
          <p:cNvPr id="4" name="Footer Placeholder 3"/>
          <p:cNvSpPr>
            <a:spLocks noGrp="1"/>
          </p:cNvSpPr>
          <p:nvPr>
            <p:ph type="ftr" sz="quarter" idx="2"/>
          </p:nvPr>
        </p:nvSpPr>
        <p:spPr>
          <a:xfrm>
            <a:off x="0" y="65900173"/>
            <a:ext cx="4028440" cy="3469064"/>
          </a:xfrm>
          <a:prstGeom prst="rect">
            <a:avLst/>
          </a:prstGeom>
        </p:spPr>
        <p:txBody>
          <a:bodyPr vert="horz" lIns="191603" tIns="95802" rIns="191603" bIns="95802" rtlCol="0" anchor="b"/>
          <a:lstStyle>
            <a:lvl1pPr algn="l">
              <a:defRPr sz="2500"/>
            </a:lvl1pPr>
          </a:lstStyle>
          <a:p>
            <a:endParaRPr lang="en-US"/>
          </a:p>
        </p:txBody>
      </p:sp>
      <p:sp>
        <p:nvSpPr>
          <p:cNvPr id="5" name="Slide Number Placeholder 4"/>
          <p:cNvSpPr>
            <a:spLocks noGrp="1"/>
          </p:cNvSpPr>
          <p:nvPr>
            <p:ph type="sldNum" sz="quarter" idx="3"/>
          </p:nvPr>
        </p:nvSpPr>
        <p:spPr>
          <a:xfrm>
            <a:off x="5265809" y="65900173"/>
            <a:ext cx="4028440" cy="3469064"/>
          </a:xfrm>
          <a:prstGeom prst="rect">
            <a:avLst/>
          </a:prstGeom>
        </p:spPr>
        <p:txBody>
          <a:bodyPr vert="horz" lIns="191603" tIns="95802" rIns="191603" bIns="95802" rtlCol="0" anchor="b"/>
          <a:lstStyle>
            <a:lvl1pPr algn="r">
              <a:defRPr sz="2500"/>
            </a:lvl1pPr>
          </a:lstStyle>
          <a:p>
            <a:fld id="{9C825E89-8486-C64B-A8FF-0F10D1F45796}" type="slidenum">
              <a:rPr lang="en-US" smtClean="0"/>
              <a:t>‹#›</a:t>
            </a:fld>
            <a:endParaRPr lang="en-US"/>
          </a:p>
        </p:txBody>
      </p:sp>
    </p:spTree>
    <p:extLst>
      <p:ext uri="{BB962C8B-B14F-4D97-AF65-F5344CB8AC3E}">
        <p14:creationId xmlns:p14="http://schemas.microsoft.com/office/powerpoint/2010/main" val="161069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69064"/>
          </a:xfrm>
          <a:prstGeom prst="rect">
            <a:avLst/>
          </a:prstGeom>
        </p:spPr>
        <p:txBody>
          <a:bodyPr vert="horz" lIns="191603" tIns="95802" rIns="191603" bIns="95802" rtlCol="0"/>
          <a:lstStyle>
            <a:lvl1pPr algn="l">
              <a:defRPr sz="2500"/>
            </a:lvl1pPr>
          </a:lstStyle>
          <a:p>
            <a:endParaRPr lang="en-US"/>
          </a:p>
        </p:txBody>
      </p:sp>
      <p:sp>
        <p:nvSpPr>
          <p:cNvPr id="3" name="Date Placeholder 2"/>
          <p:cNvSpPr>
            <a:spLocks noGrp="1"/>
          </p:cNvSpPr>
          <p:nvPr>
            <p:ph type="dt" idx="1"/>
          </p:nvPr>
        </p:nvSpPr>
        <p:spPr>
          <a:xfrm>
            <a:off x="5265809" y="0"/>
            <a:ext cx="4028440" cy="3469064"/>
          </a:xfrm>
          <a:prstGeom prst="rect">
            <a:avLst/>
          </a:prstGeom>
        </p:spPr>
        <p:txBody>
          <a:bodyPr vert="horz" lIns="191603" tIns="95802" rIns="191603" bIns="95802" rtlCol="0"/>
          <a:lstStyle>
            <a:lvl1pPr algn="r">
              <a:defRPr sz="2500"/>
            </a:lvl1pPr>
          </a:lstStyle>
          <a:p>
            <a:fld id="{A4511288-3CB7-F541-92EA-3D363DB572CE}" type="datetimeFigureOut">
              <a:rPr lang="en-US" smtClean="0"/>
              <a:t>7/9/2025</a:t>
            </a:fld>
            <a:endParaRPr lang="en-US"/>
          </a:p>
        </p:txBody>
      </p:sp>
      <p:sp>
        <p:nvSpPr>
          <p:cNvPr id="4" name="Slide Image Placeholder 3"/>
          <p:cNvSpPr>
            <a:spLocks noGrp="1" noRot="1" noChangeAspect="1"/>
          </p:cNvSpPr>
          <p:nvPr>
            <p:ph type="sldImg" idx="2"/>
          </p:nvPr>
        </p:nvSpPr>
        <p:spPr>
          <a:xfrm>
            <a:off x="-12696825" y="5203825"/>
            <a:ext cx="34690050" cy="26017538"/>
          </a:xfrm>
          <a:prstGeom prst="rect">
            <a:avLst/>
          </a:prstGeom>
          <a:noFill/>
          <a:ln w="12700">
            <a:solidFill>
              <a:prstClr val="black"/>
            </a:solidFill>
          </a:ln>
        </p:spPr>
        <p:txBody>
          <a:bodyPr vert="horz" lIns="191603" tIns="95802" rIns="191603" bIns="95802" rtlCol="0" anchor="ctr"/>
          <a:lstStyle/>
          <a:p>
            <a:endParaRPr lang="en-US"/>
          </a:p>
        </p:txBody>
      </p:sp>
      <p:sp>
        <p:nvSpPr>
          <p:cNvPr id="5" name="Notes Placeholder 4"/>
          <p:cNvSpPr>
            <a:spLocks noGrp="1"/>
          </p:cNvSpPr>
          <p:nvPr>
            <p:ph type="body" sz="quarter" idx="3"/>
          </p:nvPr>
        </p:nvSpPr>
        <p:spPr>
          <a:xfrm>
            <a:off x="929640" y="32956107"/>
            <a:ext cx="7437120" cy="31221575"/>
          </a:xfrm>
          <a:prstGeom prst="rect">
            <a:avLst/>
          </a:prstGeom>
        </p:spPr>
        <p:txBody>
          <a:bodyPr vert="horz" lIns="191603" tIns="95802" rIns="191603" bIns="958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900173"/>
            <a:ext cx="4028440" cy="3469064"/>
          </a:xfrm>
          <a:prstGeom prst="rect">
            <a:avLst/>
          </a:prstGeom>
        </p:spPr>
        <p:txBody>
          <a:bodyPr vert="horz" lIns="191603" tIns="95802" rIns="191603" bIns="95802" rtlCol="0" anchor="b"/>
          <a:lstStyle>
            <a:lvl1pPr algn="l">
              <a:defRPr sz="2500"/>
            </a:lvl1pPr>
          </a:lstStyle>
          <a:p>
            <a:endParaRPr lang="en-US"/>
          </a:p>
        </p:txBody>
      </p:sp>
      <p:sp>
        <p:nvSpPr>
          <p:cNvPr id="7" name="Slide Number Placeholder 6"/>
          <p:cNvSpPr>
            <a:spLocks noGrp="1"/>
          </p:cNvSpPr>
          <p:nvPr>
            <p:ph type="sldNum" sz="quarter" idx="5"/>
          </p:nvPr>
        </p:nvSpPr>
        <p:spPr>
          <a:xfrm>
            <a:off x="5265809" y="65900173"/>
            <a:ext cx="4028440" cy="3469064"/>
          </a:xfrm>
          <a:prstGeom prst="rect">
            <a:avLst/>
          </a:prstGeom>
        </p:spPr>
        <p:txBody>
          <a:bodyPr vert="horz" lIns="191603" tIns="95802" rIns="191603" bIns="95802" rtlCol="0" anchor="b"/>
          <a:lstStyle>
            <a:lvl1pPr algn="r">
              <a:defRPr sz="2500"/>
            </a:lvl1pPr>
          </a:lstStyle>
          <a:p>
            <a:fld id="{9AE83C05-1313-6C40-BE58-57D21F267AE1}" type="slidenum">
              <a:rPr lang="en-US" smtClean="0"/>
              <a:t>‹#›</a:t>
            </a:fld>
            <a:endParaRPr lang="en-US"/>
          </a:p>
        </p:txBody>
      </p:sp>
    </p:spTree>
    <p:extLst>
      <p:ext uri="{BB962C8B-B14F-4D97-AF65-F5344CB8AC3E}">
        <p14:creationId xmlns:p14="http://schemas.microsoft.com/office/powerpoint/2010/main" val="1486441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1</a:t>
            </a:fld>
            <a:endParaRPr lang="en-US"/>
          </a:p>
        </p:txBody>
      </p:sp>
    </p:spTree>
    <p:extLst>
      <p:ext uri="{BB962C8B-B14F-4D97-AF65-F5344CB8AC3E}">
        <p14:creationId xmlns:p14="http://schemas.microsoft.com/office/powerpoint/2010/main" val="390157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10</a:t>
            </a:fld>
            <a:endParaRPr lang="en-US"/>
          </a:p>
        </p:txBody>
      </p:sp>
    </p:spTree>
    <p:extLst>
      <p:ext uri="{BB962C8B-B14F-4D97-AF65-F5344CB8AC3E}">
        <p14:creationId xmlns:p14="http://schemas.microsoft.com/office/powerpoint/2010/main" val="404152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spcAft>
                <a:spcPct val="0"/>
              </a:spcAft>
            </a:pPr>
            <a:endParaRPr 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11</a:t>
            </a:fld>
            <a:endParaRPr lang="en-US"/>
          </a:p>
        </p:txBody>
      </p:sp>
    </p:spTree>
    <p:extLst>
      <p:ext uri="{BB962C8B-B14F-4D97-AF65-F5344CB8AC3E}">
        <p14:creationId xmlns:p14="http://schemas.microsoft.com/office/powerpoint/2010/main" val="2030581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12</a:t>
            </a:fld>
            <a:endParaRPr lang="en-US"/>
          </a:p>
        </p:txBody>
      </p:sp>
    </p:spTree>
    <p:extLst>
      <p:ext uri="{BB962C8B-B14F-4D97-AF65-F5344CB8AC3E}">
        <p14:creationId xmlns:p14="http://schemas.microsoft.com/office/powerpoint/2010/main" val="175610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13</a:t>
            </a:fld>
            <a:endParaRPr lang="en-US"/>
          </a:p>
        </p:txBody>
      </p:sp>
    </p:spTree>
    <p:extLst>
      <p:ext uri="{BB962C8B-B14F-4D97-AF65-F5344CB8AC3E}">
        <p14:creationId xmlns:p14="http://schemas.microsoft.com/office/powerpoint/2010/main" val="213057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877168-9C23-144A-B653-5A896720C613}" type="slidenum">
              <a:rPr lang="en-US" smtClean="0"/>
              <a:t>14</a:t>
            </a:fld>
            <a:endParaRPr lang="en-US"/>
          </a:p>
        </p:txBody>
      </p:sp>
    </p:spTree>
    <p:extLst>
      <p:ext uri="{BB962C8B-B14F-4D97-AF65-F5344CB8AC3E}">
        <p14:creationId xmlns:p14="http://schemas.microsoft.com/office/powerpoint/2010/main" val="90378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15</a:t>
            </a:fld>
            <a:endParaRPr lang="en-US"/>
          </a:p>
        </p:txBody>
      </p:sp>
    </p:spTree>
    <p:extLst>
      <p:ext uri="{BB962C8B-B14F-4D97-AF65-F5344CB8AC3E}">
        <p14:creationId xmlns:p14="http://schemas.microsoft.com/office/powerpoint/2010/main" val="3598843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16</a:t>
            </a:fld>
            <a:endParaRPr lang="en-US"/>
          </a:p>
        </p:txBody>
      </p:sp>
    </p:spTree>
    <p:extLst>
      <p:ext uri="{BB962C8B-B14F-4D97-AF65-F5344CB8AC3E}">
        <p14:creationId xmlns:p14="http://schemas.microsoft.com/office/powerpoint/2010/main" val="310192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17</a:t>
            </a:fld>
            <a:endParaRPr lang="en-US"/>
          </a:p>
        </p:txBody>
      </p:sp>
    </p:spTree>
    <p:extLst>
      <p:ext uri="{BB962C8B-B14F-4D97-AF65-F5344CB8AC3E}">
        <p14:creationId xmlns:p14="http://schemas.microsoft.com/office/powerpoint/2010/main" val="2414629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18</a:t>
            </a:fld>
            <a:endParaRPr lang="en-US"/>
          </a:p>
        </p:txBody>
      </p:sp>
    </p:spTree>
    <p:extLst>
      <p:ext uri="{BB962C8B-B14F-4D97-AF65-F5344CB8AC3E}">
        <p14:creationId xmlns:p14="http://schemas.microsoft.com/office/powerpoint/2010/main" val="768350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19</a:t>
            </a:fld>
            <a:endParaRPr lang="en-US"/>
          </a:p>
        </p:txBody>
      </p:sp>
    </p:spTree>
    <p:extLst>
      <p:ext uri="{BB962C8B-B14F-4D97-AF65-F5344CB8AC3E}">
        <p14:creationId xmlns:p14="http://schemas.microsoft.com/office/powerpoint/2010/main" val="140410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E83C05-1313-6C40-BE58-57D21F267AE1}" type="slidenum">
              <a:rPr lang="en-US" smtClean="0"/>
              <a:t>2</a:t>
            </a:fld>
            <a:endParaRPr lang="en-US"/>
          </a:p>
        </p:txBody>
      </p:sp>
    </p:spTree>
    <p:extLst>
      <p:ext uri="{BB962C8B-B14F-4D97-AF65-F5344CB8AC3E}">
        <p14:creationId xmlns:p14="http://schemas.microsoft.com/office/powerpoint/2010/main" val="2812851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20</a:t>
            </a:fld>
            <a:endParaRPr lang="en-US"/>
          </a:p>
        </p:txBody>
      </p:sp>
    </p:spTree>
    <p:extLst>
      <p:ext uri="{BB962C8B-B14F-4D97-AF65-F5344CB8AC3E}">
        <p14:creationId xmlns:p14="http://schemas.microsoft.com/office/powerpoint/2010/main" val="3313193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21</a:t>
            </a:fld>
            <a:endParaRPr lang="en-US"/>
          </a:p>
        </p:txBody>
      </p:sp>
    </p:spTree>
    <p:extLst>
      <p:ext uri="{BB962C8B-B14F-4D97-AF65-F5344CB8AC3E}">
        <p14:creationId xmlns:p14="http://schemas.microsoft.com/office/powerpoint/2010/main" val="448686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22</a:t>
            </a:fld>
            <a:endParaRPr lang="en-US"/>
          </a:p>
        </p:txBody>
      </p:sp>
    </p:spTree>
    <p:extLst>
      <p:ext uri="{BB962C8B-B14F-4D97-AF65-F5344CB8AC3E}">
        <p14:creationId xmlns:p14="http://schemas.microsoft.com/office/powerpoint/2010/main" val="77221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23</a:t>
            </a:fld>
            <a:endParaRPr lang="en-US"/>
          </a:p>
        </p:txBody>
      </p:sp>
    </p:spTree>
    <p:extLst>
      <p:ext uri="{BB962C8B-B14F-4D97-AF65-F5344CB8AC3E}">
        <p14:creationId xmlns:p14="http://schemas.microsoft.com/office/powerpoint/2010/main" val="26811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24</a:t>
            </a:fld>
            <a:endParaRPr lang="en-US"/>
          </a:p>
        </p:txBody>
      </p:sp>
    </p:spTree>
    <p:extLst>
      <p:ext uri="{BB962C8B-B14F-4D97-AF65-F5344CB8AC3E}">
        <p14:creationId xmlns:p14="http://schemas.microsoft.com/office/powerpoint/2010/main" val="2378676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25</a:t>
            </a:fld>
            <a:endParaRPr lang="en-US"/>
          </a:p>
        </p:txBody>
      </p:sp>
    </p:spTree>
    <p:extLst>
      <p:ext uri="{BB962C8B-B14F-4D97-AF65-F5344CB8AC3E}">
        <p14:creationId xmlns:p14="http://schemas.microsoft.com/office/powerpoint/2010/main" val="1074542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26</a:t>
            </a:fld>
            <a:endParaRPr lang="en-US"/>
          </a:p>
        </p:txBody>
      </p:sp>
    </p:spTree>
    <p:extLst>
      <p:ext uri="{BB962C8B-B14F-4D97-AF65-F5344CB8AC3E}">
        <p14:creationId xmlns:p14="http://schemas.microsoft.com/office/powerpoint/2010/main" val="2184327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27</a:t>
            </a:fld>
            <a:endParaRPr lang="en-US"/>
          </a:p>
        </p:txBody>
      </p:sp>
    </p:spTree>
    <p:extLst>
      <p:ext uri="{BB962C8B-B14F-4D97-AF65-F5344CB8AC3E}">
        <p14:creationId xmlns:p14="http://schemas.microsoft.com/office/powerpoint/2010/main" val="341428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28</a:t>
            </a:fld>
            <a:endParaRPr lang="en-US"/>
          </a:p>
        </p:txBody>
      </p:sp>
    </p:spTree>
    <p:extLst>
      <p:ext uri="{BB962C8B-B14F-4D97-AF65-F5344CB8AC3E}">
        <p14:creationId xmlns:p14="http://schemas.microsoft.com/office/powerpoint/2010/main" val="1947554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29</a:t>
            </a:fld>
            <a:endParaRPr lang="en-US"/>
          </a:p>
        </p:txBody>
      </p:sp>
    </p:spTree>
    <p:extLst>
      <p:ext uri="{BB962C8B-B14F-4D97-AF65-F5344CB8AC3E}">
        <p14:creationId xmlns:p14="http://schemas.microsoft.com/office/powerpoint/2010/main" val="280630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E83C05-1313-6C40-BE58-57D21F267AE1}" type="slidenum">
              <a:rPr lang="en-US" smtClean="0"/>
              <a:t>3</a:t>
            </a:fld>
            <a:endParaRPr lang="en-US"/>
          </a:p>
        </p:txBody>
      </p:sp>
    </p:spTree>
    <p:extLst>
      <p:ext uri="{BB962C8B-B14F-4D97-AF65-F5344CB8AC3E}">
        <p14:creationId xmlns:p14="http://schemas.microsoft.com/office/powerpoint/2010/main" val="2561374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30</a:t>
            </a:fld>
            <a:endParaRPr lang="en-US"/>
          </a:p>
        </p:txBody>
      </p:sp>
    </p:spTree>
    <p:extLst>
      <p:ext uri="{BB962C8B-B14F-4D97-AF65-F5344CB8AC3E}">
        <p14:creationId xmlns:p14="http://schemas.microsoft.com/office/powerpoint/2010/main" val="2346650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31</a:t>
            </a:fld>
            <a:endParaRPr lang="en-US"/>
          </a:p>
        </p:txBody>
      </p:sp>
    </p:spTree>
    <p:extLst>
      <p:ext uri="{BB962C8B-B14F-4D97-AF65-F5344CB8AC3E}">
        <p14:creationId xmlns:p14="http://schemas.microsoft.com/office/powerpoint/2010/main" val="2506547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marR="74295" algn="just">
              <a:spcBef>
                <a:spcPts val="0"/>
              </a:spcBef>
              <a:spcAft>
                <a:spcPts val="0"/>
              </a:spcAft>
            </a:pPr>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32</a:t>
            </a:fld>
            <a:endParaRPr lang="en-US"/>
          </a:p>
        </p:txBody>
      </p:sp>
    </p:spTree>
    <p:extLst>
      <p:ext uri="{BB962C8B-B14F-4D97-AF65-F5344CB8AC3E}">
        <p14:creationId xmlns:p14="http://schemas.microsoft.com/office/powerpoint/2010/main" val="1790166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marR="74295" algn="just">
              <a:spcBef>
                <a:spcPts val="0"/>
              </a:spcBef>
              <a:spcAft>
                <a:spcPts val="0"/>
              </a:spcAft>
            </a:pPr>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33</a:t>
            </a:fld>
            <a:endParaRPr lang="en-US"/>
          </a:p>
        </p:txBody>
      </p:sp>
    </p:spTree>
    <p:extLst>
      <p:ext uri="{BB962C8B-B14F-4D97-AF65-F5344CB8AC3E}">
        <p14:creationId xmlns:p14="http://schemas.microsoft.com/office/powerpoint/2010/main" val="3272495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83C05-1313-6C40-BE58-57D21F267AE1}" type="slidenum">
              <a:rPr lang="en-US" smtClean="0"/>
              <a:t>34</a:t>
            </a:fld>
            <a:endParaRPr lang="en-US"/>
          </a:p>
        </p:txBody>
      </p:sp>
    </p:spTree>
    <p:extLst>
      <p:ext uri="{BB962C8B-B14F-4D97-AF65-F5344CB8AC3E}">
        <p14:creationId xmlns:p14="http://schemas.microsoft.com/office/powerpoint/2010/main" val="1216338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35</a:t>
            </a:fld>
            <a:endParaRPr lang="en-US"/>
          </a:p>
        </p:txBody>
      </p:sp>
    </p:spTree>
    <p:extLst>
      <p:ext uri="{BB962C8B-B14F-4D97-AF65-F5344CB8AC3E}">
        <p14:creationId xmlns:p14="http://schemas.microsoft.com/office/powerpoint/2010/main" val="2810129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36</a:t>
            </a:fld>
            <a:endParaRPr lang="en-US"/>
          </a:p>
        </p:txBody>
      </p:sp>
    </p:spTree>
    <p:extLst>
      <p:ext uri="{BB962C8B-B14F-4D97-AF65-F5344CB8AC3E}">
        <p14:creationId xmlns:p14="http://schemas.microsoft.com/office/powerpoint/2010/main" val="2782933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38</a:t>
            </a:fld>
            <a:endParaRPr lang="en-US"/>
          </a:p>
        </p:txBody>
      </p:sp>
    </p:spTree>
    <p:extLst>
      <p:ext uri="{BB962C8B-B14F-4D97-AF65-F5344CB8AC3E}">
        <p14:creationId xmlns:p14="http://schemas.microsoft.com/office/powerpoint/2010/main" val="2029520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9AE83C05-1313-6C40-BE58-57D21F267AE1}" type="slidenum">
              <a:rPr lang="en-US" smtClean="0"/>
              <a:t>39</a:t>
            </a:fld>
            <a:endParaRPr lang="en-US"/>
          </a:p>
        </p:txBody>
      </p:sp>
    </p:spTree>
    <p:extLst>
      <p:ext uri="{BB962C8B-B14F-4D97-AF65-F5344CB8AC3E}">
        <p14:creationId xmlns:p14="http://schemas.microsoft.com/office/powerpoint/2010/main" val="500277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40</a:t>
            </a:fld>
            <a:endParaRPr lang="en-US"/>
          </a:p>
        </p:txBody>
      </p:sp>
    </p:spTree>
    <p:extLst>
      <p:ext uri="{BB962C8B-B14F-4D97-AF65-F5344CB8AC3E}">
        <p14:creationId xmlns:p14="http://schemas.microsoft.com/office/powerpoint/2010/main" val="292005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4</a:t>
            </a:fld>
            <a:endParaRPr lang="en-US"/>
          </a:p>
        </p:txBody>
      </p:sp>
    </p:spTree>
    <p:extLst>
      <p:ext uri="{BB962C8B-B14F-4D97-AF65-F5344CB8AC3E}">
        <p14:creationId xmlns:p14="http://schemas.microsoft.com/office/powerpoint/2010/main" val="1222964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41</a:t>
            </a:fld>
            <a:endParaRPr lang="en-US"/>
          </a:p>
        </p:txBody>
      </p:sp>
    </p:spTree>
    <p:extLst>
      <p:ext uri="{BB962C8B-B14F-4D97-AF65-F5344CB8AC3E}">
        <p14:creationId xmlns:p14="http://schemas.microsoft.com/office/powerpoint/2010/main" val="316472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5</a:t>
            </a:fld>
            <a:endParaRPr lang="en-US"/>
          </a:p>
        </p:txBody>
      </p:sp>
    </p:spTree>
    <p:extLst>
      <p:ext uri="{BB962C8B-B14F-4D97-AF65-F5344CB8AC3E}">
        <p14:creationId xmlns:p14="http://schemas.microsoft.com/office/powerpoint/2010/main" val="395771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6</a:t>
            </a:fld>
            <a:endParaRPr lang="en-US"/>
          </a:p>
        </p:txBody>
      </p:sp>
    </p:spTree>
    <p:extLst>
      <p:ext uri="{BB962C8B-B14F-4D97-AF65-F5344CB8AC3E}">
        <p14:creationId xmlns:p14="http://schemas.microsoft.com/office/powerpoint/2010/main" val="50648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7</a:t>
            </a:fld>
            <a:endParaRPr lang="en-US"/>
          </a:p>
        </p:txBody>
      </p:sp>
    </p:spTree>
    <p:extLst>
      <p:ext uri="{BB962C8B-B14F-4D97-AF65-F5344CB8AC3E}">
        <p14:creationId xmlns:p14="http://schemas.microsoft.com/office/powerpoint/2010/main" val="230322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8</a:t>
            </a:fld>
            <a:endParaRPr lang="en-US"/>
          </a:p>
        </p:txBody>
      </p:sp>
    </p:spTree>
    <p:extLst>
      <p:ext uri="{BB962C8B-B14F-4D97-AF65-F5344CB8AC3E}">
        <p14:creationId xmlns:p14="http://schemas.microsoft.com/office/powerpoint/2010/main" val="160864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FBE81-14D8-48C5-B28A-5C3DF7D793D5}" type="slidenum">
              <a:rPr lang="en-US" smtClean="0"/>
              <a:t>9</a:t>
            </a:fld>
            <a:endParaRPr lang="en-US"/>
          </a:p>
        </p:txBody>
      </p:sp>
    </p:spTree>
    <p:extLst>
      <p:ext uri="{BB962C8B-B14F-4D97-AF65-F5344CB8AC3E}">
        <p14:creationId xmlns:p14="http://schemas.microsoft.com/office/powerpoint/2010/main" val="102574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357" y="309368"/>
            <a:ext cx="6439388" cy="4924846"/>
          </a:xfrm>
          <a:prstGeom prst="rect">
            <a:avLst/>
          </a:prstGeom>
        </p:spPr>
        <p:txBody>
          <a:bodyPr anchor="t"/>
          <a:lstStyle>
            <a:lvl1pPr algn="l">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6307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4AD1E093-0D87-D04D-ABCB-6A57213BD471}" type="datetime1">
              <a:rPr lang="en-US"/>
              <a:pPr>
                <a:defRPr/>
              </a:pPr>
              <a:t>7/9/2025</a:t>
            </a:fld>
            <a:endParaRPr lang="en-US"/>
          </a:p>
        </p:txBody>
      </p:sp>
      <p:sp>
        <p:nvSpPr>
          <p:cNvPr id="5" name="Slide Number Placeholder 5"/>
          <p:cNvSpPr>
            <a:spLocks noGrp="1"/>
          </p:cNvSpPr>
          <p:nvPr>
            <p:ph type="sldNum" sz="quarter" idx="11"/>
          </p:nvPr>
        </p:nvSpPr>
        <p:spPr>
          <a:xfrm>
            <a:off x="67643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5A459E88-A985-8046-A1BB-AE0C1670DEAC}" type="slidenum">
              <a:rPr lang="en-US"/>
              <a:pPr>
                <a:defRPr/>
              </a:pPr>
              <a:t>‹#›</a:t>
            </a:fld>
            <a:endParaRPr lang="en-US"/>
          </a:p>
        </p:txBody>
      </p:sp>
    </p:spTree>
    <p:extLst>
      <p:ext uri="{BB962C8B-B14F-4D97-AF65-F5344CB8AC3E}">
        <p14:creationId xmlns:p14="http://schemas.microsoft.com/office/powerpoint/2010/main" val="300051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36079" y="309368"/>
            <a:ext cx="8661666" cy="4924846"/>
          </a:xfrm>
          <a:prstGeom prst="rect">
            <a:avLst/>
          </a:prstGeom>
        </p:spPr>
        <p:txBody>
          <a:bodyPr anchor="t"/>
          <a:lstStyle>
            <a:lvl1pPr algn="l">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a:xfrm>
            <a:off x="46307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4B93B7AD-4812-1748-B56C-C3AA9E08AFCE}" type="datetime1">
              <a:rPr lang="en-US"/>
              <a:pPr>
                <a:defRPr/>
              </a:pPr>
              <a:t>7/9/2025</a:t>
            </a:fld>
            <a:endParaRPr lang="en-US"/>
          </a:p>
        </p:txBody>
      </p:sp>
      <p:sp>
        <p:nvSpPr>
          <p:cNvPr id="4" name="Slide Number Placeholder 5"/>
          <p:cNvSpPr>
            <a:spLocks noGrp="1"/>
          </p:cNvSpPr>
          <p:nvPr>
            <p:ph type="sldNum" sz="quarter" idx="11"/>
          </p:nvPr>
        </p:nvSpPr>
        <p:spPr>
          <a:xfrm>
            <a:off x="67643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AE1D67D4-51A1-0244-8BE3-1A9EA159282F}" type="slidenum">
              <a:rPr lang="en-US"/>
              <a:pPr>
                <a:defRPr/>
              </a:pPr>
              <a:t>‹#›</a:t>
            </a:fld>
            <a:endParaRPr lang="en-US"/>
          </a:p>
        </p:txBody>
      </p:sp>
    </p:spTree>
    <p:extLst>
      <p:ext uri="{BB962C8B-B14F-4D97-AF65-F5344CB8AC3E}">
        <p14:creationId xmlns:p14="http://schemas.microsoft.com/office/powerpoint/2010/main" val="205440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3"/>
          <p:cNvSpPr txBox="1">
            <a:spLocks/>
          </p:cNvSpPr>
          <p:nvPr/>
        </p:nvSpPr>
        <p:spPr>
          <a:xfrm>
            <a:off x="4630738" y="6356376"/>
            <a:ext cx="2133600" cy="3651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fld id="{65EAFA39-C91A-0144-9703-EB8CDC3641BD}" type="datetime1">
              <a:rPr lang="en-US" sz="1800" smtClean="0">
                <a:solidFill>
                  <a:srgbClr val="CFAB79"/>
                </a:solidFill>
              </a:rPr>
              <a:pPr algn="r" eaLnBrk="1" hangingPunct="1">
                <a:defRPr/>
              </a:pPr>
              <a:t>7/9/2025</a:t>
            </a:fld>
            <a:endParaRPr lang="en-US" sz="1800">
              <a:solidFill>
                <a:srgbClr val="CFAB79"/>
              </a:solidFill>
            </a:endParaRPr>
          </a:p>
        </p:txBody>
      </p:sp>
      <p:sp>
        <p:nvSpPr>
          <p:cNvPr id="4" name="Slide Number Placeholder 5"/>
          <p:cNvSpPr txBox="1">
            <a:spLocks/>
          </p:cNvSpPr>
          <p:nvPr/>
        </p:nvSpPr>
        <p:spPr>
          <a:xfrm>
            <a:off x="6764338" y="6356376"/>
            <a:ext cx="2133600" cy="3651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fld id="{C75BBC76-C4FD-C94A-8DCF-B1C245ABE6CF}" type="slidenum">
              <a:rPr lang="en-US" sz="1800" smtClean="0">
                <a:solidFill>
                  <a:srgbClr val="CFAB79"/>
                </a:solidFill>
              </a:rPr>
              <a:pPr algn="r" eaLnBrk="1" hangingPunct="1">
                <a:defRPr/>
              </a:pPr>
              <a:t>‹#›</a:t>
            </a:fld>
            <a:endParaRPr lang="en-US" sz="1800">
              <a:solidFill>
                <a:srgbClr val="CFAB79"/>
              </a:solidFill>
            </a:endParaRPr>
          </a:p>
        </p:txBody>
      </p:sp>
      <p:sp>
        <p:nvSpPr>
          <p:cNvPr id="7" name="Title 1"/>
          <p:cNvSpPr>
            <a:spLocks noGrp="1"/>
          </p:cNvSpPr>
          <p:nvPr>
            <p:ph type="title"/>
          </p:nvPr>
        </p:nvSpPr>
        <p:spPr>
          <a:xfrm>
            <a:off x="2149136" y="4249742"/>
            <a:ext cx="6748803" cy="1725948"/>
          </a:xfrm>
          <a:prstGeom prst="rect">
            <a:avLst/>
          </a:prstGeom>
        </p:spPr>
        <p:txBody>
          <a:bodyPr anchor="b"/>
          <a:lstStyle>
            <a:lvl1pPr algn="ctr">
              <a:defRPr sz="4000" b="1" cap="all"/>
            </a:lvl1pPr>
          </a:lstStyle>
          <a:p>
            <a:r>
              <a:rPr lang="en-US"/>
              <a:t>Click to edit Master title style</a:t>
            </a:r>
          </a:p>
        </p:txBody>
      </p:sp>
    </p:spTree>
    <p:extLst>
      <p:ext uri="{BB962C8B-B14F-4D97-AF65-F5344CB8AC3E}">
        <p14:creationId xmlns:p14="http://schemas.microsoft.com/office/powerpoint/2010/main" val="242165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251459" y="325651"/>
            <a:ext cx="8581161" cy="1143000"/>
          </a:xfrm>
          <a:prstGeom prst="rect">
            <a:avLst/>
          </a:prstGeom>
        </p:spPr>
        <p:txBody>
          <a:bodyPr/>
          <a:lstStyle>
            <a:lvl1pPr algn="l">
              <a:defRPr/>
            </a:lvl1pPr>
          </a:lstStyle>
          <a:p>
            <a:r>
              <a:rPr lang="en-US"/>
              <a:t>Click to edit Master title style</a:t>
            </a:r>
          </a:p>
        </p:txBody>
      </p:sp>
      <p:sp>
        <p:nvSpPr>
          <p:cNvPr id="9" name="Content Placeholder 2"/>
          <p:cNvSpPr>
            <a:spLocks noGrp="1"/>
          </p:cNvSpPr>
          <p:nvPr>
            <p:ph sz="half" idx="1"/>
          </p:nvPr>
        </p:nvSpPr>
        <p:spPr>
          <a:xfrm>
            <a:off x="251459" y="1468652"/>
            <a:ext cx="4087515" cy="30795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550644" y="1468677"/>
            <a:ext cx="4281989" cy="3079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6307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27BB85B3-2E48-694C-B1F6-205465542192}" type="datetime1">
              <a:rPr lang="en-US"/>
              <a:pPr>
                <a:defRPr/>
              </a:pPr>
              <a:t>7/9/2025</a:t>
            </a:fld>
            <a:endParaRPr lang="en-US"/>
          </a:p>
        </p:txBody>
      </p:sp>
      <p:sp>
        <p:nvSpPr>
          <p:cNvPr id="6" name="Slide Number Placeholder 5"/>
          <p:cNvSpPr>
            <a:spLocks noGrp="1"/>
          </p:cNvSpPr>
          <p:nvPr>
            <p:ph type="sldNum" sz="quarter" idx="11"/>
          </p:nvPr>
        </p:nvSpPr>
        <p:spPr>
          <a:xfrm>
            <a:off x="67643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09CCE306-66FF-6D4C-88B0-4BE867EF9AF2}" type="slidenum">
              <a:rPr lang="en-US"/>
              <a:pPr>
                <a:defRPr/>
              </a:pPr>
              <a:t>‹#›</a:t>
            </a:fld>
            <a:endParaRPr lang="en-US"/>
          </a:p>
        </p:txBody>
      </p:sp>
    </p:spTree>
    <p:extLst>
      <p:ext uri="{BB962C8B-B14F-4D97-AF65-F5344CB8AC3E}">
        <p14:creationId xmlns:p14="http://schemas.microsoft.com/office/powerpoint/2010/main" val="216324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6307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46C70A3A-D8E8-E448-9886-2984E2F523D9}" type="datetime1">
              <a:rPr lang="en-US"/>
              <a:pPr>
                <a:defRPr/>
              </a:pPr>
              <a:t>7/9/2025</a:t>
            </a:fld>
            <a:endParaRPr lang="en-US"/>
          </a:p>
        </p:txBody>
      </p:sp>
      <p:sp>
        <p:nvSpPr>
          <p:cNvPr id="3" name="Slide Number Placeholder 5"/>
          <p:cNvSpPr>
            <a:spLocks noGrp="1"/>
          </p:cNvSpPr>
          <p:nvPr>
            <p:ph type="sldNum" sz="quarter" idx="11"/>
          </p:nvPr>
        </p:nvSpPr>
        <p:spPr>
          <a:xfrm>
            <a:off x="67643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CE1AE16F-AFF4-8E43-A49F-6A89EA1049BF}" type="slidenum">
              <a:rPr lang="en-US"/>
              <a:pPr>
                <a:defRPr/>
              </a:pPr>
              <a:t>‹#›</a:t>
            </a:fld>
            <a:endParaRPr lang="en-US"/>
          </a:p>
        </p:txBody>
      </p:sp>
    </p:spTree>
    <p:extLst>
      <p:ext uri="{BB962C8B-B14F-4D97-AF65-F5344CB8AC3E}">
        <p14:creationId xmlns:p14="http://schemas.microsoft.com/office/powerpoint/2010/main" val="1105728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txBox="1">
            <a:spLocks/>
          </p:cNvSpPr>
          <p:nvPr/>
        </p:nvSpPr>
        <p:spPr>
          <a:xfrm>
            <a:off x="257188" y="3851283"/>
            <a:ext cx="3889375" cy="366713"/>
          </a:xfrm>
          <a:prstGeom prst="rect">
            <a:avLst/>
          </a:prstGeom>
        </p:spPr>
        <p:txBody>
          <a:bodyPr/>
          <a:lstStyle>
            <a:lvl1pPr algn="l">
              <a:defRPr sz="2000" b="1"/>
            </a:lvl1pPr>
          </a:lstStyle>
          <a:p>
            <a:pPr fontAlgn="auto">
              <a:spcAft>
                <a:spcPts val="0"/>
              </a:spcAft>
              <a:defRPr/>
            </a:pPr>
            <a:r>
              <a:rPr lang="en-US">
                <a:latin typeface="+mj-lt"/>
                <a:ea typeface="+mj-ea"/>
                <a:cs typeface="+mj-cs"/>
              </a:rPr>
              <a:t>Click to insert text</a:t>
            </a:r>
          </a:p>
        </p:txBody>
      </p:sp>
      <p:sp>
        <p:nvSpPr>
          <p:cNvPr id="7" name="Title 1"/>
          <p:cNvSpPr txBox="1">
            <a:spLocks/>
          </p:cNvSpPr>
          <p:nvPr/>
        </p:nvSpPr>
        <p:spPr>
          <a:xfrm>
            <a:off x="4410088" y="3851283"/>
            <a:ext cx="4422775" cy="366713"/>
          </a:xfrm>
          <a:prstGeom prst="rect">
            <a:avLst/>
          </a:prstGeom>
        </p:spPr>
        <p:txBody>
          <a:bodyPr/>
          <a:lstStyle>
            <a:lvl1pPr algn="l">
              <a:defRPr sz="2000" b="1"/>
            </a:lvl1pPr>
          </a:lstStyle>
          <a:p>
            <a:pPr fontAlgn="auto">
              <a:spcAft>
                <a:spcPts val="0"/>
              </a:spcAft>
              <a:defRPr/>
            </a:pPr>
            <a:r>
              <a:rPr lang="en-US">
                <a:latin typeface="+mj-lt"/>
                <a:ea typeface="+mj-ea"/>
                <a:cs typeface="+mj-cs"/>
              </a:rPr>
              <a:t>Click to insert text</a:t>
            </a:r>
          </a:p>
        </p:txBody>
      </p:sp>
      <p:sp>
        <p:nvSpPr>
          <p:cNvPr id="11" name="Picture Placeholder 2"/>
          <p:cNvSpPr>
            <a:spLocks noGrp="1"/>
          </p:cNvSpPr>
          <p:nvPr>
            <p:ph type="pic" idx="13"/>
          </p:nvPr>
        </p:nvSpPr>
        <p:spPr>
          <a:xfrm>
            <a:off x="257513" y="293086"/>
            <a:ext cx="3889716" cy="33382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3" name="Text Placeholder 3"/>
          <p:cNvSpPr>
            <a:spLocks noGrp="1"/>
          </p:cNvSpPr>
          <p:nvPr>
            <p:ph type="body" sz="half" idx="14"/>
          </p:nvPr>
        </p:nvSpPr>
        <p:spPr>
          <a:xfrm>
            <a:off x="257513" y="4219117"/>
            <a:ext cx="3889716" cy="520018"/>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Picture Placeholder 2"/>
          <p:cNvSpPr>
            <a:spLocks noGrp="1"/>
          </p:cNvSpPr>
          <p:nvPr>
            <p:ph type="pic" idx="17"/>
          </p:nvPr>
        </p:nvSpPr>
        <p:spPr>
          <a:xfrm>
            <a:off x="4409252" y="293086"/>
            <a:ext cx="4423368" cy="33382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7" name="Text Placeholder 3"/>
          <p:cNvSpPr>
            <a:spLocks noGrp="1"/>
          </p:cNvSpPr>
          <p:nvPr>
            <p:ph type="body" sz="half" idx="18"/>
          </p:nvPr>
        </p:nvSpPr>
        <p:spPr>
          <a:xfrm>
            <a:off x="4409252" y="4219117"/>
            <a:ext cx="4423368" cy="520018"/>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9"/>
          </p:nvPr>
        </p:nvSpPr>
        <p:spPr>
          <a:xfrm>
            <a:off x="46307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9A04CBD5-C733-D246-A612-4A20AD66722C}" type="datetime1">
              <a:rPr lang="en-US"/>
              <a:pPr>
                <a:defRPr/>
              </a:pPr>
              <a:t>7/9/2025</a:t>
            </a:fld>
            <a:endParaRPr lang="en-US"/>
          </a:p>
        </p:txBody>
      </p:sp>
      <p:sp>
        <p:nvSpPr>
          <p:cNvPr id="9" name="Slide Number Placeholder 5"/>
          <p:cNvSpPr>
            <a:spLocks noGrp="1"/>
          </p:cNvSpPr>
          <p:nvPr>
            <p:ph type="sldNum" sz="quarter" idx="20"/>
          </p:nvPr>
        </p:nvSpPr>
        <p:spPr>
          <a:xfrm>
            <a:off x="67643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57A501BB-DBEE-A141-B071-FEEBD2EDDA2B}" type="slidenum">
              <a:rPr lang="en-US"/>
              <a:pPr>
                <a:defRPr/>
              </a:pPr>
              <a:t>‹#›</a:t>
            </a:fld>
            <a:endParaRPr lang="en-US"/>
          </a:p>
        </p:txBody>
      </p:sp>
    </p:spTree>
    <p:extLst>
      <p:ext uri="{BB962C8B-B14F-4D97-AF65-F5344CB8AC3E}">
        <p14:creationId xmlns:p14="http://schemas.microsoft.com/office/powerpoint/2010/main" val="616587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84022" y="309394"/>
            <a:ext cx="1596472" cy="1058365"/>
          </a:xfrm>
          <a:prstGeom prst="rect">
            <a:avLst/>
          </a:prstGeom>
        </p:spPr>
        <p:txBody>
          <a:bodyPr anchor="t"/>
          <a:lstStyle>
            <a:lvl1pPr algn="l">
              <a:defRPr sz="2000" b="1"/>
            </a:lvl1pPr>
          </a:lstStyle>
          <a:p>
            <a:r>
              <a:rPr lang="en-US"/>
              <a:t>Click to edit Master title style</a:t>
            </a:r>
          </a:p>
        </p:txBody>
      </p:sp>
      <p:sp>
        <p:nvSpPr>
          <p:cNvPr id="9" name="Content Placeholder 2"/>
          <p:cNvSpPr>
            <a:spLocks noGrp="1"/>
          </p:cNvSpPr>
          <p:nvPr>
            <p:ph idx="1"/>
          </p:nvPr>
        </p:nvSpPr>
        <p:spPr>
          <a:xfrm>
            <a:off x="2124714" y="309369"/>
            <a:ext cx="6393358" cy="506998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half" idx="2"/>
          </p:nvPr>
        </p:nvSpPr>
        <p:spPr>
          <a:xfrm>
            <a:off x="284022" y="1595713"/>
            <a:ext cx="1596472" cy="29953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6307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7A0F407B-E5EF-A14A-A3A0-4B13D04267E9}" type="datetime1">
              <a:rPr lang="en-US"/>
              <a:pPr>
                <a:defRPr/>
              </a:pPr>
              <a:t>7/9/2025</a:t>
            </a:fld>
            <a:endParaRPr lang="en-US"/>
          </a:p>
        </p:txBody>
      </p:sp>
      <p:sp>
        <p:nvSpPr>
          <p:cNvPr id="6" name="Slide Number Placeholder 5"/>
          <p:cNvSpPr>
            <a:spLocks noGrp="1"/>
          </p:cNvSpPr>
          <p:nvPr>
            <p:ph type="sldNum" sz="quarter" idx="11"/>
          </p:nvPr>
        </p:nvSpPr>
        <p:spPr>
          <a:xfrm>
            <a:off x="6764338"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008977EC-6FC1-624D-AC80-371A80C88A9A}" type="slidenum">
              <a:rPr lang="en-US"/>
              <a:pPr>
                <a:defRPr/>
              </a:pPr>
              <a:t>‹#›</a:t>
            </a:fld>
            <a:endParaRPr lang="en-US"/>
          </a:p>
        </p:txBody>
      </p:sp>
    </p:spTree>
    <p:extLst>
      <p:ext uri="{BB962C8B-B14F-4D97-AF65-F5344CB8AC3E}">
        <p14:creationId xmlns:p14="http://schemas.microsoft.com/office/powerpoint/2010/main" val="247056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a:xfrm>
            <a:off x="514352" y="609603"/>
            <a:ext cx="7598569" cy="145626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14352" y="2142070"/>
            <a:ext cx="7598569" cy="3649133"/>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42245" y="5870578"/>
            <a:ext cx="1200150" cy="377825"/>
          </a:xfrm>
          <a:prstGeom prst="rect">
            <a:avLst/>
          </a:prstGeom>
        </p:spPr>
        <p:txBody>
          <a:bodyPr/>
          <a:lstStyle/>
          <a:p>
            <a:fld id="{B61BEF0D-F0BB-DE4B-95CE-6DB70DBA9567}" type="datetimeFigureOut">
              <a:rPr lang="en-US" dirty="0"/>
              <a:pPr/>
              <a:t>7/9/2025</a:t>
            </a:fld>
            <a:endParaRPr lang="en-US"/>
          </a:p>
        </p:txBody>
      </p:sp>
      <p:sp>
        <p:nvSpPr>
          <p:cNvPr id="5" name="Footer Placeholder 4"/>
          <p:cNvSpPr>
            <a:spLocks noGrp="1"/>
          </p:cNvSpPr>
          <p:nvPr>
            <p:ph type="ftr" sz="quarter" idx="11"/>
          </p:nvPr>
        </p:nvSpPr>
        <p:spPr>
          <a:xfrm>
            <a:off x="514351" y="5870578"/>
            <a:ext cx="5870744" cy="377825"/>
          </a:xfrm>
          <a:prstGeom prst="rect">
            <a:avLst/>
          </a:prstGeom>
        </p:spPr>
        <p:txBody>
          <a:bodyPr/>
          <a:lstStyle/>
          <a:p>
            <a:endParaRPr lang="en-US"/>
          </a:p>
        </p:txBody>
      </p:sp>
      <p:sp>
        <p:nvSpPr>
          <p:cNvPr id="6" name="Slide Number Placeholder 5"/>
          <p:cNvSpPr>
            <a:spLocks noGrp="1"/>
          </p:cNvSpPr>
          <p:nvPr>
            <p:ph type="sldNum" sz="quarter" idx="12"/>
          </p:nvPr>
        </p:nvSpPr>
        <p:spPr>
          <a:xfrm>
            <a:off x="7699547" y="5870578"/>
            <a:ext cx="413375" cy="377825"/>
          </a:xfrm>
          <a:prstGeom prst="rect">
            <a:avLst/>
          </a:prstGeo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68038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2933" y="252405"/>
            <a:ext cx="6503354" cy="87925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2422933" y="1375874"/>
            <a:ext cx="6503354" cy="1099071"/>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57505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ubtitle 2"/>
          <p:cNvSpPr>
            <a:spLocks noGrp="1"/>
          </p:cNvSpPr>
          <p:nvPr>
            <p:ph type="subTitle" idx="1"/>
          </p:nvPr>
        </p:nvSpPr>
        <p:spPr>
          <a:xfrm>
            <a:off x="284924" y="221343"/>
            <a:ext cx="8604680" cy="17526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268327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BL 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36079" y="309368"/>
            <a:ext cx="8661666" cy="4924846"/>
          </a:xfrm>
          <a:prstGeom prst="rect">
            <a:avLst/>
          </a:prstGeom>
        </p:spPr>
        <p:txBody>
          <a:bodyPr anchor="t"/>
          <a:lstStyle>
            <a:lvl1pPr algn="l">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262443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13" y="4581071"/>
            <a:ext cx="6277429" cy="1433286"/>
          </a:xfrm>
          <a:prstGeom prst="rect">
            <a:avLst/>
          </a:prstGeom>
        </p:spPr>
        <p:txBody>
          <a:bodyPr anchor="b"/>
          <a:lstStyle>
            <a:lvl1pPr algn="l">
              <a:defRPr sz="4000" b="1" cap="all"/>
            </a:lvl1pPr>
          </a:lstStyle>
          <a:p>
            <a:r>
              <a:rPr lang="en-US"/>
              <a:t>Click to edit Master title style</a:t>
            </a:r>
          </a:p>
        </p:txBody>
      </p:sp>
      <p:sp>
        <p:nvSpPr>
          <p:cNvPr id="3" name="Date Placeholder 3"/>
          <p:cNvSpPr>
            <a:spLocks noGrp="1"/>
          </p:cNvSpPr>
          <p:nvPr>
            <p:ph type="dt" sz="half" idx="10"/>
          </p:nvPr>
        </p:nvSpPr>
        <p:spPr>
          <a:xfrm>
            <a:off x="4600575"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65A9BB49-9DBE-7147-BCBF-24E552D6CA16}" type="datetime1">
              <a:rPr lang="en-US"/>
              <a:pPr>
                <a:defRPr/>
              </a:pPr>
              <a:t>7/9/2025</a:t>
            </a:fld>
            <a:endParaRPr lang="en-US"/>
          </a:p>
        </p:txBody>
      </p:sp>
      <p:sp>
        <p:nvSpPr>
          <p:cNvPr id="4" name="Slide Number Placeholder 5"/>
          <p:cNvSpPr>
            <a:spLocks noGrp="1"/>
          </p:cNvSpPr>
          <p:nvPr>
            <p:ph type="sldNum" sz="quarter" idx="11"/>
          </p:nvPr>
        </p:nvSpPr>
        <p:spPr>
          <a:xfrm>
            <a:off x="6734175"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D52A8CA0-A025-0844-BD83-327E38EC84BD}" type="slidenum">
              <a:rPr lang="en-US"/>
              <a:pPr>
                <a:defRPr/>
              </a:pPr>
              <a:t>‹#›</a:t>
            </a:fld>
            <a:endParaRPr lang="en-US"/>
          </a:p>
        </p:txBody>
      </p:sp>
    </p:spTree>
    <p:extLst>
      <p:ext uri="{BB962C8B-B14F-4D97-AF65-F5344CB8AC3E}">
        <p14:creationId xmlns:p14="http://schemas.microsoft.com/office/powerpoint/2010/main" val="444087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txBox="1">
            <a:spLocks/>
          </p:cNvSpPr>
          <p:nvPr/>
        </p:nvSpPr>
        <p:spPr>
          <a:xfrm>
            <a:off x="4630738" y="6356350"/>
            <a:ext cx="2133600" cy="3651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EAFA39-C91A-0144-9703-EB8CDC3641BD}" type="datetime1">
              <a:rPr kumimoji="0" lang="en-US" sz="1800" b="0" i="0" u="none" strike="noStrike" kern="1200" cap="none" spc="0" normalizeH="0" baseline="0" noProof="0" smtClean="0">
                <a:ln>
                  <a:noFill/>
                </a:ln>
                <a:solidFill>
                  <a:srgbClr val="CFAB79"/>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7/9/2025</a:t>
            </a:fld>
            <a:endParaRPr kumimoji="0" lang="en-US" sz="1800" b="0" i="0" u="none" strike="noStrike" kern="1200" cap="none" spc="0" normalizeH="0" baseline="0" noProof="0">
              <a:ln>
                <a:noFill/>
              </a:ln>
              <a:solidFill>
                <a:srgbClr val="CFAB79"/>
              </a:solidFill>
              <a:effectLst/>
              <a:uLnTx/>
              <a:uFillTx/>
              <a:latin typeface="Arial" charset="0"/>
              <a:ea typeface="ＭＳ Ｐゴシック" charset="0"/>
            </a:endParaRPr>
          </a:p>
        </p:txBody>
      </p:sp>
      <p:sp>
        <p:nvSpPr>
          <p:cNvPr id="7" name="Slide Number Placeholder 5"/>
          <p:cNvSpPr txBox="1">
            <a:spLocks/>
          </p:cNvSpPr>
          <p:nvPr/>
        </p:nvSpPr>
        <p:spPr>
          <a:xfrm>
            <a:off x="6764338" y="6356350"/>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37931725" indent="-37474525"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4D452FA-B4E3-4546-A4E8-0FA3C52D0204}" type="slidenum">
              <a:rPr kumimoji="0" lang="en-US" altLang="en-US" sz="1800" b="0" i="0" u="none" strike="noStrike" kern="1200" cap="none" spc="0" normalizeH="0" baseline="0" noProof="0" smtClean="0">
                <a:ln>
                  <a:noFill/>
                </a:ln>
                <a:solidFill>
                  <a:srgbClr val="CFAB79"/>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CFAB7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Subtitle 2"/>
          <p:cNvSpPr>
            <a:spLocks noGrp="1"/>
          </p:cNvSpPr>
          <p:nvPr>
            <p:ph type="subTitle" idx="1"/>
          </p:nvPr>
        </p:nvSpPr>
        <p:spPr>
          <a:xfrm>
            <a:off x="284924" y="221343"/>
            <a:ext cx="8604680" cy="17526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Content Placeholder 2"/>
          <p:cNvSpPr>
            <a:spLocks noGrp="1"/>
          </p:cNvSpPr>
          <p:nvPr>
            <p:ph idx="10"/>
          </p:nvPr>
        </p:nvSpPr>
        <p:spPr>
          <a:xfrm>
            <a:off x="236272" y="2079796"/>
            <a:ext cx="8661666" cy="3856908"/>
          </a:xfrm>
          <a:prstGeom prst="rect">
            <a:avLst/>
          </a:prstGeom>
        </p:spPr>
        <p:txBody>
          <a:bodyPr anchor="t"/>
          <a:lstStyle>
            <a:lvl1pPr algn="l">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780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251459" y="325651"/>
            <a:ext cx="8581161" cy="1143000"/>
          </a:xfrm>
          <a:prstGeom prst="rect">
            <a:avLst/>
          </a:prstGeom>
        </p:spPr>
        <p:txBody>
          <a:bodyPr/>
          <a:lstStyle>
            <a:lvl1pPr algn="l">
              <a:defRPr/>
            </a:lvl1pPr>
          </a:lstStyle>
          <a:p>
            <a:r>
              <a:rPr lang="en-US"/>
              <a:t>Click to edit Master title style</a:t>
            </a:r>
          </a:p>
        </p:txBody>
      </p:sp>
      <p:sp>
        <p:nvSpPr>
          <p:cNvPr id="9" name="Content Placeholder 2"/>
          <p:cNvSpPr>
            <a:spLocks noGrp="1"/>
          </p:cNvSpPr>
          <p:nvPr>
            <p:ph sz="half" idx="1"/>
          </p:nvPr>
        </p:nvSpPr>
        <p:spPr>
          <a:xfrm>
            <a:off x="251458" y="1468652"/>
            <a:ext cx="4087515" cy="30795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550631" y="1468651"/>
            <a:ext cx="4281989" cy="3079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630738" y="6356350"/>
            <a:ext cx="2133600" cy="365125"/>
          </a:xfr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Educating the WMU Community</a:t>
            </a:r>
          </a:p>
        </p:txBody>
      </p:sp>
      <p:sp>
        <p:nvSpPr>
          <p:cNvPr id="6" name="Slide Number Placeholder 5"/>
          <p:cNvSpPr>
            <a:spLocks noGrp="1"/>
          </p:cNvSpPr>
          <p:nvPr>
            <p:ph type="sldNum" sz="quarter" idx="11"/>
          </p:nvPr>
        </p:nvSpPr>
        <p:spPr>
          <a:xfrm>
            <a:off x="6764338"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CFAB7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DA519FA-0729-4382-B4DA-6D47C63B3361}" type="slidenum">
              <a:rPr kumimoji="0" lang="en-US" altLang="en-US" sz="1800" b="0" i="0" u="none" strike="noStrike" kern="1200" cap="none" spc="0" normalizeH="0" baseline="0" noProof="0" smtClean="0">
                <a:ln>
                  <a:noFill/>
                </a:ln>
                <a:solidFill>
                  <a:srgbClr val="CFAB79"/>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CFAB7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6247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2251627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txBox="1">
            <a:spLocks/>
          </p:cNvSpPr>
          <p:nvPr/>
        </p:nvSpPr>
        <p:spPr>
          <a:xfrm>
            <a:off x="257175" y="3851275"/>
            <a:ext cx="3889375" cy="366713"/>
          </a:xfrm>
          <a:prstGeom prst="rect">
            <a:avLst/>
          </a:prstGeom>
        </p:spPr>
        <p:txBody>
          <a:bodyPr/>
          <a:lstStyle>
            <a:lvl1pPr algn="l">
              <a:defRPr sz="2000" b="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a:ea typeface="+mn-ea"/>
                <a:cs typeface="Arial" panose="020B0604020202020204" pitchFamily="34" charset="0"/>
              </a:rPr>
              <a:t>Click to insert text</a:t>
            </a:r>
          </a:p>
        </p:txBody>
      </p:sp>
      <p:sp>
        <p:nvSpPr>
          <p:cNvPr id="7" name="Title 1"/>
          <p:cNvSpPr txBox="1">
            <a:spLocks/>
          </p:cNvSpPr>
          <p:nvPr/>
        </p:nvSpPr>
        <p:spPr>
          <a:xfrm>
            <a:off x="4410075" y="3851275"/>
            <a:ext cx="4422775" cy="366713"/>
          </a:xfrm>
          <a:prstGeom prst="rect">
            <a:avLst/>
          </a:prstGeom>
        </p:spPr>
        <p:txBody>
          <a:bodyPr/>
          <a:lstStyle>
            <a:lvl1pPr algn="l">
              <a:defRPr sz="2000" b="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a:ea typeface="+mn-ea"/>
                <a:cs typeface="Arial" panose="020B0604020202020204" pitchFamily="34" charset="0"/>
              </a:rPr>
              <a:t>Click to insert text</a:t>
            </a:r>
          </a:p>
        </p:txBody>
      </p:sp>
      <p:sp>
        <p:nvSpPr>
          <p:cNvPr id="11" name="Picture Placeholder 2"/>
          <p:cNvSpPr>
            <a:spLocks noGrp="1"/>
          </p:cNvSpPr>
          <p:nvPr>
            <p:ph type="pic" idx="13"/>
          </p:nvPr>
        </p:nvSpPr>
        <p:spPr>
          <a:xfrm>
            <a:off x="257513" y="293086"/>
            <a:ext cx="3889716" cy="33382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3" name="Text Placeholder 3"/>
          <p:cNvSpPr>
            <a:spLocks noGrp="1"/>
          </p:cNvSpPr>
          <p:nvPr>
            <p:ph type="body" sz="half" idx="14"/>
          </p:nvPr>
        </p:nvSpPr>
        <p:spPr>
          <a:xfrm>
            <a:off x="257513" y="4219117"/>
            <a:ext cx="3889716" cy="520018"/>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Picture Placeholder 2"/>
          <p:cNvSpPr>
            <a:spLocks noGrp="1"/>
          </p:cNvSpPr>
          <p:nvPr>
            <p:ph type="pic" idx="17"/>
          </p:nvPr>
        </p:nvSpPr>
        <p:spPr>
          <a:xfrm>
            <a:off x="4409252" y="293086"/>
            <a:ext cx="4423368" cy="33382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7" name="Text Placeholder 3"/>
          <p:cNvSpPr>
            <a:spLocks noGrp="1"/>
          </p:cNvSpPr>
          <p:nvPr>
            <p:ph type="body" sz="half" idx="18"/>
          </p:nvPr>
        </p:nvSpPr>
        <p:spPr>
          <a:xfrm>
            <a:off x="4409252" y="4219117"/>
            <a:ext cx="4423368" cy="520018"/>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9"/>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4059839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84022" y="309368"/>
            <a:ext cx="1596472" cy="1058365"/>
          </a:xfrm>
          <a:prstGeom prst="rect">
            <a:avLst/>
          </a:prstGeom>
        </p:spPr>
        <p:txBody>
          <a:bodyPr anchor="t"/>
          <a:lstStyle>
            <a:lvl1pPr algn="l">
              <a:defRPr sz="2000" b="1"/>
            </a:lvl1pPr>
          </a:lstStyle>
          <a:p>
            <a:r>
              <a:rPr lang="en-US"/>
              <a:t>Click to edit Master title style</a:t>
            </a:r>
          </a:p>
        </p:txBody>
      </p:sp>
      <p:sp>
        <p:nvSpPr>
          <p:cNvPr id="9" name="Content Placeholder 2"/>
          <p:cNvSpPr>
            <a:spLocks noGrp="1"/>
          </p:cNvSpPr>
          <p:nvPr>
            <p:ph idx="1"/>
          </p:nvPr>
        </p:nvSpPr>
        <p:spPr>
          <a:xfrm>
            <a:off x="2124714" y="309369"/>
            <a:ext cx="6393358" cy="506998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half" idx="2"/>
          </p:nvPr>
        </p:nvSpPr>
        <p:spPr>
          <a:xfrm>
            <a:off x="284022" y="1595687"/>
            <a:ext cx="1596472" cy="29953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1605009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0627" y="526107"/>
            <a:ext cx="6503354" cy="87925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210627" y="2172493"/>
            <a:ext cx="6503354" cy="1099071"/>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115690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ubtitle 2"/>
          <p:cNvSpPr>
            <a:spLocks noGrp="1"/>
          </p:cNvSpPr>
          <p:nvPr>
            <p:ph type="subTitle" idx="1"/>
          </p:nvPr>
        </p:nvSpPr>
        <p:spPr>
          <a:xfrm>
            <a:off x="284924" y="221343"/>
            <a:ext cx="8604680" cy="17526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3146427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BL 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36079" y="309368"/>
            <a:ext cx="8661666" cy="4924846"/>
          </a:xfrm>
          <a:prstGeom prst="rect">
            <a:avLst/>
          </a:prstGeom>
        </p:spPr>
        <p:txBody>
          <a:bodyPr anchor="t"/>
          <a:lstStyle>
            <a:lvl1pPr algn="l">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2250090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txBox="1">
            <a:spLocks/>
          </p:cNvSpPr>
          <p:nvPr/>
        </p:nvSpPr>
        <p:spPr>
          <a:xfrm>
            <a:off x="4630738" y="6356350"/>
            <a:ext cx="2133600" cy="3651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EAFA39-C91A-0144-9703-EB8CDC3641BD}" type="datetime1">
              <a:rPr kumimoji="0" lang="en-US" sz="1800" b="0" i="0" u="none" strike="noStrike" kern="1200" cap="none" spc="0" normalizeH="0" baseline="0" noProof="0" smtClean="0">
                <a:ln>
                  <a:noFill/>
                </a:ln>
                <a:solidFill>
                  <a:srgbClr val="CFAB79"/>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7/9/2025</a:t>
            </a:fld>
            <a:endParaRPr kumimoji="0" lang="en-US" sz="1800" b="0" i="0" u="none" strike="noStrike" kern="1200" cap="none" spc="0" normalizeH="0" baseline="0" noProof="0">
              <a:ln>
                <a:noFill/>
              </a:ln>
              <a:solidFill>
                <a:srgbClr val="CFAB79"/>
              </a:solidFill>
              <a:effectLst/>
              <a:uLnTx/>
              <a:uFillTx/>
              <a:latin typeface="Arial" charset="0"/>
              <a:ea typeface="ＭＳ Ｐゴシック" charset="0"/>
            </a:endParaRPr>
          </a:p>
        </p:txBody>
      </p:sp>
      <p:sp>
        <p:nvSpPr>
          <p:cNvPr id="7" name="Slide Number Placeholder 5"/>
          <p:cNvSpPr txBox="1">
            <a:spLocks/>
          </p:cNvSpPr>
          <p:nvPr/>
        </p:nvSpPr>
        <p:spPr>
          <a:xfrm>
            <a:off x="6764338" y="6356350"/>
            <a:ext cx="2133600" cy="365125"/>
          </a:xfrm>
          <a:prstGeom prst="rect">
            <a:avLst/>
          </a:prstGeom>
        </p:spPr>
        <p:txBody>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E02D402-B993-45BB-B0E4-280CF98C5374}" type="slidenum">
              <a:rPr kumimoji="0" lang="en-US" altLang="en-US" sz="1800" b="0" i="0" u="none" strike="noStrike" kern="1200" cap="none" spc="0" normalizeH="0" baseline="0" noProof="0" smtClean="0">
                <a:ln>
                  <a:noFill/>
                </a:ln>
                <a:solidFill>
                  <a:srgbClr val="CFAB79"/>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CFAB79"/>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Subtitle 2"/>
          <p:cNvSpPr>
            <a:spLocks noGrp="1"/>
          </p:cNvSpPr>
          <p:nvPr>
            <p:ph type="subTitle" idx="1"/>
          </p:nvPr>
        </p:nvSpPr>
        <p:spPr>
          <a:xfrm>
            <a:off x="284924" y="221343"/>
            <a:ext cx="8604680" cy="17526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Content Placeholder 2"/>
          <p:cNvSpPr>
            <a:spLocks noGrp="1"/>
          </p:cNvSpPr>
          <p:nvPr>
            <p:ph idx="10"/>
          </p:nvPr>
        </p:nvSpPr>
        <p:spPr>
          <a:xfrm>
            <a:off x="236272" y="2079796"/>
            <a:ext cx="8661666" cy="3856908"/>
          </a:xfrm>
          <a:prstGeom prst="rect">
            <a:avLst/>
          </a:prstGeom>
        </p:spPr>
        <p:txBody>
          <a:bodyPr anchor="t"/>
          <a:lstStyle>
            <a:lvl1pPr algn="l">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590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251459" y="325651"/>
            <a:ext cx="8581161" cy="1143000"/>
          </a:xfrm>
          <a:prstGeom prst="rect">
            <a:avLst/>
          </a:prstGeom>
        </p:spPr>
        <p:txBody>
          <a:bodyPr/>
          <a:lstStyle>
            <a:lvl1pPr algn="l">
              <a:defRPr/>
            </a:lvl1pPr>
          </a:lstStyle>
          <a:p>
            <a:r>
              <a:rPr lang="en-US"/>
              <a:t>Click to edit Master title style</a:t>
            </a:r>
          </a:p>
        </p:txBody>
      </p:sp>
      <p:sp>
        <p:nvSpPr>
          <p:cNvPr id="9" name="Content Placeholder 2"/>
          <p:cNvSpPr>
            <a:spLocks noGrp="1"/>
          </p:cNvSpPr>
          <p:nvPr>
            <p:ph sz="half" idx="1"/>
          </p:nvPr>
        </p:nvSpPr>
        <p:spPr>
          <a:xfrm>
            <a:off x="251458" y="1468652"/>
            <a:ext cx="4087515" cy="30795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550631" y="1468651"/>
            <a:ext cx="4281989" cy="3079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630738" y="6356350"/>
            <a:ext cx="2133600" cy="365125"/>
          </a:xfr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Educating the WMU Community</a:t>
            </a:r>
          </a:p>
        </p:txBody>
      </p:sp>
      <p:sp>
        <p:nvSpPr>
          <p:cNvPr id="6" name="Slide Number Placeholder 5"/>
          <p:cNvSpPr>
            <a:spLocks noGrp="1"/>
          </p:cNvSpPr>
          <p:nvPr>
            <p:ph type="sldNum" sz="quarter" idx="11"/>
          </p:nvPr>
        </p:nvSpPr>
        <p:spPr>
          <a:xfrm>
            <a:off x="6764338"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CFAB79"/>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AC6A901-2F2F-4E2C-95F9-1DF6C920355A}" type="slidenum">
              <a:rPr kumimoji="0" lang="en-US" altLang="en-US" sz="1800" b="0" i="0" u="none" strike="noStrike" kern="1200" cap="none" spc="0" normalizeH="0" baseline="0" noProof="0" smtClean="0">
                <a:ln>
                  <a:noFill/>
                </a:ln>
                <a:solidFill>
                  <a:srgbClr val="CFAB79"/>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CFAB7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82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1" y="293112"/>
            <a:ext cx="6429386" cy="919963"/>
          </a:xfrm>
          <a:prstGeom prst="rect">
            <a:avLst/>
          </a:prstGeom>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2476502" y="1451437"/>
            <a:ext cx="3039333" cy="42207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47591" y="1451429"/>
            <a:ext cx="3158295" cy="42207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38675"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B4B021C9-4706-3D42-98D5-57D5178B5114}" type="datetime1">
              <a:rPr lang="en-US"/>
              <a:pPr>
                <a:defRPr/>
              </a:pPr>
              <a:t>7/9/2025</a:t>
            </a:fld>
            <a:endParaRPr lang="en-US"/>
          </a:p>
        </p:txBody>
      </p:sp>
      <p:sp>
        <p:nvSpPr>
          <p:cNvPr id="6" name="Slide Number Placeholder 6"/>
          <p:cNvSpPr>
            <a:spLocks noGrp="1"/>
          </p:cNvSpPr>
          <p:nvPr>
            <p:ph type="sldNum" sz="quarter" idx="11"/>
          </p:nvPr>
        </p:nvSpPr>
        <p:spPr>
          <a:xfrm>
            <a:off x="6772275"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F7EAEE11-2E4A-B342-BFF5-B8D9D25463C0}" type="slidenum">
              <a:rPr lang="en-US"/>
              <a:pPr>
                <a:defRPr/>
              </a:pPr>
              <a:t>‹#›</a:t>
            </a:fld>
            <a:endParaRPr lang="en-US"/>
          </a:p>
        </p:txBody>
      </p:sp>
    </p:spTree>
    <p:extLst>
      <p:ext uri="{BB962C8B-B14F-4D97-AF65-F5344CB8AC3E}">
        <p14:creationId xmlns:p14="http://schemas.microsoft.com/office/powerpoint/2010/main" val="1660875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4107009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txBox="1">
            <a:spLocks/>
          </p:cNvSpPr>
          <p:nvPr/>
        </p:nvSpPr>
        <p:spPr>
          <a:xfrm>
            <a:off x="257175" y="3851275"/>
            <a:ext cx="3889375" cy="366713"/>
          </a:xfrm>
          <a:prstGeom prst="rect">
            <a:avLst/>
          </a:prstGeom>
        </p:spPr>
        <p:txBody>
          <a:bodyPr/>
          <a:lstStyle>
            <a:lvl1pPr algn="l">
              <a:defRPr sz="2000" b="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a:ea typeface="+mn-ea"/>
                <a:cs typeface="Arial" panose="020B0604020202020204" pitchFamily="34" charset="0"/>
              </a:rPr>
              <a:t>Click to insert text</a:t>
            </a:r>
          </a:p>
        </p:txBody>
      </p:sp>
      <p:sp>
        <p:nvSpPr>
          <p:cNvPr id="7" name="Title 1"/>
          <p:cNvSpPr txBox="1">
            <a:spLocks/>
          </p:cNvSpPr>
          <p:nvPr/>
        </p:nvSpPr>
        <p:spPr>
          <a:xfrm>
            <a:off x="4410075" y="3851275"/>
            <a:ext cx="4422775" cy="366713"/>
          </a:xfrm>
          <a:prstGeom prst="rect">
            <a:avLst/>
          </a:prstGeom>
        </p:spPr>
        <p:txBody>
          <a:bodyPr/>
          <a:lstStyle>
            <a:lvl1pPr algn="l">
              <a:defRPr sz="2000" b="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a:ea typeface="+mn-ea"/>
                <a:cs typeface="Arial" panose="020B0604020202020204" pitchFamily="34" charset="0"/>
              </a:rPr>
              <a:t>Click to insert text</a:t>
            </a:r>
          </a:p>
        </p:txBody>
      </p:sp>
      <p:sp>
        <p:nvSpPr>
          <p:cNvPr id="11" name="Picture Placeholder 2"/>
          <p:cNvSpPr>
            <a:spLocks noGrp="1"/>
          </p:cNvSpPr>
          <p:nvPr>
            <p:ph type="pic" idx="13"/>
          </p:nvPr>
        </p:nvSpPr>
        <p:spPr>
          <a:xfrm>
            <a:off x="257513" y="293086"/>
            <a:ext cx="3889716" cy="33382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3" name="Text Placeholder 3"/>
          <p:cNvSpPr>
            <a:spLocks noGrp="1"/>
          </p:cNvSpPr>
          <p:nvPr>
            <p:ph type="body" sz="half" idx="14"/>
          </p:nvPr>
        </p:nvSpPr>
        <p:spPr>
          <a:xfrm>
            <a:off x="257513" y="4219117"/>
            <a:ext cx="3889716" cy="520018"/>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Picture Placeholder 2"/>
          <p:cNvSpPr>
            <a:spLocks noGrp="1"/>
          </p:cNvSpPr>
          <p:nvPr>
            <p:ph type="pic" idx="17"/>
          </p:nvPr>
        </p:nvSpPr>
        <p:spPr>
          <a:xfrm>
            <a:off x="4409252" y="293086"/>
            <a:ext cx="4423368" cy="33382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7" name="Text Placeholder 3"/>
          <p:cNvSpPr>
            <a:spLocks noGrp="1"/>
          </p:cNvSpPr>
          <p:nvPr>
            <p:ph type="body" sz="half" idx="18"/>
          </p:nvPr>
        </p:nvSpPr>
        <p:spPr>
          <a:xfrm>
            <a:off x="4409252" y="4219117"/>
            <a:ext cx="4423368" cy="520018"/>
          </a:xfrm>
          <a:prstGeom prst="rect">
            <a:avLst/>
          </a:prstGeo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9"/>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844327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84022" y="309368"/>
            <a:ext cx="1596472" cy="1058365"/>
          </a:xfrm>
          <a:prstGeom prst="rect">
            <a:avLst/>
          </a:prstGeom>
        </p:spPr>
        <p:txBody>
          <a:bodyPr anchor="t"/>
          <a:lstStyle>
            <a:lvl1pPr algn="l">
              <a:defRPr sz="2000" b="1"/>
            </a:lvl1pPr>
          </a:lstStyle>
          <a:p>
            <a:r>
              <a:rPr lang="en-US"/>
              <a:t>Click to edit Master title style</a:t>
            </a:r>
          </a:p>
        </p:txBody>
      </p:sp>
      <p:sp>
        <p:nvSpPr>
          <p:cNvPr id="9" name="Content Placeholder 2"/>
          <p:cNvSpPr>
            <a:spLocks noGrp="1"/>
          </p:cNvSpPr>
          <p:nvPr>
            <p:ph idx="1"/>
          </p:nvPr>
        </p:nvSpPr>
        <p:spPr>
          <a:xfrm>
            <a:off x="2124714" y="309369"/>
            <a:ext cx="6393358" cy="506998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half" idx="2"/>
          </p:nvPr>
        </p:nvSpPr>
        <p:spPr>
          <a:xfrm>
            <a:off x="284022" y="1595687"/>
            <a:ext cx="1596472" cy="29953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1123891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0627" y="526107"/>
            <a:ext cx="6503354" cy="87925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210627" y="2172493"/>
            <a:ext cx="6503354" cy="1099071"/>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2694459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Date Placeholder 3"/>
          <p:cNvSpPr txBox="1">
            <a:spLocks/>
          </p:cNvSpPr>
          <p:nvPr/>
        </p:nvSpPr>
        <p:spPr>
          <a:xfrm>
            <a:off x="4630738" y="6356376"/>
            <a:ext cx="2133600" cy="3651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fld id="{65EAFA39-C91A-0144-9703-EB8CDC3641BD}" type="datetime1">
              <a:rPr lang="en-US" sz="1800" smtClean="0">
                <a:solidFill>
                  <a:srgbClr val="CFAB79"/>
                </a:solidFill>
              </a:rPr>
              <a:pPr algn="r" eaLnBrk="1" hangingPunct="1">
                <a:defRPr/>
              </a:pPr>
              <a:t>7/9/2025</a:t>
            </a:fld>
            <a:endParaRPr lang="en-US" sz="1800">
              <a:solidFill>
                <a:srgbClr val="CFAB79"/>
              </a:solidFill>
            </a:endParaRPr>
          </a:p>
        </p:txBody>
      </p:sp>
      <p:sp>
        <p:nvSpPr>
          <p:cNvPr id="4" name="Slide Number Placeholder 5"/>
          <p:cNvSpPr txBox="1">
            <a:spLocks/>
          </p:cNvSpPr>
          <p:nvPr/>
        </p:nvSpPr>
        <p:spPr>
          <a:xfrm>
            <a:off x="6764338" y="6356376"/>
            <a:ext cx="2133600" cy="365125"/>
          </a:xfrm>
          <a:prstGeom prst="rect">
            <a:avLst/>
          </a:prstGeom>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fld id="{C75BBC76-C4FD-C94A-8DCF-B1C245ABE6CF}" type="slidenum">
              <a:rPr lang="en-US" sz="1800" smtClean="0">
                <a:solidFill>
                  <a:srgbClr val="CFAB79"/>
                </a:solidFill>
              </a:rPr>
              <a:pPr algn="r" eaLnBrk="1" hangingPunct="1">
                <a:defRPr/>
              </a:pPr>
              <a:t>‹#›</a:t>
            </a:fld>
            <a:endParaRPr lang="en-US" sz="1800">
              <a:solidFill>
                <a:srgbClr val="CFAB79"/>
              </a:solidFill>
            </a:endParaRPr>
          </a:p>
        </p:txBody>
      </p:sp>
      <p:sp>
        <p:nvSpPr>
          <p:cNvPr id="7" name="Title 1"/>
          <p:cNvSpPr>
            <a:spLocks noGrp="1"/>
          </p:cNvSpPr>
          <p:nvPr>
            <p:ph type="title"/>
          </p:nvPr>
        </p:nvSpPr>
        <p:spPr>
          <a:xfrm>
            <a:off x="2149136" y="4249742"/>
            <a:ext cx="6748803" cy="1725948"/>
          </a:xfrm>
          <a:prstGeom prst="rect">
            <a:avLst/>
          </a:prstGeom>
        </p:spPr>
        <p:txBody>
          <a:bodyPr anchor="b"/>
          <a:lstStyle>
            <a:lvl1pPr algn="ctr">
              <a:defRPr sz="4000" b="1" cap="all"/>
            </a:lvl1pPr>
          </a:lstStyle>
          <a:p>
            <a:r>
              <a:rPr lang="en-US"/>
              <a:t>Click to edit Master title style</a:t>
            </a:r>
          </a:p>
        </p:txBody>
      </p:sp>
    </p:spTree>
    <p:extLst>
      <p:ext uri="{BB962C8B-B14F-4D97-AF65-F5344CB8AC3E}">
        <p14:creationId xmlns:p14="http://schemas.microsoft.com/office/powerpoint/2010/main" val="2455962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D7A2F4-3C09-4731-A608-9237BE92D40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C9B0C68-5809-49DE-BD04-5FC428C8ACF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06371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AA1DD5-A6EA-4676-A710-35A624BE1F2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06B8C9-E2EE-44FD-86EE-B3DA05E1604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70298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DC9398-30A5-43D3-9633-6346BEB2693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EA38D7-C640-465B-988A-534173A76BB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9603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C2B4B9-429F-4C5E-88D9-43594BD8405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847532-0A72-47DB-A404-1EF59DEDCF1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79007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3561D8-D79C-45CE-946A-0CD5A9FBF4E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6FDF20-2D91-49D3-8F49-EE024FDC791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768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90800" y="260521"/>
            <a:ext cx="6290664" cy="1082788"/>
          </a:xfrm>
          <a:prstGeom prst="rect">
            <a:avLst/>
          </a:prstGeom>
        </p:spPr>
        <p:txBody>
          <a:bodyPr anchor="t"/>
          <a:lstStyle>
            <a:lvl1pPr algn="l">
              <a:defRPr/>
            </a:lvl1pPr>
          </a:lstStyle>
          <a:p>
            <a:r>
              <a:rPr lang="en-US"/>
              <a:t>Click to edit Master title style</a:t>
            </a:r>
          </a:p>
        </p:txBody>
      </p:sp>
      <p:sp>
        <p:nvSpPr>
          <p:cNvPr id="3" name="Text Placeholder 2"/>
          <p:cNvSpPr>
            <a:spLocks noGrp="1"/>
          </p:cNvSpPr>
          <p:nvPr>
            <p:ph type="body" idx="1"/>
          </p:nvPr>
        </p:nvSpPr>
        <p:spPr>
          <a:xfrm>
            <a:off x="2590800" y="1189762"/>
            <a:ext cx="6290664" cy="422235"/>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0800" y="1829498"/>
            <a:ext cx="6290664" cy="260780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p:cNvSpPr>
          <p:nvPr>
            <p:ph type="dt" sz="half" idx="10"/>
          </p:nvPr>
        </p:nvSpPr>
        <p:spPr>
          <a:xfrm>
            <a:off x="4614863"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A644C98C-D962-844E-AC21-14B62D5CE7B3}" type="datetime1">
              <a:rPr lang="en-US"/>
              <a:pPr>
                <a:defRPr/>
              </a:pPr>
              <a:t>7/9/2025</a:t>
            </a:fld>
            <a:endParaRPr lang="en-US"/>
          </a:p>
        </p:txBody>
      </p:sp>
      <p:sp>
        <p:nvSpPr>
          <p:cNvPr id="6" name="Slide Number Placeholder 8"/>
          <p:cNvSpPr>
            <a:spLocks noGrp="1"/>
          </p:cNvSpPr>
          <p:nvPr>
            <p:ph type="sldNum" sz="quarter" idx="11"/>
          </p:nvPr>
        </p:nvSpPr>
        <p:spPr>
          <a:xfrm>
            <a:off x="6748463"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797B710A-2FF0-474B-8257-1ADFE5226A33}" type="slidenum">
              <a:rPr lang="en-US"/>
              <a:pPr>
                <a:defRPr/>
              </a:pPr>
              <a:t>‹#›</a:t>
            </a:fld>
            <a:endParaRPr lang="en-US"/>
          </a:p>
        </p:txBody>
      </p:sp>
    </p:spTree>
    <p:extLst>
      <p:ext uri="{BB962C8B-B14F-4D97-AF65-F5344CB8AC3E}">
        <p14:creationId xmlns:p14="http://schemas.microsoft.com/office/powerpoint/2010/main" val="565143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F4222C-1B0E-4731-9E45-82EB5306B46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70314F-C34D-4EAD-903C-CBC83476AED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42417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CB05C7-D1C8-4FB3-80E9-3431A856AF3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67D25EC-5223-45E0-B945-4AD0B1BD45C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52643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C2C20D-4F65-43D1-840C-879968BE328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F04CFD-E498-4B38-9BB8-278D39B76E1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99765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3A2DE-A5B8-4F94-862C-EAD319F30A1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6432B9-6D7B-45D2-893F-B49690BD088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36836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7917EC-45BF-4E34-9A4F-E2BE473F94F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F331F52-BBFD-4E3E-82C7-BD8F7495742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86945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CC7576-4524-4332-BADF-CE09D810C4C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92A5FF-9407-4E8A-9576-1C493FC660C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12463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ubtitle 2"/>
          <p:cNvSpPr>
            <a:spLocks noGrp="1"/>
          </p:cNvSpPr>
          <p:nvPr>
            <p:ph type="subTitle" idx="1"/>
          </p:nvPr>
        </p:nvSpPr>
        <p:spPr>
          <a:xfrm>
            <a:off x="284924" y="221343"/>
            <a:ext cx="8604680" cy="17526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Date Placeholder 3"/>
          <p:cNvSpPr>
            <a:spLocks noGrp="1"/>
          </p:cNvSpPr>
          <p:nvPr>
            <p:ph type="dt" sz="half" idx="10"/>
          </p:nvPr>
        </p:nvSpPr>
        <p:spPr>
          <a:xfrm>
            <a:off x="4622800"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7ED09814-B36C-3D4E-8F35-C4690D598C3D}" type="datetime1">
              <a:rPr lang="en-US"/>
              <a:pPr>
                <a:defRPr/>
              </a:pPr>
              <a:t>7/9/2025</a:t>
            </a:fld>
            <a:endParaRPr lang="en-US"/>
          </a:p>
        </p:txBody>
      </p:sp>
      <p:sp>
        <p:nvSpPr>
          <p:cNvPr id="4" name="Slide Number Placeholder 5"/>
          <p:cNvSpPr>
            <a:spLocks noGrp="1"/>
          </p:cNvSpPr>
          <p:nvPr>
            <p:ph type="sldNum" sz="quarter" idx="11"/>
          </p:nvPr>
        </p:nvSpPr>
        <p:spPr>
          <a:xfrm>
            <a:off x="6756400"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10866968-CA77-3244-B9AE-82D3F5A95B87}" type="slidenum">
              <a:rPr lang="en-US"/>
              <a:pPr>
                <a:defRPr/>
              </a:pPr>
              <a:t>‹#›</a:t>
            </a:fld>
            <a:endParaRPr lang="en-US"/>
          </a:p>
        </p:txBody>
      </p:sp>
    </p:spTree>
    <p:extLst>
      <p:ext uri="{BB962C8B-B14F-4D97-AF65-F5344CB8AC3E}">
        <p14:creationId xmlns:p14="http://schemas.microsoft.com/office/powerpoint/2010/main" val="2985994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F539871-A030-4D9D-8503-3D922A618D06}"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53DA-2754-4304-934D-979336484E98}" type="slidenum">
              <a:rPr lang="en-US" smtClean="0"/>
              <a:t>‹#›</a:t>
            </a:fld>
            <a:endParaRPr lang="en-US"/>
          </a:p>
        </p:txBody>
      </p:sp>
    </p:spTree>
    <p:extLst>
      <p:ext uri="{BB962C8B-B14F-4D97-AF65-F5344CB8AC3E}">
        <p14:creationId xmlns:p14="http://schemas.microsoft.com/office/powerpoint/2010/main" val="623851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39871-A030-4D9D-8503-3D922A618D06}"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53DA-2754-4304-934D-979336484E98}" type="slidenum">
              <a:rPr lang="en-US" smtClean="0"/>
              <a:t>‹#›</a:t>
            </a:fld>
            <a:endParaRPr lang="en-US"/>
          </a:p>
        </p:txBody>
      </p:sp>
    </p:spTree>
    <p:extLst>
      <p:ext uri="{BB962C8B-B14F-4D97-AF65-F5344CB8AC3E}">
        <p14:creationId xmlns:p14="http://schemas.microsoft.com/office/powerpoint/2010/main" val="4059446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539871-A030-4D9D-8503-3D922A618D06}"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53DA-2754-4304-934D-979336484E98}" type="slidenum">
              <a:rPr lang="en-US" smtClean="0"/>
              <a:t>‹#›</a:t>
            </a:fld>
            <a:endParaRPr lang="en-US"/>
          </a:p>
        </p:txBody>
      </p:sp>
    </p:spTree>
    <p:extLst>
      <p:ext uri="{BB962C8B-B14F-4D97-AF65-F5344CB8AC3E}">
        <p14:creationId xmlns:p14="http://schemas.microsoft.com/office/powerpoint/2010/main" val="410327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0813" y="260521"/>
            <a:ext cx="6315085" cy="1943836"/>
          </a:xfrm>
          <a:prstGeom prst="rect">
            <a:avLst/>
          </a:prstGeom>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a:xfrm>
            <a:off x="4638675"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1C20C989-3A4C-694F-8DD0-F4B8FF97FED8}" type="datetime1">
              <a:rPr lang="en-US"/>
              <a:pPr>
                <a:defRPr/>
              </a:pPr>
              <a:t>7/9/2025</a:t>
            </a:fld>
            <a:endParaRPr lang="en-US"/>
          </a:p>
        </p:txBody>
      </p:sp>
      <p:sp>
        <p:nvSpPr>
          <p:cNvPr id="4" name="Slide Number Placeholder 4"/>
          <p:cNvSpPr>
            <a:spLocks noGrp="1"/>
          </p:cNvSpPr>
          <p:nvPr>
            <p:ph type="sldNum" sz="quarter" idx="11"/>
          </p:nvPr>
        </p:nvSpPr>
        <p:spPr>
          <a:xfrm>
            <a:off x="6772275"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BBF084B1-AEB6-6E40-94DC-75A68497FB82}" type="slidenum">
              <a:rPr lang="en-US"/>
              <a:pPr>
                <a:defRPr/>
              </a:pPr>
              <a:t>‹#›</a:t>
            </a:fld>
            <a:endParaRPr lang="en-US"/>
          </a:p>
        </p:txBody>
      </p:sp>
    </p:spTree>
    <p:extLst>
      <p:ext uri="{BB962C8B-B14F-4D97-AF65-F5344CB8AC3E}">
        <p14:creationId xmlns:p14="http://schemas.microsoft.com/office/powerpoint/2010/main" val="1482732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4B021C9-4706-3D42-98D5-57D5178B5114}" type="datetime1">
              <a:rPr lang="en-US" smtClean="0"/>
              <a:pPr>
                <a:defRPr/>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7EAEE11-2E4A-B342-BFF5-B8D9D25463C0}" type="slidenum">
              <a:rPr lang="en-US" smtClean="0"/>
              <a:pPr>
                <a:defRPr/>
              </a:pPr>
              <a:t>‹#›</a:t>
            </a:fld>
            <a:endParaRPr lang="en-US"/>
          </a:p>
        </p:txBody>
      </p:sp>
    </p:spTree>
    <p:extLst>
      <p:ext uri="{BB962C8B-B14F-4D97-AF65-F5344CB8AC3E}">
        <p14:creationId xmlns:p14="http://schemas.microsoft.com/office/powerpoint/2010/main" val="2878067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539871-A030-4D9D-8503-3D922A618D06}" type="datetimeFigureOut">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D53DA-2754-4304-934D-979336484E98}" type="slidenum">
              <a:rPr lang="en-US" smtClean="0"/>
              <a:t>‹#›</a:t>
            </a:fld>
            <a:endParaRPr lang="en-US"/>
          </a:p>
        </p:txBody>
      </p:sp>
    </p:spTree>
    <p:extLst>
      <p:ext uri="{BB962C8B-B14F-4D97-AF65-F5344CB8AC3E}">
        <p14:creationId xmlns:p14="http://schemas.microsoft.com/office/powerpoint/2010/main" val="1900209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1C20C989-3A4C-694F-8DD0-F4B8FF97FED8}" type="datetime1">
              <a:rPr lang="en-US" smtClean="0"/>
              <a:pPr>
                <a:defRPr/>
              </a:pPr>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BBF084B1-AEB6-6E40-94DC-75A68497FB82}" type="slidenum">
              <a:rPr lang="en-US" smtClean="0"/>
              <a:pPr>
                <a:defRPr/>
              </a:pPr>
              <a:t>‹#›</a:t>
            </a:fld>
            <a:endParaRPr lang="en-US"/>
          </a:p>
        </p:txBody>
      </p:sp>
    </p:spTree>
    <p:extLst>
      <p:ext uri="{BB962C8B-B14F-4D97-AF65-F5344CB8AC3E}">
        <p14:creationId xmlns:p14="http://schemas.microsoft.com/office/powerpoint/2010/main" val="3315150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EC419-CF5F-754B-A141-E229EE936EBF}" type="datetime1">
              <a:rPr lang="en-US" smtClean="0"/>
              <a:pPr>
                <a:defRPr/>
              </a:pPr>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8AA4E25-7A15-7C4F-B862-BB0AF680FC82}" type="slidenum">
              <a:rPr lang="en-US" smtClean="0"/>
              <a:pPr>
                <a:defRPr/>
              </a:pPr>
              <a:t>‹#›</a:t>
            </a:fld>
            <a:endParaRPr lang="en-US"/>
          </a:p>
        </p:txBody>
      </p:sp>
    </p:spTree>
    <p:extLst>
      <p:ext uri="{BB962C8B-B14F-4D97-AF65-F5344CB8AC3E}">
        <p14:creationId xmlns:p14="http://schemas.microsoft.com/office/powerpoint/2010/main" val="19331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F539871-A030-4D9D-8503-3D922A618D06}"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D53DA-2754-4304-934D-979336484E98}" type="slidenum">
              <a:rPr lang="en-US" smtClean="0"/>
              <a:t>‹#›</a:t>
            </a:fld>
            <a:endParaRPr lang="en-US"/>
          </a:p>
        </p:txBody>
      </p:sp>
    </p:spTree>
    <p:extLst>
      <p:ext uri="{BB962C8B-B14F-4D97-AF65-F5344CB8AC3E}">
        <p14:creationId xmlns:p14="http://schemas.microsoft.com/office/powerpoint/2010/main" val="3473595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F539871-A030-4D9D-8503-3D922A618D06}"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D53DA-2754-4304-934D-979336484E98}" type="slidenum">
              <a:rPr lang="en-US" smtClean="0"/>
              <a:t>‹#›</a:t>
            </a:fld>
            <a:endParaRPr lang="en-US"/>
          </a:p>
        </p:txBody>
      </p:sp>
    </p:spTree>
    <p:extLst>
      <p:ext uri="{BB962C8B-B14F-4D97-AF65-F5344CB8AC3E}">
        <p14:creationId xmlns:p14="http://schemas.microsoft.com/office/powerpoint/2010/main" val="325146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39871-A030-4D9D-8503-3D922A618D06}"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53DA-2754-4304-934D-979336484E98}" type="slidenum">
              <a:rPr lang="en-US" smtClean="0"/>
              <a:t>‹#›</a:t>
            </a:fld>
            <a:endParaRPr lang="en-US"/>
          </a:p>
        </p:txBody>
      </p:sp>
    </p:spTree>
    <p:extLst>
      <p:ext uri="{BB962C8B-B14F-4D97-AF65-F5344CB8AC3E}">
        <p14:creationId xmlns:p14="http://schemas.microsoft.com/office/powerpoint/2010/main" val="26385219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39871-A030-4D9D-8503-3D922A618D06}"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53DA-2754-4304-934D-979336484E98}" type="slidenum">
              <a:rPr lang="en-US" smtClean="0"/>
              <a:t>‹#›</a:t>
            </a:fld>
            <a:endParaRPr lang="en-US"/>
          </a:p>
        </p:txBody>
      </p:sp>
    </p:spTree>
    <p:extLst>
      <p:ext uri="{BB962C8B-B14F-4D97-AF65-F5344CB8AC3E}">
        <p14:creationId xmlns:p14="http://schemas.microsoft.com/office/powerpoint/2010/main" val="25968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64075"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BF1EC419-CF5F-754B-A141-E229EE936EBF}" type="datetime1">
              <a:rPr lang="en-US"/>
              <a:pPr>
                <a:defRPr/>
              </a:pPr>
              <a:t>7/9/2025</a:t>
            </a:fld>
            <a:endParaRPr lang="en-US"/>
          </a:p>
        </p:txBody>
      </p:sp>
      <p:sp>
        <p:nvSpPr>
          <p:cNvPr id="3" name="Slide Number Placeholder 3"/>
          <p:cNvSpPr>
            <a:spLocks noGrp="1"/>
          </p:cNvSpPr>
          <p:nvPr>
            <p:ph type="sldNum" sz="quarter" idx="11"/>
          </p:nvPr>
        </p:nvSpPr>
        <p:spPr>
          <a:xfrm>
            <a:off x="6797675"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48AA4E25-7A15-7C4F-B862-BB0AF680FC82}" type="slidenum">
              <a:rPr lang="en-US"/>
              <a:pPr>
                <a:defRPr/>
              </a:pPr>
              <a:t>‹#›</a:t>
            </a:fld>
            <a:endParaRPr lang="en-US"/>
          </a:p>
        </p:txBody>
      </p:sp>
    </p:spTree>
    <p:extLst>
      <p:ext uri="{BB962C8B-B14F-4D97-AF65-F5344CB8AC3E}">
        <p14:creationId xmlns:p14="http://schemas.microsoft.com/office/powerpoint/2010/main" val="287298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itle 1"/>
          <p:cNvSpPr txBox="1">
            <a:spLocks/>
          </p:cNvSpPr>
          <p:nvPr/>
        </p:nvSpPr>
        <p:spPr>
          <a:xfrm>
            <a:off x="2524138" y="3797304"/>
            <a:ext cx="6384925" cy="366713"/>
          </a:xfrm>
          <a:prstGeom prst="rect">
            <a:avLst/>
          </a:prstGeom>
        </p:spPr>
        <p:txBody>
          <a:bodyPr/>
          <a:lstStyle>
            <a:lvl1pPr algn="l">
              <a:defRPr sz="2000" b="1"/>
            </a:lvl1pPr>
          </a:lstStyle>
          <a:p>
            <a:pPr fontAlgn="auto">
              <a:spcAft>
                <a:spcPts val="0"/>
              </a:spcAft>
              <a:defRPr/>
            </a:pPr>
            <a:r>
              <a:rPr lang="en-US">
                <a:latin typeface="+mj-lt"/>
                <a:ea typeface="+mj-ea"/>
                <a:cs typeface="+mj-cs"/>
              </a:rPr>
              <a:t>Click to insert text</a:t>
            </a:r>
          </a:p>
        </p:txBody>
      </p:sp>
      <p:sp>
        <p:nvSpPr>
          <p:cNvPr id="8" name="Picture Placeholder 2"/>
          <p:cNvSpPr>
            <a:spLocks noGrp="1"/>
          </p:cNvSpPr>
          <p:nvPr>
            <p:ph type="pic" idx="13"/>
          </p:nvPr>
        </p:nvSpPr>
        <p:spPr>
          <a:xfrm>
            <a:off x="2523619" y="239790"/>
            <a:ext cx="6385913" cy="33382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0" name="Text Placeholder 3"/>
          <p:cNvSpPr>
            <a:spLocks noGrp="1"/>
          </p:cNvSpPr>
          <p:nvPr>
            <p:ph type="body" sz="half" idx="14"/>
          </p:nvPr>
        </p:nvSpPr>
        <p:spPr>
          <a:xfrm>
            <a:off x="2523619" y="4165824"/>
            <a:ext cx="6385913" cy="520018"/>
          </a:xfrm>
          <a:prstGeom prst="rect">
            <a:avLst/>
          </a:prstGeom>
        </p:spPr>
        <p:txBody>
          <a:bodyPr anchor="t"/>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5"/>
          </p:nvPr>
        </p:nvSpPr>
        <p:spPr>
          <a:xfrm>
            <a:off x="4641850"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4490718D-713E-3245-8136-ED502A67B791}" type="datetime1">
              <a:rPr lang="en-US"/>
              <a:pPr>
                <a:defRPr/>
              </a:pPr>
              <a:t>7/9/2025</a:t>
            </a:fld>
            <a:endParaRPr lang="en-US"/>
          </a:p>
        </p:txBody>
      </p:sp>
      <p:sp>
        <p:nvSpPr>
          <p:cNvPr id="6" name="Slide Number Placeholder 6"/>
          <p:cNvSpPr>
            <a:spLocks noGrp="1"/>
          </p:cNvSpPr>
          <p:nvPr>
            <p:ph type="sldNum" sz="quarter" idx="16"/>
          </p:nvPr>
        </p:nvSpPr>
        <p:spPr>
          <a:xfrm>
            <a:off x="6775450"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FA164A5A-D11A-8245-8470-E12C33EFA731}" type="slidenum">
              <a:rPr lang="en-US"/>
              <a:pPr>
                <a:defRPr/>
              </a:pPr>
              <a:t>‹#›</a:t>
            </a:fld>
            <a:endParaRPr lang="en-US"/>
          </a:p>
        </p:txBody>
      </p:sp>
    </p:spTree>
    <p:extLst>
      <p:ext uri="{BB962C8B-B14F-4D97-AF65-F5344CB8AC3E}">
        <p14:creationId xmlns:p14="http://schemas.microsoft.com/office/powerpoint/2010/main" val="370629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2933" y="252405"/>
            <a:ext cx="6503354" cy="87925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2422933" y="1375874"/>
            <a:ext cx="6503354" cy="1099071"/>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221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ubtitle 2"/>
          <p:cNvSpPr>
            <a:spLocks noGrp="1"/>
          </p:cNvSpPr>
          <p:nvPr>
            <p:ph type="subTitle" idx="1"/>
          </p:nvPr>
        </p:nvSpPr>
        <p:spPr>
          <a:xfrm>
            <a:off x="284924" y="221343"/>
            <a:ext cx="8604680" cy="17526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Date Placeholder 3"/>
          <p:cNvSpPr>
            <a:spLocks noGrp="1"/>
          </p:cNvSpPr>
          <p:nvPr>
            <p:ph type="dt" sz="half" idx="10"/>
          </p:nvPr>
        </p:nvSpPr>
        <p:spPr>
          <a:xfrm>
            <a:off x="4622800"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7ED09814-B36C-3D4E-8F35-C4690D598C3D}" type="datetime1">
              <a:rPr lang="en-US"/>
              <a:pPr>
                <a:defRPr/>
              </a:pPr>
              <a:t>7/9/2025</a:t>
            </a:fld>
            <a:endParaRPr lang="en-US"/>
          </a:p>
        </p:txBody>
      </p:sp>
      <p:sp>
        <p:nvSpPr>
          <p:cNvPr id="4" name="Slide Number Placeholder 5"/>
          <p:cNvSpPr>
            <a:spLocks noGrp="1"/>
          </p:cNvSpPr>
          <p:nvPr>
            <p:ph type="sldNum" sz="quarter" idx="11"/>
          </p:nvPr>
        </p:nvSpPr>
        <p:spPr>
          <a:xfrm>
            <a:off x="6756400" y="635637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a:defRPr/>
            </a:pPr>
            <a:fld id="{10866968-CA77-3244-B9AE-82D3F5A95B87}" type="slidenum">
              <a:rPr lang="en-US"/>
              <a:pPr>
                <a:defRPr/>
              </a:pPr>
              <a:t>‹#›</a:t>
            </a:fld>
            <a:endParaRPr lang="en-US"/>
          </a:p>
        </p:txBody>
      </p:sp>
    </p:spTree>
    <p:extLst>
      <p:ext uri="{BB962C8B-B14F-4D97-AF65-F5344CB8AC3E}">
        <p14:creationId xmlns:p14="http://schemas.microsoft.com/office/powerpoint/2010/main" val="7183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2.jpe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1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1" r:id="rId8"/>
    <p:sldLayoutId id="2147483932" r:id="rId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3419475" y="6356350"/>
            <a:ext cx="5656263" cy="365125"/>
          </a:xfrm>
          <a:prstGeom prst="rect">
            <a:avLst/>
          </a:prstGeom>
        </p:spPr>
        <p:txBody>
          <a:bodyPr/>
          <a:lstStyle>
            <a:lvl1pPr fontAlgn="auto">
              <a:spcBef>
                <a:spcPts val="0"/>
              </a:spcBef>
              <a:spcAft>
                <a:spcPts val="0"/>
              </a:spcAft>
              <a:defRPr>
                <a:solidFill>
                  <a:srgbClr val="CFAB79"/>
                </a:solidFill>
                <a:latin typeface="+mn-lt"/>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63936841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Lst>
  <p:hf sldNum="0"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3419475" y="6356350"/>
            <a:ext cx="5656263" cy="365125"/>
          </a:xfrm>
          <a:prstGeom prst="rect">
            <a:avLst/>
          </a:prstGeom>
        </p:spPr>
        <p:txBody>
          <a:bodyPr/>
          <a:lstStyle>
            <a:lvl1pPr fontAlgn="auto">
              <a:spcBef>
                <a:spcPts val="0"/>
              </a:spcBef>
              <a:spcAft>
                <a:spcPts val="0"/>
              </a:spcAft>
              <a:defRPr dirty="0">
                <a:solidFill>
                  <a:srgbClr val="CFAB79"/>
                </a:solidFill>
                <a:latin typeface="+mn-lt"/>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AB79"/>
                </a:solidFill>
                <a:effectLst/>
                <a:uLnTx/>
                <a:uFillTx/>
                <a:latin typeface="Arial"/>
                <a:ea typeface="+mn-ea"/>
                <a:cs typeface="+mn-cs"/>
              </a:rPr>
              <a:t>IT Forum 2014 - Educating the WMU Community</a:t>
            </a:r>
          </a:p>
        </p:txBody>
      </p:sp>
    </p:spTree>
    <p:extLst>
      <p:ext uri="{BB962C8B-B14F-4D97-AF65-F5344CB8AC3E}">
        <p14:creationId xmlns:p14="http://schemas.microsoft.com/office/powerpoint/2010/main" val="2307453889"/>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72" r:id="rId9"/>
  </p:sldLayoutIdLst>
  <p:hf sldNum="0" hdr="0"/>
  <p:txStyles>
    <p:titleStyle>
      <a:lvl1pPr algn="ctr" defTabSz="457200" rtl="0" fontAlgn="base">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1F15A6-A54C-4E06-8745-BCFBE788695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BAB846-73B3-406A-9622-10474EF3BC0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4086531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8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539871-A030-4D9D-8503-3D922A618D06}" type="datetimeFigureOut">
              <a:rPr lang="en-US" smtClean="0"/>
              <a:t>7/9/2025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6D53DA-2754-4304-934D-979336484E98}" type="slidenum">
              <a:rPr lang="en-US" smtClean="0"/>
              <a:t>‹#›</a:t>
            </a:fld>
            <a:endParaRPr lang="en-US"/>
          </a:p>
        </p:txBody>
      </p:sp>
    </p:spTree>
    <p:extLst>
      <p:ext uri="{BB962C8B-B14F-4D97-AF65-F5344CB8AC3E}">
        <p14:creationId xmlns:p14="http://schemas.microsoft.com/office/powerpoint/2010/main" val="985118994"/>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hyperlink" Target="https://wmich.edu/equity/reporting-forms" TargetMode="External"/><Relationship Id="rId5" Type="http://schemas.openxmlformats.org/officeDocument/2006/relationships/hyperlink" Target="https://wmich.edu/policies/non-discrimination" TargetMode="External"/><Relationship Id="rId4" Type="http://schemas.openxmlformats.org/officeDocument/2006/relationships/hyperlink" Target="https://wmich.edu/equity"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hyperlink" Target="http://wmich.edu/sexualmisconduct/education"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hyperlink" Target="http://wmich.edu/sexualmisconduct" TargetMode="External"/><Relationship Id="rId10" Type="http://schemas.openxmlformats.org/officeDocument/2006/relationships/hyperlink" Target="https://wmich.edu/sexualmisconduct" TargetMode="External"/><Relationship Id="rId4" Type="http://schemas.openxmlformats.org/officeDocument/2006/relationships/hyperlink" Target="https://wmich.edu/equity" TargetMode="Externa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hyperlink" Target="https://wmich.edu/registrar/policies/ferp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mich.edu/emergencymanagement" TargetMode="External"/><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hyperlink" Target="https://wmich.edu/campus-safet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s://go.wmich.edu/s/" TargetMode="External"/><Relationship Id="rId2" Type="http://schemas.openxmlformats.org/officeDocument/2006/relationships/notesSlide" Target="../notesSlides/notesSlide18.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hyperlink" Target="mailto:grad-awards@wmich.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6.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hyperlink" Target="https://wmich.edu/registrar/students/registra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6.xml"/><Relationship Id="rId4" Type="http://schemas.openxmlformats.org/officeDocument/2006/relationships/hyperlink" Target="https://wmich.edu/grad/form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mich.edu/grad"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6.xml"/><Relationship Id="rId4" Type="http://schemas.openxmlformats.org/officeDocument/2006/relationships/hyperlink" Target="https://wmich.edu/park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6.xml"/><Relationship Id="rId4" Type="http://schemas.openxmlformats.org/officeDocument/2006/relationships/hyperlink" Target="https://wmich.edu/parkin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mudps.wmich.edu/bronco-card.php" TargetMode="External"/><Relationship Id="rId3" Type="http://schemas.openxmlformats.org/officeDocument/2006/relationships/image" Target="../media/image7.png"/><Relationship Id="rId7" Type="http://schemas.openxmlformats.org/officeDocument/2006/relationships/hyperlink" Target="http://www.kmetro.com/" TargetMode="External"/><Relationship Id="rId2" Type="http://schemas.openxmlformats.org/officeDocument/2006/relationships/notesSlide" Target="../notesSlides/notesSlide32.xml"/><Relationship Id="rId1" Type="http://schemas.openxmlformats.org/officeDocument/2006/relationships/slideLayout" Target="../slideLayouts/slideLayout46.xml"/><Relationship Id="rId6" Type="http://schemas.openxmlformats.org/officeDocument/2006/relationships/hyperlink" Target="http://www.wmich.edu/rec" TargetMode="External"/><Relationship Id="rId5" Type="http://schemas.openxmlformats.org/officeDocument/2006/relationships/hyperlink" Target="https://wmich.edu/dining/diningdollars" TargetMode="External"/><Relationship Id="rId4" Type="http://schemas.openxmlformats.org/officeDocument/2006/relationships/hyperlink" Target="https://wmich.edu/library/visit/wald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46.xml"/><Relationship Id="rId4" Type="http://schemas.openxmlformats.org/officeDocument/2006/relationships/hyperlink" Target="https://wmudps.wmich.edu/bronco-card.ph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mich.edu/grad/current-students/responsible-research" TargetMode="External"/><Relationship Id="rId2" Type="http://schemas.openxmlformats.org/officeDocument/2006/relationships/notesSlide" Target="../notesSlides/notesSlide34.xml"/><Relationship Id="rId1" Type="http://schemas.openxmlformats.org/officeDocument/2006/relationships/slideLayout" Target="../slideLayouts/slideLayout4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hyperlink" Target="mailto:grad-awards@wmich.edu" TargetMode="External"/><Relationship Id="rId2" Type="http://schemas.openxmlformats.org/officeDocument/2006/relationships/notesSlide" Target="../notesSlides/notesSlide35.xml"/><Relationship Id="rId1" Type="http://schemas.openxmlformats.org/officeDocument/2006/relationships/slideLayout" Target="../slideLayouts/slideLayout46.xml"/><Relationship Id="rId5" Type="http://schemas.openxmlformats.org/officeDocument/2006/relationships/image" Target="../media/image30.jp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46.xml"/><Relationship Id="rId4" Type="http://schemas.openxmlformats.org/officeDocument/2006/relationships/hyperlink" Target="https://wmich.edu/studentservic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46.xml"/><Relationship Id="rId5" Type="http://schemas.openxmlformats.org/officeDocument/2006/relationships/hyperlink" Target="https://wmich.edu/library" TargetMode="Externa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https://wmich.edu/grad/assistantships/ga-orientation" TargetMode="External"/><Relationship Id="rId2" Type="http://schemas.openxmlformats.org/officeDocument/2006/relationships/notesSlide" Target="../notesSlides/notesSlide39.xml"/><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53.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mich.edu/grad/current-students/grad-glance" TargetMode="External"/><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mich.edu/grad" TargetMode="External"/><Relationship Id="rId17" Type="http://schemas.openxmlformats.org/officeDocument/2006/relationships/image" Target="../media/image6.png"/><Relationship Id="rId2" Type="http://schemas.openxmlformats.org/officeDocument/2006/relationships/notesSlide" Target="../notesSlides/notesSlide8.xml"/><Relationship Id="rId16" Type="http://schemas.openxmlformats.org/officeDocument/2006/relationships/image" Target="../media/image15.png"/><Relationship Id="rId1" Type="http://schemas.openxmlformats.org/officeDocument/2006/relationships/slideLayout" Target="../slideLayouts/slideLayout36.xml"/><Relationship Id="rId6" Type="http://schemas.openxmlformats.org/officeDocument/2006/relationships/diagramColors" Target="../diagrams/colors1.xml"/><Relationship Id="rId11" Type="http://schemas.openxmlformats.org/officeDocument/2006/relationships/hyperlink" Target="https://twitter.com/WMUGradCollege" TargetMode="External"/><Relationship Id="rId5" Type="http://schemas.openxmlformats.org/officeDocument/2006/relationships/diagramQuickStyle" Target="../diagrams/quickStyle1.xml"/><Relationship Id="rId15" Type="http://schemas.openxmlformats.org/officeDocument/2006/relationships/image" Target="../media/image14.png"/><Relationship Id="rId10" Type="http://schemas.openxmlformats.org/officeDocument/2006/relationships/hyperlink" Target="https://www.instagram.com/wmugradcollege/" TargetMode="External"/><Relationship Id="rId4" Type="http://schemas.openxmlformats.org/officeDocument/2006/relationships/diagramLayout" Target="../diagrams/layout1.xml"/><Relationship Id="rId9" Type="http://schemas.openxmlformats.org/officeDocument/2006/relationships/hyperlink" Target="https://www.facebook.com/WesternGradCollege" TargetMode="Externa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79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3351" y="-111760"/>
            <a:ext cx="9613248" cy="7172960"/>
          </a:xfrm>
          <a:prstGeom prst="snip2DiagRect">
            <a:avLst>
              <a:gd name="adj1" fmla="val 2996"/>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02585" y="817386"/>
            <a:ext cx="9006981" cy="1323439"/>
          </a:xfrm>
          <a:prstGeom prst="rect">
            <a:avLst/>
          </a:prstGeom>
          <a:noFill/>
        </p:spPr>
        <p:txBody>
          <a:bodyPr wrap="square" rtlCol="0" anchor="t">
            <a:spAutoFit/>
          </a:bodyPr>
          <a:lstStyle/>
          <a:p>
            <a:r>
              <a:rPr lang="en-US" sz="4000" b="1" dirty="0">
                <a:solidFill>
                  <a:schemeClr val="bg1"/>
                </a:solidFill>
                <a:latin typeface="Arial"/>
                <a:ea typeface="ＭＳ Ｐゴシック"/>
              </a:rPr>
              <a:t>Graduate Assistant (GA) Orientation</a:t>
            </a:r>
          </a:p>
          <a:p>
            <a:r>
              <a:rPr lang="en-US" sz="4000" b="1" dirty="0">
                <a:solidFill>
                  <a:schemeClr val="bg1"/>
                </a:solidFill>
                <a:latin typeface="Arial"/>
                <a:ea typeface="ＭＳ Ｐゴシック"/>
              </a:rPr>
              <a:t> 2025-26</a:t>
            </a:r>
            <a:endParaRPr lang="en-US" sz="4000" i="1" dirty="0">
              <a:solidFill>
                <a:schemeClr val="bg1"/>
              </a:solidFill>
            </a:endParaRPr>
          </a:p>
        </p:txBody>
      </p:sp>
      <p:pic>
        <p:nvPicPr>
          <p:cNvPr id="13" name="Picture 12" descr="A yellow logo with a black background&#10;&#10;Description automatically generated with low confidence">
            <a:extLst>
              <a:ext uri="{FF2B5EF4-FFF2-40B4-BE49-F238E27FC236}">
                <a16:creationId xmlns:a16="http://schemas.microsoft.com/office/drawing/2014/main" id="{9161A978-0EA6-4457-8830-0C8651B098F1}"/>
              </a:ext>
            </a:extLst>
          </p:cNvPr>
          <p:cNvPicPr>
            <a:picLocks noChangeAspect="1"/>
          </p:cNvPicPr>
          <p:nvPr/>
        </p:nvPicPr>
        <p:blipFill>
          <a:blip r:embed="rId4"/>
          <a:stretch>
            <a:fillRect/>
          </a:stretch>
        </p:blipFill>
        <p:spPr>
          <a:xfrm>
            <a:off x="302585" y="3950335"/>
            <a:ext cx="3468756" cy="1156252"/>
          </a:xfrm>
          <a:prstGeom prst="rect">
            <a:avLst/>
          </a:prstGeom>
        </p:spPr>
      </p:pic>
    </p:spTree>
    <p:extLst>
      <p:ext uri="{BB962C8B-B14F-4D97-AF65-F5344CB8AC3E}">
        <p14:creationId xmlns:p14="http://schemas.microsoft.com/office/powerpoint/2010/main" val="398588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66092" y="409199"/>
            <a:ext cx="7307576" cy="1046678"/>
          </a:xfrm>
        </p:spPr>
        <p:txBody>
          <a:bodyPr/>
          <a:lstStyle/>
          <a:p>
            <a:pPr algn="ctr"/>
            <a:r>
              <a:rPr lang="en-US" sz="3500" b="1">
                <a:solidFill>
                  <a:srgbClr val="532E1F"/>
                </a:solidFill>
                <a:latin typeface="Arial" panose="020B0604020202020204" pitchFamily="34" charset="0"/>
                <a:cs typeface="Arial" panose="020B0604020202020204" pitchFamily="34" charset="0"/>
              </a:rPr>
              <a:t>Graduate Assistants at WMU</a:t>
            </a:r>
            <a:br>
              <a:rPr lang="en-US" sz="3500">
                <a:solidFill>
                  <a:srgbClr val="532E1F"/>
                </a:solidFill>
                <a:latin typeface="Arial" panose="020B0604020202020204" pitchFamily="34" charset="0"/>
                <a:cs typeface="Arial" panose="020B0604020202020204" pitchFamily="34" charset="0"/>
              </a:rPr>
            </a:br>
            <a:endParaRPr lang="en-US" sz="3500" b="1">
              <a:solidFill>
                <a:srgbClr val="532E1F"/>
              </a:solidFill>
              <a:latin typeface="Arial" panose="020B0604020202020204" pitchFamily="34" charset="0"/>
              <a:ea typeface="ＭＳ Ｐゴシック"/>
              <a:cs typeface="Arial" panose="020B0604020202020204" pitchFamily="34" charset="0"/>
            </a:endParaRPr>
          </a:p>
        </p:txBody>
      </p:sp>
      <p:sp>
        <p:nvSpPr>
          <p:cNvPr id="7" name="Content Placeholder 3">
            <a:extLst>
              <a:ext uri="{FF2B5EF4-FFF2-40B4-BE49-F238E27FC236}">
                <a16:creationId xmlns:a16="http://schemas.microsoft.com/office/drawing/2014/main" id="{33DE6747-3336-4E6D-8D8F-5088C649128A}"/>
              </a:ext>
            </a:extLst>
          </p:cNvPr>
          <p:cNvSpPr txBox="1">
            <a:spLocks/>
          </p:cNvSpPr>
          <p:nvPr/>
        </p:nvSpPr>
        <p:spPr bwMode="auto">
          <a:xfrm>
            <a:off x="1088345" y="2017475"/>
            <a:ext cx="7663069" cy="443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defTabSz="914400"/>
            <a:r>
              <a:rPr lang="en-US" sz="2500" b="1" dirty="0">
                <a:solidFill>
                  <a:srgbClr val="532E1F"/>
                </a:solidFill>
                <a:latin typeface="Arial"/>
                <a:cs typeface="Arial"/>
              </a:rPr>
              <a:t>Graduate Assistants/Graduate Appointees </a:t>
            </a:r>
            <a:r>
              <a:rPr lang="en-US" sz="2500" dirty="0">
                <a:solidFill>
                  <a:srgbClr val="532E1F"/>
                </a:solidFill>
                <a:latin typeface="Arial"/>
                <a:cs typeface="Arial"/>
              </a:rPr>
              <a:t>(GA)</a:t>
            </a:r>
          </a:p>
          <a:p>
            <a:pPr marL="457200" indent="-457200" algn="ctr" defTabSz="914400">
              <a:buFont typeface="Arial" panose="020B0604020202020204" pitchFamily="34" charset="0"/>
              <a:buChar char="•"/>
            </a:pPr>
            <a:endParaRPr lang="en-US" sz="2500" dirty="0">
              <a:solidFill>
                <a:srgbClr val="532E1F"/>
              </a:solidFill>
              <a:latin typeface="Arial"/>
              <a:cs typeface="Arial"/>
            </a:endParaRPr>
          </a:p>
          <a:p>
            <a:pPr marL="457200" indent="-457200" defTabSz="914400">
              <a:buFont typeface="Arial" panose="020B0604020202020204" pitchFamily="34" charset="0"/>
              <a:buChar char="•"/>
            </a:pPr>
            <a:r>
              <a:rPr lang="en-US" sz="2500" dirty="0">
                <a:solidFill>
                  <a:srgbClr val="532E1F"/>
                </a:solidFill>
                <a:latin typeface="Arial"/>
                <a:cs typeface="Arial"/>
              </a:rPr>
              <a:t>Research Discovery (RD)</a:t>
            </a:r>
            <a:endParaRPr lang="en-US" dirty="0">
              <a:solidFill>
                <a:srgbClr val="532E1F"/>
              </a:solidFill>
              <a:latin typeface="Arial"/>
              <a:cs typeface="Arial"/>
            </a:endParaRPr>
          </a:p>
          <a:p>
            <a:pPr marL="457200" indent="-457200" defTabSz="914400">
              <a:buFont typeface="Arial" panose="020B0604020202020204" pitchFamily="34" charset="0"/>
              <a:buChar char="•"/>
            </a:pPr>
            <a:r>
              <a:rPr lang="en-US" sz="2500" dirty="0">
                <a:solidFill>
                  <a:srgbClr val="532E1F"/>
                </a:solidFill>
                <a:latin typeface="Arial"/>
                <a:cs typeface="Arial"/>
              </a:rPr>
              <a:t>Research Application/Service (RA)</a:t>
            </a:r>
          </a:p>
          <a:p>
            <a:pPr marL="457200" indent="-457200" defTabSz="914400">
              <a:buChar char="•"/>
            </a:pPr>
            <a:r>
              <a:rPr lang="en-US" sz="2500" dirty="0">
                <a:solidFill>
                  <a:srgbClr val="532E1F"/>
                </a:solidFill>
                <a:latin typeface="Arial"/>
                <a:cs typeface="Arial"/>
              </a:rPr>
              <a:t>Teaching Assistants (TA)</a:t>
            </a:r>
            <a:endParaRPr lang="en-US" sz="2500" dirty="0">
              <a:solidFill>
                <a:srgbClr val="532E1F"/>
              </a:solidFill>
              <a:latin typeface="Arial"/>
              <a:ea typeface="+mn-lt"/>
              <a:cs typeface="Arial"/>
            </a:endParaRPr>
          </a:p>
          <a:p>
            <a:pPr marL="457200" indent="-457200" algn="ctr" defTabSz="914400">
              <a:buChar char="•"/>
            </a:pPr>
            <a:endParaRPr lang="en-US" sz="2500" dirty="0">
              <a:solidFill>
                <a:srgbClr val="532E1F"/>
              </a:solidFill>
              <a:latin typeface="Arial" panose="020B0604020202020204" pitchFamily="34" charset="0"/>
              <a:cs typeface="Arial" panose="020B0604020202020204" pitchFamily="34" charset="0"/>
            </a:endParaRPr>
          </a:p>
          <a:p>
            <a:pPr algn="ctr" defTabSz="914400"/>
            <a:endParaRPr lang="en-US" sz="2500" dirty="0">
              <a:solidFill>
                <a:srgbClr val="532E1F"/>
              </a:solidFill>
              <a:latin typeface="Arial" panose="020B0604020202020204" pitchFamily="34" charset="0"/>
              <a:cs typeface="Arial" panose="020B0604020202020204" pitchFamily="34" charset="0"/>
            </a:endParaRPr>
          </a:p>
        </p:txBody>
      </p:sp>
      <p:pic>
        <p:nvPicPr>
          <p:cNvPr id="11" name="Picture 10" descr="Logo&#10;&#10;Description automatically generated">
            <a:extLst>
              <a:ext uri="{FF2B5EF4-FFF2-40B4-BE49-F238E27FC236}">
                <a16:creationId xmlns:a16="http://schemas.microsoft.com/office/drawing/2014/main" id="{2FCD6C90-8E0A-4F8B-875B-7EEA8D000A2E}"/>
              </a:ext>
            </a:extLst>
          </p:cNvPr>
          <p:cNvPicPr>
            <a:picLocks noChangeAspect="1"/>
          </p:cNvPicPr>
          <p:nvPr/>
        </p:nvPicPr>
        <p:blipFill>
          <a:blip r:embed="rId3"/>
          <a:stretch>
            <a:fillRect/>
          </a:stretch>
        </p:blipFill>
        <p:spPr>
          <a:xfrm>
            <a:off x="216063" y="5683286"/>
            <a:ext cx="987227" cy="990981"/>
          </a:xfrm>
          <a:prstGeom prst="rect">
            <a:avLst/>
          </a:prstGeom>
        </p:spPr>
      </p:pic>
    </p:spTree>
    <p:extLst>
      <p:ext uri="{BB962C8B-B14F-4D97-AF65-F5344CB8AC3E}">
        <p14:creationId xmlns:p14="http://schemas.microsoft.com/office/powerpoint/2010/main" val="428515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09199"/>
            <a:ext cx="9144000" cy="1046678"/>
          </a:xfrm>
        </p:spPr>
        <p:txBody>
          <a:bodyPr/>
          <a:lstStyle/>
          <a:p>
            <a:pPr algn="ctr"/>
            <a:r>
              <a:rPr lang="en-US" sz="3600" b="1" dirty="0">
                <a:solidFill>
                  <a:srgbClr val="532E1F"/>
                </a:solidFill>
                <a:latin typeface="Arial" panose="020B0604020202020204" pitchFamily="34" charset="0"/>
                <a:ea typeface="ＭＳ Ｐゴシック"/>
                <a:cs typeface="Arial" panose="020B0604020202020204" pitchFamily="34" charset="0"/>
              </a:rPr>
              <a:t>Your Role as a GA at WMU</a:t>
            </a:r>
            <a:endParaRPr lang="en-US" sz="3500" b="1" dirty="0">
              <a:solidFill>
                <a:srgbClr val="532E1F"/>
              </a:solidFill>
              <a:latin typeface="Arial" panose="020B0604020202020204" pitchFamily="34" charset="0"/>
              <a:ea typeface="ＭＳ Ｐゴシック"/>
              <a:cs typeface="Arial" panose="020B0604020202020204" pitchFamily="34" charset="0"/>
            </a:endParaRPr>
          </a:p>
        </p:txBody>
      </p:sp>
      <p:sp>
        <p:nvSpPr>
          <p:cNvPr id="7" name="Content Placeholder 3">
            <a:extLst>
              <a:ext uri="{FF2B5EF4-FFF2-40B4-BE49-F238E27FC236}">
                <a16:creationId xmlns:a16="http://schemas.microsoft.com/office/drawing/2014/main" id="{33DE6747-3336-4E6D-8D8F-5088C649128A}"/>
              </a:ext>
            </a:extLst>
          </p:cNvPr>
          <p:cNvSpPr txBox="1">
            <a:spLocks/>
          </p:cNvSpPr>
          <p:nvPr/>
        </p:nvSpPr>
        <p:spPr bwMode="auto">
          <a:xfrm>
            <a:off x="878964" y="1375995"/>
            <a:ext cx="8048973" cy="443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500" dirty="0">
                <a:solidFill>
                  <a:srgbClr val="532E1F"/>
                </a:solidFill>
                <a:latin typeface="Arial" panose="020B0604020202020204" pitchFamily="34" charset="0"/>
                <a:ea typeface="ＭＳ Ｐゴシック"/>
                <a:cs typeface="Arial" panose="020B0604020202020204" pitchFamily="34" charset="0"/>
              </a:rPr>
              <a:t>Eligibility requirements:</a:t>
            </a:r>
          </a:p>
          <a:p>
            <a:pPr marL="800100" lvl="1" indent="-342900" algn="l">
              <a:buFont typeface="Arial" panose="020B0604020202020204" pitchFamily="34" charset="0"/>
              <a:buChar char="•"/>
            </a:pPr>
            <a:r>
              <a:rPr lang="en-US" sz="2500" dirty="0">
                <a:solidFill>
                  <a:srgbClr val="532E1F"/>
                </a:solidFill>
                <a:latin typeface="Arial" panose="020B0604020202020204" pitchFamily="34" charset="0"/>
                <a:ea typeface="ＭＳ Ｐゴシック"/>
                <a:cs typeface="Arial" panose="020B0604020202020204" pitchFamily="34" charset="0"/>
              </a:rPr>
              <a:t>Maintain good academic standing (3.0 or higher)</a:t>
            </a:r>
          </a:p>
          <a:p>
            <a:pPr marL="800100" lvl="1" indent="-342900" algn="l">
              <a:buFont typeface="Arial" panose="020B0604020202020204" pitchFamily="34" charset="0"/>
              <a:buChar char="•"/>
            </a:pPr>
            <a:r>
              <a:rPr lang="en-US" sz="2500" dirty="0">
                <a:solidFill>
                  <a:srgbClr val="532E1F"/>
                </a:solidFill>
                <a:latin typeface="Arial" panose="020B0604020202020204" pitchFamily="34" charset="0"/>
                <a:ea typeface="ＭＳ Ｐゴシック"/>
                <a:cs typeface="Arial" panose="020B0604020202020204" pitchFamily="34" charset="0"/>
              </a:rPr>
              <a:t>Meet enrollment requirements</a:t>
            </a:r>
          </a:p>
          <a:p>
            <a:pPr marL="800100" lvl="1" indent="-342900" algn="l">
              <a:buFont typeface="Arial" panose="020B0604020202020204" pitchFamily="34" charset="0"/>
              <a:buChar char="•"/>
            </a:pPr>
            <a:r>
              <a:rPr lang="en-US" sz="2500" dirty="0">
                <a:solidFill>
                  <a:srgbClr val="532E1F"/>
                </a:solidFill>
                <a:latin typeface="Arial" panose="020B0604020202020204" pitchFamily="34" charset="0"/>
                <a:ea typeface="ＭＳ Ｐゴシック"/>
                <a:cs typeface="Arial" panose="020B0604020202020204" pitchFamily="34" charset="0"/>
              </a:rPr>
              <a:t>Employee and University guidelines</a:t>
            </a:r>
          </a:p>
          <a:p>
            <a:pPr lvl="1" algn="l"/>
            <a:endParaRPr lang="en-US" sz="2500" dirty="0">
              <a:solidFill>
                <a:srgbClr val="532E1F"/>
              </a:solidFill>
              <a:latin typeface="Arial" panose="020B0604020202020204" pitchFamily="34" charset="0"/>
              <a:ea typeface="ＭＳ Ｐゴシック"/>
              <a:cs typeface="Arial" panose="020B0604020202020204" pitchFamily="34" charset="0"/>
            </a:endParaRPr>
          </a:p>
          <a:p>
            <a:r>
              <a:rPr lang="en-US" sz="2500" dirty="0">
                <a:solidFill>
                  <a:srgbClr val="532E1F"/>
                </a:solidFill>
                <a:latin typeface="Arial" panose="020B0604020202020204" pitchFamily="34" charset="0"/>
                <a:ea typeface="ＭＳ Ｐゴシック"/>
                <a:cs typeface="Arial" panose="020B0604020202020204" pitchFamily="34" charset="0"/>
              </a:rPr>
              <a:t>Rights, responsibilities and privileges as a GA:</a:t>
            </a:r>
          </a:p>
          <a:p>
            <a:pPr marL="800100" lvl="1" indent="-342900" algn="l">
              <a:buFont typeface="Arial" panose="020B0604020202020204" pitchFamily="34" charset="0"/>
              <a:buChar char="•"/>
            </a:pPr>
            <a:r>
              <a:rPr lang="en-US" sz="2500" dirty="0">
                <a:solidFill>
                  <a:srgbClr val="532E1F"/>
                </a:solidFill>
                <a:latin typeface="Arial" panose="020B0604020202020204" pitchFamily="34" charset="0"/>
                <a:ea typeface="ＭＳ Ｐゴシック"/>
                <a:cs typeface="Arial" panose="020B0604020202020204" pitchFamily="34" charset="0"/>
              </a:rPr>
              <a:t>GA professionalism and ethics</a:t>
            </a:r>
            <a:endParaRPr lang="en-US" sz="2500" dirty="0">
              <a:solidFill>
                <a:srgbClr val="532E1F"/>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500" dirty="0">
                <a:solidFill>
                  <a:srgbClr val="532E1F"/>
                </a:solidFill>
                <a:latin typeface="Arial" panose="020B0604020202020204" pitchFamily="34" charset="0"/>
                <a:ea typeface="ＭＳ Ｐゴシック"/>
                <a:cs typeface="Arial" panose="020B0604020202020204" pitchFamily="34" charset="0"/>
              </a:rPr>
              <a:t>Non-discrimination </a:t>
            </a:r>
          </a:p>
          <a:p>
            <a:pPr marL="800100" lvl="1" indent="-342900" algn="l">
              <a:buFont typeface="Arial" panose="020B0604020202020204" pitchFamily="34" charset="0"/>
              <a:buChar char="•"/>
            </a:pPr>
            <a:r>
              <a:rPr lang="en-US" sz="2500" dirty="0">
                <a:solidFill>
                  <a:srgbClr val="532E1F"/>
                </a:solidFill>
                <a:latin typeface="Arial" panose="020B0604020202020204" pitchFamily="34" charset="0"/>
                <a:ea typeface="ＭＳ Ｐゴシック"/>
                <a:cs typeface="Arial" panose="020B0604020202020204" pitchFamily="34" charset="0"/>
              </a:rPr>
              <a:t>Title IX </a:t>
            </a:r>
          </a:p>
          <a:p>
            <a:pPr marL="800100" lvl="1" indent="-342900" algn="l">
              <a:buFont typeface="Arial" panose="020B0604020202020204" pitchFamily="34" charset="0"/>
              <a:buChar char="•"/>
            </a:pPr>
            <a:r>
              <a:rPr lang="en-US" sz="2500" dirty="0">
                <a:solidFill>
                  <a:srgbClr val="532E1F"/>
                </a:solidFill>
                <a:latin typeface="Arial" panose="020B0604020202020204" pitchFamily="34" charset="0"/>
                <a:ea typeface="ＭＳ Ｐゴシック"/>
                <a:cs typeface="Arial" panose="020B0604020202020204" pitchFamily="34" charset="0"/>
              </a:rPr>
              <a:t>Confidentiality and records </a:t>
            </a:r>
          </a:p>
          <a:p>
            <a:pPr marL="800100" lvl="1" indent="-342900" algn="l">
              <a:buFont typeface="Arial" panose="020B0604020202020204" pitchFamily="34" charset="0"/>
              <a:buChar char="•"/>
            </a:pPr>
            <a:r>
              <a:rPr lang="en-US" sz="2500" dirty="0">
                <a:solidFill>
                  <a:srgbClr val="532E1F"/>
                </a:solidFill>
                <a:latin typeface="Arial" panose="020B0604020202020204" pitchFamily="34" charset="0"/>
                <a:ea typeface="ＭＳ Ｐゴシック"/>
                <a:cs typeface="Arial" panose="020B0604020202020204" pitchFamily="34" charset="0"/>
              </a:rPr>
              <a:t>Research ethics</a:t>
            </a:r>
            <a:endParaRPr lang="en-US" sz="2500" dirty="0">
              <a:solidFill>
                <a:srgbClr val="532E1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500" dirty="0">
              <a:solidFill>
                <a:srgbClr val="532E1F"/>
              </a:solidFill>
              <a:latin typeface="Arial" panose="020B0604020202020204" pitchFamily="34" charset="0"/>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9DF1CDED-7A46-4B7A-B5FD-CDBA3A41DE0B}"/>
              </a:ext>
            </a:extLst>
          </p:cNvPr>
          <p:cNvPicPr>
            <a:picLocks noChangeAspect="1"/>
          </p:cNvPicPr>
          <p:nvPr/>
        </p:nvPicPr>
        <p:blipFill>
          <a:blip r:embed="rId3"/>
          <a:stretch>
            <a:fillRect/>
          </a:stretch>
        </p:blipFill>
        <p:spPr>
          <a:xfrm>
            <a:off x="216063" y="5683286"/>
            <a:ext cx="987227" cy="990981"/>
          </a:xfrm>
          <a:prstGeom prst="rect">
            <a:avLst/>
          </a:prstGeom>
        </p:spPr>
      </p:pic>
    </p:spTree>
    <p:extLst>
      <p:ext uri="{BB962C8B-B14F-4D97-AF65-F5344CB8AC3E}">
        <p14:creationId xmlns:p14="http://schemas.microsoft.com/office/powerpoint/2010/main" val="351290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597"/>
            <a:ext cx="9144000" cy="854946"/>
          </a:xfrm>
        </p:spPr>
        <p:txBody>
          <a:bodyPr>
            <a:noAutofit/>
          </a:bodyPr>
          <a:lstStyle/>
          <a:p>
            <a:r>
              <a:rPr lang="en-US" sz="3500" b="1" dirty="0">
                <a:solidFill>
                  <a:srgbClr val="532E1F"/>
                </a:solidFill>
                <a:latin typeface="Arial" panose="020B0604020202020204" pitchFamily="34" charset="0"/>
                <a:cs typeface="Arial" panose="020B0604020202020204" pitchFamily="34" charset="0"/>
              </a:rPr>
              <a:t>Additional GA Training Resources</a:t>
            </a:r>
            <a:endParaRPr lang="en-CA" sz="3500" dirty="0">
              <a:solidFill>
                <a:srgbClr val="532E1F"/>
              </a:solidFill>
              <a:latin typeface="Arial" panose="020B0604020202020204" pitchFamily="34" charset="0"/>
              <a:ea typeface="Source Sans Pro" charset="0"/>
              <a:cs typeface="Arial" panose="020B0604020202020204" pitchFamily="34" charset="0"/>
            </a:endParaRPr>
          </a:p>
        </p:txBody>
      </p:sp>
      <p:sp>
        <p:nvSpPr>
          <p:cNvPr id="3" name="Content Placeholder 2"/>
          <p:cNvSpPr>
            <a:spLocks noGrp="1"/>
          </p:cNvSpPr>
          <p:nvPr>
            <p:ph idx="1"/>
          </p:nvPr>
        </p:nvSpPr>
        <p:spPr>
          <a:xfrm>
            <a:off x="709676" y="1048543"/>
            <a:ext cx="8218261" cy="5593855"/>
          </a:xfrm>
        </p:spPr>
        <p:txBody>
          <a:bodyPr>
            <a:noAutofit/>
          </a:bodyPr>
          <a:lstStyle/>
          <a:p>
            <a:pPr marL="0" indent="0">
              <a:buNone/>
            </a:pPr>
            <a:r>
              <a:rPr lang="en-US" sz="2500" dirty="0">
                <a:solidFill>
                  <a:srgbClr val="532E1F"/>
                </a:solidFill>
                <a:latin typeface="Arial"/>
                <a:cs typeface="Arial"/>
              </a:rPr>
              <a:t>Supplemental opportunities include:</a:t>
            </a:r>
          </a:p>
          <a:p>
            <a:r>
              <a:rPr lang="en-US" sz="2500" dirty="0">
                <a:solidFill>
                  <a:srgbClr val="532E1F"/>
                </a:solidFill>
                <a:latin typeface="Arial"/>
                <a:cs typeface="Arial"/>
              </a:rPr>
              <a:t>Graduate Online Student Orientation </a:t>
            </a:r>
          </a:p>
          <a:p>
            <a:r>
              <a:rPr lang="en-US" sz="2500" dirty="0">
                <a:solidFill>
                  <a:srgbClr val="532E1F"/>
                </a:solidFill>
                <a:latin typeface="Arial"/>
                <a:cs typeface="Arial"/>
              </a:rPr>
              <a:t>GA Training program booklet</a:t>
            </a:r>
            <a:endParaRPr lang="en-US" sz="2500" dirty="0">
              <a:solidFill>
                <a:srgbClr val="532E1F"/>
              </a:solidFill>
              <a:latin typeface="Arial" panose="020B0604020202020204" pitchFamily="34" charset="0"/>
              <a:cs typeface="Arial" panose="020B0604020202020204" pitchFamily="34" charset="0"/>
            </a:endParaRPr>
          </a:p>
          <a:p>
            <a:r>
              <a:rPr lang="en-US" sz="2500" dirty="0">
                <a:solidFill>
                  <a:srgbClr val="532E1F"/>
                </a:solidFill>
                <a:latin typeface="Arial"/>
                <a:cs typeface="Arial"/>
              </a:rPr>
              <a:t>Additional, position-specific training: </a:t>
            </a:r>
          </a:p>
          <a:p>
            <a:pPr lvl="1">
              <a:buFont typeface="Arial" panose="020B0604020202020204" pitchFamily="34" charset="0"/>
              <a:buChar char="•"/>
            </a:pPr>
            <a:r>
              <a:rPr lang="en-US" sz="1700" dirty="0">
                <a:solidFill>
                  <a:srgbClr val="532E1F"/>
                </a:solidFill>
                <a:latin typeface="Arial"/>
                <a:cs typeface="Arial"/>
              </a:rPr>
              <a:t>Teaching Assistants (TAs): Office of Faculty Development/</a:t>
            </a:r>
            <a:r>
              <a:rPr lang="en-US" sz="1700" dirty="0" err="1">
                <a:solidFill>
                  <a:srgbClr val="532E1F"/>
                </a:solidFill>
                <a:latin typeface="Arial"/>
                <a:cs typeface="Arial"/>
              </a:rPr>
              <a:t>WMUx</a:t>
            </a:r>
            <a:endParaRPr lang="en-US" sz="1700" dirty="0">
              <a:solidFill>
                <a:srgbClr val="532E1F"/>
              </a:solidFill>
              <a:latin typeface="Arial"/>
              <a:cs typeface="Arial"/>
            </a:endParaRPr>
          </a:p>
          <a:p>
            <a:pPr lvl="1">
              <a:buFont typeface="Arial" panose="020B0604020202020204" pitchFamily="34" charset="0"/>
              <a:buChar char="•"/>
            </a:pPr>
            <a:r>
              <a:rPr lang="en-US" sz="1700" dirty="0">
                <a:solidFill>
                  <a:srgbClr val="532E1F"/>
                </a:solidFill>
                <a:latin typeface="Arial"/>
                <a:cs typeface="Arial"/>
              </a:rPr>
              <a:t>Service Appointees (RAs): Career and Student Employment Services</a:t>
            </a:r>
          </a:p>
          <a:p>
            <a:pPr lvl="1">
              <a:buFont typeface="Arial" panose="020B0604020202020204" pitchFamily="34" charset="0"/>
              <a:buChar char="•"/>
            </a:pPr>
            <a:r>
              <a:rPr lang="en-US" sz="1700" dirty="0">
                <a:solidFill>
                  <a:srgbClr val="532E1F"/>
                </a:solidFill>
                <a:latin typeface="Arial"/>
                <a:cs typeface="Arial"/>
              </a:rPr>
              <a:t>Research Appointees (RDs): WMU Office of Research and Innovation</a:t>
            </a:r>
            <a:endParaRPr lang="en-US" sz="2500" dirty="0">
              <a:solidFill>
                <a:srgbClr val="532E1F"/>
              </a:solidFill>
              <a:latin typeface="Arial"/>
              <a:cs typeface="Arial"/>
            </a:endParaRPr>
          </a:p>
          <a:p>
            <a:r>
              <a:rPr lang="en-US" sz="2500" dirty="0">
                <a:solidFill>
                  <a:srgbClr val="532E1F"/>
                </a:solidFill>
                <a:latin typeface="Arial"/>
                <a:cs typeface="Arial"/>
              </a:rPr>
              <a:t>Additionally, training is offered by many hiring units</a:t>
            </a:r>
          </a:p>
          <a:p>
            <a:r>
              <a:rPr lang="en-US" sz="2500" dirty="0">
                <a:solidFill>
                  <a:srgbClr val="532E1F"/>
                </a:solidFill>
                <a:latin typeface="Arial"/>
                <a:cs typeface="Arial"/>
              </a:rPr>
              <a:t>Ongoing professional development throughout the year by various departments across campus</a:t>
            </a:r>
          </a:p>
          <a:p>
            <a:pPr marL="0" indent="0">
              <a:buNone/>
            </a:pPr>
            <a:endParaRPr lang="en-US" sz="2500" dirty="0">
              <a:solidFill>
                <a:srgbClr val="532E1F"/>
              </a:solidFill>
              <a:latin typeface="Arial" panose="020B0604020202020204" pitchFamily="34" charset="0"/>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57CC7A47-ECD9-4A70-8C74-7F6FEE173B4E}"/>
              </a:ext>
            </a:extLst>
          </p:cNvPr>
          <p:cNvPicPr>
            <a:picLocks noChangeAspect="1"/>
          </p:cNvPicPr>
          <p:nvPr/>
        </p:nvPicPr>
        <p:blipFill>
          <a:blip r:embed="rId3"/>
          <a:stretch>
            <a:fillRect/>
          </a:stretch>
        </p:blipFill>
        <p:spPr>
          <a:xfrm>
            <a:off x="216063" y="5683286"/>
            <a:ext cx="987227" cy="990981"/>
          </a:xfrm>
          <a:prstGeom prst="rect">
            <a:avLst/>
          </a:prstGeom>
        </p:spPr>
      </p:pic>
    </p:spTree>
    <p:extLst>
      <p:ext uri="{BB962C8B-B14F-4D97-AF65-F5344CB8AC3E}">
        <p14:creationId xmlns:p14="http://schemas.microsoft.com/office/powerpoint/2010/main" val="72169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81845"/>
            <a:ext cx="9144000" cy="1046678"/>
          </a:xfrm>
        </p:spPr>
        <p:txBody>
          <a:bodyPr/>
          <a:lstStyle/>
          <a:p>
            <a:pPr algn="ctr"/>
            <a:r>
              <a:rPr lang="en-US" altLang="en-US" sz="3500" b="1" dirty="0">
                <a:solidFill>
                  <a:srgbClr val="532E1F"/>
                </a:solidFill>
                <a:latin typeface="Arial" panose="020B0604020202020204" pitchFamily="34" charset="0"/>
                <a:ea typeface="Source Sans Pro"/>
                <a:cs typeface="Arial" panose="020B0604020202020204" pitchFamily="34" charset="0"/>
              </a:rPr>
              <a:t>WMU Values Diversity &amp; Inclusion</a:t>
            </a:r>
            <a:br>
              <a:rPr lang="en-US" altLang="en-US" sz="3500" b="1" dirty="0">
                <a:solidFill>
                  <a:srgbClr val="532E1F"/>
                </a:solidFill>
                <a:latin typeface="Arial" panose="020B0604020202020204" pitchFamily="34" charset="0"/>
                <a:ea typeface="Source Sans Pro"/>
                <a:cs typeface="Arial" panose="020B0604020202020204" pitchFamily="34" charset="0"/>
              </a:rPr>
            </a:br>
            <a:endParaRPr lang="en-US" altLang="en-US" sz="3500" b="1" dirty="0">
              <a:solidFill>
                <a:srgbClr val="532E1F"/>
              </a:solidFill>
              <a:latin typeface="Arial" panose="020B0604020202020204" pitchFamily="34" charset="0"/>
              <a:ea typeface="Source Sans Pro"/>
              <a:cs typeface="Arial" panose="020B0604020202020204" pitchFamily="34" charset="0"/>
            </a:endParaRPr>
          </a:p>
        </p:txBody>
      </p:sp>
      <p:sp>
        <p:nvSpPr>
          <p:cNvPr id="7" name="Content Placeholder 3">
            <a:extLst>
              <a:ext uri="{FF2B5EF4-FFF2-40B4-BE49-F238E27FC236}">
                <a16:creationId xmlns:a16="http://schemas.microsoft.com/office/drawing/2014/main" id="{33DE6747-3336-4E6D-8D8F-5088C649128A}"/>
              </a:ext>
            </a:extLst>
          </p:cNvPr>
          <p:cNvSpPr txBox="1">
            <a:spLocks/>
          </p:cNvSpPr>
          <p:nvPr/>
        </p:nvSpPr>
        <p:spPr bwMode="auto">
          <a:xfrm>
            <a:off x="307074" y="1128523"/>
            <a:ext cx="8637652" cy="376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sz="2500" b="1" dirty="0">
                <a:solidFill>
                  <a:srgbClr val="532E1F"/>
                </a:solidFill>
                <a:latin typeface="Arial" panose="020B0604020202020204" pitchFamily="34" charset="0"/>
                <a:cs typeface="Arial" panose="020B0604020202020204" pitchFamily="34" charset="0"/>
              </a:rPr>
              <a:t>WMU Notice of Non-discrimination</a:t>
            </a:r>
            <a:endParaRPr lang="en-US" sz="2100" b="1" dirty="0">
              <a:solidFill>
                <a:srgbClr val="532E1F"/>
              </a:solidFill>
              <a:latin typeface="Arial" panose="020B0604020202020204" pitchFamily="34" charset="0"/>
              <a:cs typeface="Arial" panose="020B0604020202020204" pitchFamily="34" charset="0"/>
            </a:endParaRPr>
          </a:p>
          <a:p>
            <a:pPr algn="ctr"/>
            <a:r>
              <a:rPr lang="en-US" sz="2200" dirty="0">
                <a:solidFill>
                  <a:srgbClr val="532E1F"/>
                </a:solidFill>
                <a:latin typeface="Arial" panose="020B0604020202020204" pitchFamily="34" charset="0"/>
                <a:cs typeface="Arial" panose="020B0604020202020204" pitchFamily="34" charset="0"/>
              </a:rPr>
              <a:t>Western Michigan University prohibits discrimination or harassment which violates the law or which constitutes inappropriate or unprofessional limitation of employment opportunity, University facility access, admissions, or participation in University activities, on the basis of race, color, religion, national origin, sex, sexual orientation, gender identity, age, disability, genetic information, protected veteran status, height, weight, or marital status. Retaliation against any person or group who makes a good faith complaint or participates in a grievance, investigation or related processes is prohibited by law and policy.</a:t>
            </a:r>
          </a:p>
          <a:p>
            <a:pPr algn="ctr"/>
            <a:endParaRPr lang="en-US" sz="1600" dirty="0">
              <a:solidFill>
                <a:srgbClr val="532E1F"/>
              </a:solidFill>
              <a:latin typeface="Arial" panose="020B0604020202020204" pitchFamily="34" charset="0"/>
              <a:cs typeface="Arial" panose="020B0604020202020204" pitchFamily="34" charset="0"/>
            </a:endParaRPr>
          </a:p>
          <a:p>
            <a:pPr algn="ctr"/>
            <a:endParaRPr lang="en-US" sz="2500" dirty="0">
              <a:solidFill>
                <a:srgbClr val="532E1F"/>
              </a:solidFill>
              <a:latin typeface="Arial" panose="020B0604020202020204" pitchFamily="34" charset="0"/>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4B993996-F9AD-4571-BDAD-61E96CF7197F}"/>
              </a:ext>
            </a:extLst>
          </p:cNvPr>
          <p:cNvPicPr>
            <a:picLocks noChangeAspect="1"/>
          </p:cNvPicPr>
          <p:nvPr/>
        </p:nvPicPr>
        <p:blipFill>
          <a:blip r:embed="rId3"/>
          <a:stretch>
            <a:fillRect/>
          </a:stretch>
        </p:blipFill>
        <p:spPr>
          <a:xfrm>
            <a:off x="216063" y="5683286"/>
            <a:ext cx="987227" cy="990981"/>
          </a:xfrm>
          <a:prstGeom prst="rect">
            <a:avLst/>
          </a:prstGeom>
        </p:spPr>
      </p:pic>
      <p:sp>
        <p:nvSpPr>
          <p:cNvPr id="10" name="TextBox 9">
            <a:extLst>
              <a:ext uri="{FF2B5EF4-FFF2-40B4-BE49-F238E27FC236}">
                <a16:creationId xmlns:a16="http://schemas.microsoft.com/office/drawing/2014/main" id="{CFE976B7-0C99-4067-9FB7-625935C3596B}"/>
              </a:ext>
            </a:extLst>
          </p:cNvPr>
          <p:cNvSpPr txBox="1"/>
          <p:nvPr/>
        </p:nvSpPr>
        <p:spPr>
          <a:xfrm>
            <a:off x="567371" y="5559849"/>
            <a:ext cx="8117058" cy="1061829"/>
          </a:xfrm>
          <a:prstGeom prst="rect">
            <a:avLst/>
          </a:prstGeom>
          <a:noFill/>
        </p:spPr>
        <p:txBody>
          <a:bodyPr wrap="square">
            <a:spAutoFit/>
          </a:bodyPr>
          <a:lstStyle/>
          <a:p>
            <a:pPr algn="r"/>
            <a:r>
              <a:rPr lang="en-US" sz="2100" dirty="0">
                <a:solidFill>
                  <a:srgbClr val="532E1F"/>
                </a:solidFill>
                <a:latin typeface="Arial" panose="020B0604020202020204" pitchFamily="34" charset="0"/>
                <a:cs typeface="Arial" panose="020B0604020202020204" pitchFamily="34" charset="0"/>
              </a:rPr>
              <a:t>Institutional Equity (269) 387-6316 </a:t>
            </a:r>
            <a:r>
              <a:rPr lang="en-US" sz="2100" u="sng" dirty="0">
                <a:solidFill>
                  <a:srgbClr val="532E1F"/>
                </a:solidFill>
                <a:latin typeface="Arial" panose="020B0604020202020204" pitchFamily="34" charset="0"/>
                <a:cs typeface="Arial" panose="020B0604020202020204" pitchFamily="34" charset="0"/>
                <a:hlinkClick r:id="rId4" tooltip="Institutional Equity">
                  <a:extLst>
                    <a:ext uri="{A12FA001-AC4F-418D-AE19-62706E023703}">
                      <ahyp:hlinkClr xmlns:ahyp="http://schemas.microsoft.com/office/drawing/2018/hyperlinkcolor" val="tx"/>
                    </a:ext>
                  </a:extLst>
                </a:hlinkClick>
              </a:rPr>
              <a:t>wmich.edu/equity</a:t>
            </a:r>
            <a:endParaRPr lang="en-US" sz="2100" dirty="0">
              <a:solidFill>
                <a:srgbClr val="532E1F"/>
              </a:solidFill>
              <a:latin typeface="Arial" panose="020B0604020202020204" pitchFamily="34" charset="0"/>
              <a:cs typeface="Arial" panose="020B0604020202020204" pitchFamily="34" charset="0"/>
            </a:endParaRPr>
          </a:p>
          <a:p>
            <a:pPr algn="r"/>
            <a:r>
              <a:rPr lang="en-US" sz="2100" dirty="0">
                <a:solidFill>
                  <a:srgbClr val="532E1F"/>
                </a:solidFill>
                <a:latin typeface="Arial" panose="020B0604020202020204" pitchFamily="34" charset="0"/>
                <a:cs typeface="Arial" panose="020B0604020202020204" pitchFamily="34" charset="0"/>
              </a:rPr>
              <a:t>Policy </a:t>
            </a:r>
            <a:r>
              <a:rPr lang="en-US" sz="2100" u="sng" dirty="0">
                <a:solidFill>
                  <a:srgbClr val="532E1F"/>
                </a:solidFill>
                <a:latin typeface="Arial" panose="020B0604020202020204" pitchFamily="34" charset="0"/>
                <a:cs typeface="Arial" panose="020B0604020202020204" pitchFamily="34" charset="0"/>
                <a:hlinkClick r:id="rId5" tooltip="Non-Discrimination Policy">
                  <a:extLst>
                    <a:ext uri="{A12FA001-AC4F-418D-AE19-62706E023703}">
                      <ahyp:hlinkClr xmlns:ahyp="http://schemas.microsoft.com/office/drawing/2018/hyperlinkcolor" val="tx"/>
                    </a:ext>
                  </a:extLst>
                </a:hlinkClick>
              </a:rPr>
              <a:t>wmich.edu/policies/non-discrimination</a:t>
            </a:r>
            <a:endParaRPr lang="en-US" sz="2100" dirty="0">
              <a:solidFill>
                <a:srgbClr val="532E1F"/>
              </a:solidFill>
              <a:latin typeface="Arial" panose="020B0604020202020204" pitchFamily="34" charset="0"/>
              <a:cs typeface="Arial" panose="020B0604020202020204" pitchFamily="34" charset="0"/>
            </a:endParaRPr>
          </a:p>
          <a:p>
            <a:pPr algn="r"/>
            <a:r>
              <a:rPr lang="en-US" sz="2100" dirty="0">
                <a:solidFill>
                  <a:srgbClr val="532E1F"/>
                </a:solidFill>
                <a:latin typeface="Arial" panose="020B0604020202020204" pitchFamily="34" charset="0"/>
                <a:cs typeface="Arial" panose="020B0604020202020204" pitchFamily="34" charset="0"/>
              </a:rPr>
              <a:t>Incident reporting forms </a:t>
            </a:r>
            <a:r>
              <a:rPr lang="en-US" sz="2100" dirty="0">
                <a:solidFill>
                  <a:srgbClr val="532E1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wmich.edu/equity/reporting-forms</a:t>
            </a:r>
            <a:endParaRPr lang="en-US" sz="2100" dirty="0">
              <a:solidFill>
                <a:srgbClr val="532E1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05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a:extLst>
              <a:ext uri="{FF2B5EF4-FFF2-40B4-BE49-F238E27FC236}">
                <a16:creationId xmlns:a16="http://schemas.microsoft.com/office/drawing/2014/main" id="{8DCFFE1B-2863-4D49-AD4D-2FC6ED21FCF3}"/>
              </a:ext>
            </a:extLst>
          </p:cNvPr>
          <p:cNvSpPr txBox="1">
            <a:spLocks/>
          </p:cNvSpPr>
          <p:nvPr/>
        </p:nvSpPr>
        <p:spPr bwMode="auto">
          <a:xfrm>
            <a:off x="0" y="347956"/>
            <a:ext cx="9144000" cy="82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500" b="1" dirty="0">
                <a:solidFill>
                  <a:srgbClr val="532E1F"/>
                </a:solidFill>
                <a:latin typeface="Arial" panose="020B0604020202020204" pitchFamily="34" charset="0"/>
                <a:cs typeface="Arial" panose="020B0604020202020204" pitchFamily="34" charset="0"/>
              </a:rPr>
              <a:t>Sexual &amp; Gender-Based Misconduct</a:t>
            </a:r>
          </a:p>
        </p:txBody>
      </p:sp>
      <p:pic>
        <p:nvPicPr>
          <p:cNvPr id="20" name="Picture 19">
            <a:extLst>
              <a:ext uri="{FF2B5EF4-FFF2-40B4-BE49-F238E27FC236}">
                <a16:creationId xmlns:a16="http://schemas.microsoft.com/office/drawing/2014/main" id="{9E246AFB-A268-4251-954A-09EF1D263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950" y="1681803"/>
            <a:ext cx="763587" cy="763588"/>
          </a:xfrm>
          <a:prstGeom prst="rect">
            <a:avLst/>
          </a:prstGeom>
          <a:effectLst>
            <a:outerShdw blurRad="50800" dist="38100" dir="8100000" algn="tr" rotWithShape="0">
              <a:prstClr val="black">
                <a:alpha val="40000"/>
              </a:prstClr>
            </a:outerShdw>
          </a:effectLst>
        </p:spPr>
      </p:pic>
      <p:sp>
        <p:nvSpPr>
          <p:cNvPr id="23" name="TextBox 22">
            <a:extLst>
              <a:ext uri="{FF2B5EF4-FFF2-40B4-BE49-F238E27FC236}">
                <a16:creationId xmlns:a16="http://schemas.microsoft.com/office/drawing/2014/main" id="{085B98D0-1A9A-4483-A419-9A532F1D2658}"/>
              </a:ext>
            </a:extLst>
          </p:cNvPr>
          <p:cNvSpPr txBox="1"/>
          <p:nvPr/>
        </p:nvSpPr>
        <p:spPr>
          <a:xfrm>
            <a:off x="1097536" y="1799060"/>
            <a:ext cx="7537355" cy="707886"/>
          </a:xfrm>
          <a:prstGeom prst="rect">
            <a:avLst/>
          </a:prstGeom>
          <a:noFill/>
        </p:spPr>
        <p:txBody>
          <a:bodyPr wrap="square" anchor="t">
            <a:spAutoFit/>
          </a:bodyPr>
          <a:lstStyle/>
          <a:p>
            <a:pPr eaLnBrk="1" hangingPunct="1">
              <a:defRPr/>
            </a:pPr>
            <a:r>
              <a:rPr lang="en-US" sz="2000" b="1" dirty="0">
                <a:solidFill>
                  <a:srgbClr val="532E1F"/>
                </a:solidFill>
                <a:latin typeface="Arial"/>
                <a:ea typeface="ＭＳ Ｐゴシック"/>
              </a:rPr>
              <a:t>Know your rights and responsibilities</a:t>
            </a:r>
            <a:r>
              <a:rPr lang="en-US" sz="2000" dirty="0">
                <a:solidFill>
                  <a:srgbClr val="532E1F"/>
                </a:solidFill>
                <a:latin typeface="Arial"/>
                <a:ea typeface="ＭＳ Ｐゴシック"/>
              </a:rPr>
              <a:t> under Title IX and WMU Policy </a:t>
            </a:r>
            <a:r>
              <a:rPr lang="en-US" sz="2000" dirty="0">
                <a:solidFill>
                  <a:srgbClr val="532E1F"/>
                </a:solidFill>
                <a:latin typeface="Arial" panose="020B0604020202020204" pitchFamily="34" charset="0"/>
                <a:cs typeface="Arial" panose="020B0604020202020204" pitchFamily="34" charset="0"/>
              </a:rPr>
              <a:t>Institutional Equity (269) 387-6316 </a:t>
            </a:r>
            <a:r>
              <a:rPr lang="en-US" sz="2000" dirty="0">
                <a:solidFill>
                  <a:srgbClr val="532E1F"/>
                </a:solidFill>
                <a:latin typeface="Arial"/>
                <a:ea typeface="ＭＳ Ｐゴシック"/>
                <a:cs typeface="Arial"/>
                <a:hlinkClick r:id="rId4" tooltip="Institutional Equity">
                  <a:extLst>
                    <a:ext uri="{A12FA001-AC4F-418D-AE19-62706E023703}">
                      <ahyp:hlinkClr xmlns:ahyp="http://schemas.microsoft.com/office/drawing/2018/hyperlinkcolor" val="tx"/>
                    </a:ext>
                  </a:extLst>
                </a:hlinkClick>
              </a:rPr>
              <a:t>wmich.edu/equity</a:t>
            </a:r>
            <a:endParaRPr lang="en-US" sz="2000" dirty="0">
              <a:solidFill>
                <a:srgbClr val="532E1F"/>
              </a:solidFill>
              <a:latin typeface="Arial"/>
              <a:ea typeface="ＭＳ Ｐゴシック"/>
              <a:cs typeface="Arial"/>
            </a:endParaRPr>
          </a:p>
        </p:txBody>
      </p:sp>
      <p:sp>
        <p:nvSpPr>
          <p:cNvPr id="14" name="TextBox 13">
            <a:extLst>
              <a:ext uri="{FF2B5EF4-FFF2-40B4-BE49-F238E27FC236}">
                <a16:creationId xmlns:a16="http://schemas.microsoft.com/office/drawing/2014/main" id="{A79A1E80-FA4E-4C32-B3C3-EAF63056723B}"/>
              </a:ext>
            </a:extLst>
          </p:cNvPr>
          <p:cNvSpPr txBox="1"/>
          <p:nvPr/>
        </p:nvSpPr>
        <p:spPr>
          <a:xfrm>
            <a:off x="0" y="6325974"/>
            <a:ext cx="9144000" cy="400110"/>
          </a:xfrm>
          <a:prstGeom prst="rect">
            <a:avLst/>
          </a:prstGeom>
          <a:noFill/>
        </p:spPr>
        <p:txBody>
          <a:bodyPr wrap="square">
            <a:spAutoFit/>
          </a:bodyPr>
          <a:lstStyle/>
          <a:p>
            <a:r>
              <a:rPr lang="en-US" altLang="en-US" sz="2000" dirty="0">
                <a:solidFill>
                  <a:srgbClr val="532E1F"/>
                </a:solidFill>
                <a:latin typeface="Arial"/>
                <a:ea typeface="ＭＳ Ｐゴシック"/>
                <a:cs typeface="Arial"/>
              </a:rPr>
              <a:t>Review the WMU policy on sexual misconduct at </a:t>
            </a:r>
            <a:r>
              <a:rPr lang="en-US" altLang="en-US" sz="2000" dirty="0">
                <a:solidFill>
                  <a:srgbClr val="532E1F"/>
                </a:solidFill>
                <a:latin typeface="Arial"/>
                <a:ea typeface="ＭＳ Ｐゴシック"/>
                <a:cs typeface="Arial"/>
                <a:hlinkClick r:id="rId5">
                  <a:extLst>
                    <a:ext uri="{A12FA001-AC4F-418D-AE19-62706E023703}">
                      <ahyp:hlinkClr xmlns:ahyp="http://schemas.microsoft.com/office/drawing/2018/hyperlinkcolor" val="tx"/>
                    </a:ext>
                  </a:extLst>
                </a:hlinkClick>
              </a:rPr>
              <a:t>wmich.edu/sexualmisconduct</a:t>
            </a:r>
            <a:r>
              <a:rPr lang="en-US" altLang="en-US" sz="2000" b="1" dirty="0">
                <a:solidFill>
                  <a:srgbClr val="532E1F"/>
                </a:solidFill>
                <a:latin typeface="Arial"/>
                <a:ea typeface="ＭＳ Ｐゴシック"/>
                <a:cs typeface="Arial"/>
                <a:hlinkClick r:id="rId5">
                  <a:extLst>
                    <a:ext uri="{A12FA001-AC4F-418D-AE19-62706E023703}">
                      <ahyp:hlinkClr xmlns:ahyp="http://schemas.microsoft.com/office/drawing/2018/hyperlinkcolor" val="tx"/>
                    </a:ext>
                  </a:extLst>
                </a:hlinkClick>
              </a:rPr>
              <a:t> </a:t>
            </a:r>
            <a:endParaRPr lang="en-US" sz="2000" dirty="0">
              <a:solidFill>
                <a:srgbClr val="532E1F"/>
              </a:solidFill>
            </a:endParaRPr>
          </a:p>
        </p:txBody>
      </p:sp>
      <p:pic>
        <p:nvPicPr>
          <p:cNvPr id="26" name="Picture 25">
            <a:extLst>
              <a:ext uri="{FF2B5EF4-FFF2-40B4-BE49-F238E27FC236}">
                <a16:creationId xmlns:a16="http://schemas.microsoft.com/office/drawing/2014/main" id="{F7EEF963-A053-4398-A369-40D924968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361" y="5014034"/>
            <a:ext cx="765175" cy="765175"/>
          </a:xfrm>
          <a:prstGeom prst="rect">
            <a:avLst/>
          </a:prstGeom>
          <a:effectLst>
            <a:outerShdw blurRad="50800" dist="38100" dir="8100000" algn="tr" rotWithShape="0">
              <a:prstClr val="black">
                <a:alpha val="40000"/>
              </a:prstClr>
            </a:outerShdw>
          </a:effectLst>
        </p:spPr>
      </p:pic>
      <p:sp>
        <p:nvSpPr>
          <p:cNvPr id="27" name="TextBox 26">
            <a:extLst>
              <a:ext uri="{FF2B5EF4-FFF2-40B4-BE49-F238E27FC236}">
                <a16:creationId xmlns:a16="http://schemas.microsoft.com/office/drawing/2014/main" id="{8C9FAB4B-3784-4D9A-9C95-F8C12CC7FBD5}"/>
              </a:ext>
            </a:extLst>
          </p:cNvPr>
          <p:cNvSpPr txBox="1"/>
          <p:nvPr/>
        </p:nvSpPr>
        <p:spPr>
          <a:xfrm>
            <a:off x="1222971" y="5070732"/>
            <a:ext cx="7921029" cy="1015663"/>
          </a:xfrm>
          <a:prstGeom prst="rect">
            <a:avLst/>
          </a:prstGeom>
          <a:noFill/>
        </p:spPr>
        <p:txBody>
          <a:bodyPr wrap="square" anchor="t">
            <a:spAutoFit/>
          </a:bodyPr>
          <a:lstStyle/>
          <a:p>
            <a:pPr eaLnBrk="1" hangingPunct="1">
              <a:defRPr/>
            </a:pPr>
            <a:r>
              <a:rPr lang="en-US" sz="2000" b="1" dirty="0">
                <a:solidFill>
                  <a:srgbClr val="532E1F"/>
                </a:solidFill>
                <a:latin typeface="Arial"/>
                <a:ea typeface="ＭＳ Ｐゴシック"/>
              </a:rPr>
              <a:t>Learn more</a:t>
            </a:r>
            <a:r>
              <a:rPr lang="en-US" sz="2000" dirty="0">
                <a:solidFill>
                  <a:srgbClr val="532E1F"/>
                </a:solidFill>
                <a:latin typeface="Arial"/>
                <a:ea typeface="ＭＳ Ｐゴシック"/>
              </a:rPr>
              <a:t>. GAs are expected to complete the “Sexual Assault Prevention-Graduate” online module at </a:t>
            </a:r>
            <a:r>
              <a:rPr lang="en-US" sz="2000" dirty="0">
                <a:solidFill>
                  <a:srgbClr val="532E1F"/>
                </a:solidFill>
                <a:latin typeface="Arial"/>
                <a:ea typeface="ＭＳ Ｐゴシック"/>
                <a:hlinkClick r:id="rId7">
                  <a:extLst>
                    <a:ext uri="{A12FA001-AC4F-418D-AE19-62706E023703}">
                      <ahyp:hlinkClr xmlns:ahyp="http://schemas.microsoft.com/office/drawing/2018/hyperlinkcolor" val="tx"/>
                    </a:ext>
                  </a:extLst>
                </a:hlinkClick>
              </a:rPr>
              <a:t>wmich.edu/sexualmisconduct/education</a:t>
            </a:r>
            <a:endParaRPr lang="en-US" sz="2000" dirty="0">
              <a:solidFill>
                <a:srgbClr val="532E1F"/>
              </a:solidFill>
              <a:latin typeface="Arial"/>
              <a:ea typeface="ＭＳ Ｐゴシック"/>
            </a:endParaRPr>
          </a:p>
        </p:txBody>
      </p:sp>
      <p:pic>
        <p:nvPicPr>
          <p:cNvPr id="28" name="Picture 27">
            <a:extLst>
              <a:ext uri="{FF2B5EF4-FFF2-40B4-BE49-F238E27FC236}">
                <a16:creationId xmlns:a16="http://schemas.microsoft.com/office/drawing/2014/main" id="{D2FE816B-C3BC-48BF-8FBA-23DBD5CF11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362" y="2784056"/>
            <a:ext cx="765175" cy="763588"/>
          </a:xfrm>
          <a:prstGeom prst="rect">
            <a:avLst/>
          </a:prstGeom>
          <a:effectLst>
            <a:outerShdw blurRad="50800" dist="38100" dir="8100000" algn="tr" rotWithShape="0">
              <a:prstClr val="black">
                <a:alpha val="40000"/>
              </a:prstClr>
            </a:outerShdw>
          </a:effectLst>
        </p:spPr>
      </p:pic>
      <p:sp>
        <p:nvSpPr>
          <p:cNvPr id="29" name="TextBox 28">
            <a:extLst>
              <a:ext uri="{FF2B5EF4-FFF2-40B4-BE49-F238E27FC236}">
                <a16:creationId xmlns:a16="http://schemas.microsoft.com/office/drawing/2014/main" id="{1E42FC6A-9053-429F-AF6A-10B8AF44E575}"/>
              </a:ext>
            </a:extLst>
          </p:cNvPr>
          <p:cNvSpPr txBox="1"/>
          <p:nvPr/>
        </p:nvSpPr>
        <p:spPr>
          <a:xfrm>
            <a:off x="1139181" y="2765318"/>
            <a:ext cx="7924535" cy="1015663"/>
          </a:xfrm>
          <a:prstGeom prst="rect">
            <a:avLst/>
          </a:prstGeom>
          <a:noFill/>
        </p:spPr>
        <p:txBody>
          <a:bodyPr wrap="square" anchor="t">
            <a:spAutoFit/>
          </a:bodyPr>
          <a:lstStyle/>
          <a:p>
            <a:pPr>
              <a:defRPr/>
            </a:pPr>
            <a:r>
              <a:rPr lang="en-US" sz="2000" b="1" dirty="0">
                <a:solidFill>
                  <a:srgbClr val="532E1F"/>
                </a:solidFill>
                <a:latin typeface="Arial"/>
                <a:ea typeface="ＭＳ Ｐゴシック"/>
              </a:rPr>
              <a:t>Seek help </a:t>
            </a:r>
            <a:r>
              <a:rPr lang="en-US" sz="2000" dirty="0">
                <a:solidFill>
                  <a:srgbClr val="532E1F"/>
                </a:solidFill>
                <a:latin typeface="Arial"/>
                <a:ea typeface="ＭＳ Ｐゴシック"/>
              </a:rPr>
              <a:t>through resources appropriate for the situation, including Counseling Services in WMU </a:t>
            </a:r>
            <a:r>
              <a:rPr lang="en-US" sz="2000" dirty="0" err="1">
                <a:solidFill>
                  <a:srgbClr val="532E1F"/>
                </a:solidFill>
                <a:latin typeface="Arial"/>
                <a:ea typeface="ＭＳ Ｐゴシック"/>
              </a:rPr>
              <a:t>Sindecuse</a:t>
            </a:r>
            <a:r>
              <a:rPr lang="en-US" sz="2000" dirty="0">
                <a:solidFill>
                  <a:srgbClr val="532E1F"/>
                </a:solidFill>
                <a:latin typeface="Arial"/>
                <a:ea typeface="ＭＳ Ｐゴシック"/>
              </a:rPr>
              <a:t> Health Center (269) 387-1850 or WMU Public Safety, 911. </a:t>
            </a:r>
          </a:p>
        </p:txBody>
      </p:sp>
      <p:sp>
        <p:nvSpPr>
          <p:cNvPr id="30" name="TextBox 29">
            <a:extLst>
              <a:ext uri="{FF2B5EF4-FFF2-40B4-BE49-F238E27FC236}">
                <a16:creationId xmlns:a16="http://schemas.microsoft.com/office/drawing/2014/main" id="{AA1FA4F9-4D84-4686-9940-C59D737423A1}"/>
              </a:ext>
            </a:extLst>
          </p:cNvPr>
          <p:cNvSpPr txBox="1"/>
          <p:nvPr/>
        </p:nvSpPr>
        <p:spPr>
          <a:xfrm>
            <a:off x="1197293" y="4122529"/>
            <a:ext cx="8209218" cy="400110"/>
          </a:xfrm>
          <a:prstGeom prst="rect">
            <a:avLst/>
          </a:prstGeom>
          <a:noFill/>
        </p:spPr>
        <p:txBody>
          <a:bodyPr wrap="square" anchor="t">
            <a:spAutoFit/>
          </a:bodyPr>
          <a:lstStyle/>
          <a:p>
            <a:pPr>
              <a:defRPr/>
            </a:pPr>
            <a:r>
              <a:rPr lang="en-US" sz="2000" b="1" dirty="0">
                <a:solidFill>
                  <a:srgbClr val="532E1F"/>
                </a:solidFill>
                <a:latin typeface="Arial"/>
                <a:ea typeface="ＭＳ Ｐゴシック"/>
                <a:cs typeface="Arial"/>
              </a:rPr>
              <a:t>Report it! </a:t>
            </a:r>
            <a:r>
              <a:rPr lang="en-US" sz="2000" dirty="0">
                <a:solidFill>
                  <a:srgbClr val="532E1F"/>
                </a:solidFill>
                <a:latin typeface="Arial"/>
                <a:ea typeface="ＭＳ Ｐゴシック"/>
                <a:cs typeface="Arial"/>
              </a:rPr>
              <a:t>Online reporting form: </a:t>
            </a:r>
            <a:r>
              <a:rPr lang="en-US" sz="2000" dirty="0">
                <a:solidFill>
                  <a:srgbClr val="532E1F"/>
                </a:solidFill>
                <a:latin typeface="Arial"/>
                <a:ea typeface="ＭＳ Ｐゴシック"/>
                <a:cs typeface="Arial"/>
                <a:hlinkClick r:id="rId5">
                  <a:extLst>
                    <a:ext uri="{A12FA001-AC4F-418D-AE19-62706E023703}">
                      <ahyp:hlinkClr xmlns:ahyp="http://schemas.microsoft.com/office/drawing/2018/hyperlinkcolor" val="tx"/>
                    </a:ext>
                  </a:extLst>
                </a:hlinkClick>
              </a:rPr>
              <a:t>wmich.edu/sexualmisconduct</a:t>
            </a:r>
            <a:endParaRPr lang="en-US" sz="2000" dirty="0">
              <a:solidFill>
                <a:srgbClr val="532E1F"/>
              </a:solidFill>
              <a:latin typeface="Arial"/>
              <a:ea typeface="ＭＳ Ｐゴシック"/>
              <a:cs typeface="Arial"/>
            </a:endParaRPr>
          </a:p>
        </p:txBody>
      </p:sp>
      <p:pic>
        <p:nvPicPr>
          <p:cNvPr id="31" name="Content Placeholder 4">
            <a:extLst>
              <a:ext uri="{FF2B5EF4-FFF2-40B4-BE49-F238E27FC236}">
                <a16:creationId xmlns:a16="http://schemas.microsoft.com/office/drawing/2014/main" id="{5C4E2BFE-1FC6-4DD7-8A39-F8212BF26D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333950" y="3924607"/>
            <a:ext cx="763587" cy="765175"/>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C5EB26E-67BE-4638-AFB2-9A469854A99A}"/>
              </a:ext>
            </a:extLst>
          </p:cNvPr>
          <p:cNvSpPr/>
          <p:nvPr/>
        </p:nvSpPr>
        <p:spPr>
          <a:xfrm>
            <a:off x="3975248" y="979631"/>
            <a:ext cx="4863830" cy="46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b="1" dirty="0">
                <a:solidFill>
                  <a:srgbClr val="66330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wmich.edu/sexualmisconduct </a:t>
            </a:r>
            <a:endParaRPr lang="en-US" b="1" dirty="0">
              <a:solidFill>
                <a:srgbClr val="6633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51730"/>
            <a:ext cx="9144000" cy="591090"/>
          </a:xfrm>
        </p:spPr>
        <p:txBody>
          <a:bodyPr/>
          <a:lstStyle/>
          <a:p>
            <a:pPr algn="ctr"/>
            <a:r>
              <a:rPr lang="en-US" sz="3500" b="1" dirty="0">
                <a:solidFill>
                  <a:srgbClr val="532E1F"/>
                </a:solidFill>
                <a:latin typeface="Arial" panose="020B0604020202020204" pitchFamily="34" charset="0"/>
                <a:cs typeface="Arial" panose="020B0604020202020204" pitchFamily="34" charset="0"/>
              </a:rPr>
              <a:t>FERPA and Confidentiality</a:t>
            </a:r>
            <a:endParaRPr lang="en-US" altLang="en-US" sz="3500" b="1" dirty="0">
              <a:solidFill>
                <a:srgbClr val="532E1F"/>
              </a:solidFill>
              <a:latin typeface="Arial" panose="020B0604020202020204" pitchFamily="34" charset="0"/>
              <a:ea typeface="Source Sans Pro"/>
              <a:cs typeface="Arial" panose="020B0604020202020204" pitchFamily="34" charset="0"/>
            </a:endParaRPr>
          </a:p>
        </p:txBody>
      </p:sp>
      <p:sp>
        <p:nvSpPr>
          <p:cNvPr id="7" name="Content Placeholder 3">
            <a:extLst>
              <a:ext uri="{FF2B5EF4-FFF2-40B4-BE49-F238E27FC236}">
                <a16:creationId xmlns:a16="http://schemas.microsoft.com/office/drawing/2014/main" id="{33DE6747-3336-4E6D-8D8F-5088C649128A}"/>
              </a:ext>
            </a:extLst>
          </p:cNvPr>
          <p:cNvSpPr txBox="1">
            <a:spLocks/>
          </p:cNvSpPr>
          <p:nvPr/>
        </p:nvSpPr>
        <p:spPr bwMode="auto">
          <a:xfrm>
            <a:off x="524694" y="1869466"/>
            <a:ext cx="8619306" cy="38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500" dirty="0">
                <a:solidFill>
                  <a:srgbClr val="532E1F"/>
                </a:solidFill>
                <a:latin typeface="Arial" panose="020B0604020202020204" pitchFamily="34" charset="0"/>
                <a:cs typeface="Arial" panose="020B0604020202020204" pitchFamily="34" charset="0"/>
              </a:rPr>
              <a:t>As an employee of WMU you may have access to confidential information (including grades, SSN, WIN, enrollment status, academic standing, GPA, etc.)</a:t>
            </a:r>
          </a:p>
          <a:p>
            <a:pPr marL="342900" indent="-342900">
              <a:buFont typeface="Arial" panose="020B0604020202020204" pitchFamily="34" charset="0"/>
              <a:buChar char="•"/>
            </a:pPr>
            <a:r>
              <a:rPr lang="en-US" sz="2500" dirty="0">
                <a:solidFill>
                  <a:srgbClr val="532E1F"/>
                </a:solidFill>
                <a:latin typeface="Arial" panose="020B0604020202020204" pitchFamily="34" charset="0"/>
                <a:cs typeface="Arial" panose="020B0604020202020204" pitchFamily="34" charset="0"/>
              </a:rPr>
              <a:t>Certain student information is protected by the Family Education Rights Privacy Act of 1974 (FERPA) </a:t>
            </a:r>
          </a:p>
          <a:p>
            <a:pPr marL="342900" indent="-342900">
              <a:buFont typeface="Arial" panose="020B0604020202020204" pitchFamily="34" charset="0"/>
              <a:buChar char="•"/>
            </a:pPr>
            <a:r>
              <a:rPr lang="en-US" sz="2500" dirty="0">
                <a:solidFill>
                  <a:srgbClr val="532E1F"/>
                </a:solidFill>
                <a:latin typeface="Arial" panose="020B0604020202020204" pitchFamily="34" charset="0"/>
                <a:cs typeface="Arial" panose="020B0604020202020204" pitchFamily="34" charset="0"/>
              </a:rPr>
              <a:t>That information may never be duplicated or shared without the consent of the individual and your supervisor</a:t>
            </a:r>
          </a:p>
          <a:p>
            <a:pPr marL="342900" indent="-342900">
              <a:buFont typeface="Arial" panose="020B0604020202020204" pitchFamily="34" charset="0"/>
              <a:buChar char="•"/>
            </a:pPr>
            <a:r>
              <a:rPr lang="en-US" sz="2500" dirty="0">
                <a:solidFill>
                  <a:srgbClr val="532E1F"/>
                </a:solidFill>
                <a:latin typeface="Arial" panose="020B0604020202020204" pitchFamily="34" charset="0"/>
                <a:cs typeface="Arial" panose="020B0604020202020204" pitchFamily="34" charset="0"/>
              </a:rPr>
              <a:t>If you don’t know – then don’t share or ask your supervisor</a:t>
            </a:r>
          </a:p>
        </p:txBody>
      </p:sp>
      <p:pic>
        <p:nvPicPr>
          <p:cNvPr id="6" name="Picture 5" descr="Logo&#10;&#10;Description automatically generated">
            <a:extLst>
              <a:ext uri="{FF2B5EF4-FFF2-40B4-BE49-F238E27FC236}">
                <a16:creationId xmlns:a16="http://schemas.microsoft.com/office/drawing/2014/main" id="{5AB5C3DB-07F8-4D1E-A01A-540BC37B8354}"/>
              </a:ext>
            </a:extLst>
          </p:cNvPr>
          <p:cNvPicPr>
            <a:picLocks noChangeAspect="1"/>
          </p:cNvPicPr>
          <p:nvPr/>
        </p:nvPicPr>
        <p:blipFill>
          <a:blip r:embed="rId3"/>
          <a:stretch>
            <a:fillRect/>
          </a:stretch>
        </p:blipFill>
        <p:spPr>
          <a:xfrm>
            <a:off x="216063" y="5683286"/>
            <a:ext cx="987227" cy="990981"/>
          </a:xfrm>
          <a:prstGeom prst="rect">
            <a:avLst/>
          </a:prstGeom>
        </p:spPr>
      </p:pic>
      <p:sp>
        <p:nvSpPr>
          <p:cNvPr id="3" name="Rectangle 2">
            <a:extLst>
              <a:ext uri="{FF2B5EF4-FFF2-40B4-BE49-F238E27FC236}">
                <a16:creationId xmlns:a16="http://schemas.microsoft.com/office/drawing/2014/main" id="{2E4A51E8-447E-4196-BB9F-E9B37AA7DF45}"/>
              </a:ext>
            </a:extLst>
          </p:cNvPr>
          <p:cNvSpPr/>
          <p:nvPr/>
        </p:nvSpPr>
        <p:spPr>
          <a:xfrm>
            <a:off x="2254433" y="1042820"/>
            <a:ext cx="5159828" cy="458731"/>
          </a:xfrm>
          <a:prstGeom prst="rect">
            <a:avLst/>
          </a:prstGeom>
        </p:spPr>
        <p:txBody>
          <a:bodyPr wrap="square">
            <a:spAutoFit/>
          </a:bodyPr>
          <a:lstStyle/>
          <a:p>
            <a:r>
              <a:rPr lang="en-US" b="1" dirty="0">
                <a:solidFill>
                  <a:srgbClr val="6633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wmich.edu/registrar/policies/ferpa</a:t>
            </a:r>
            <a:endParaRPr lang="en-US" b="1" dirty="0">
              <a:solidFill>
                <a:srgbClr val="663300"/>
              </a:solidFill>
            </a:endParaRPr>
          </a:p>
        </p:txBody>
      </p:sp>
    </p:spTree>
    <p:extLst>
      <p:ext uri="{BB962C8B-B14F-4D97-AF65-F5344CB8AC3E}">
        <p14:creationId xmlns:p14="http://schemas.microsoft.com/office/powerpoint/2010/main" val="77395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 y="264701"/>
            <a:ext cx="9143999" cy="504556"/>
          </a:xfrm>
        </p:spPr>
        <p:txBody>
          <a:bodyPr/>
          <a:lstStyle/>
          <a:p>
            <a:pPr algn="ctr"/>
            <a:r>
              <a:rPr lang="en-US" sz="3500" b="1" dirty="0">
                <a:solidFill>
                  <a:srgbClr val="532E1F"/>
                </a:solidFill>
                <a:latin typeface="Arial" panose="020B0604020202020204" pitchFamily="34" charset="0"/>
                <a:ea typeface="ＭＳ Ｐゴシック"/>
                <a:cs typeface="Arial" panose="020B0604020202020204" pitchFamily="34" charset="0"/>
              </a:rPr>
              <a:t>Campus Safety &amp; Security</a:t>
            </a:r>
            <a:endParaRPr lang="en-US" altLang="en-US" sz="3500" b="1" dirty="0">
              <a:solidFill>
                <a:srgbClr val="532E1F"/>
              </a:solidFill>
              <a:latin typeface="Arial" panose="020B0604020202020204" pitchFamily="34" charset="0"/>
              <a:ea typeface="Source Sans Pro"/>
              <a:cs typeface="Arial" panose="020B0604020202020204" pitchFamily="34" charset="0"/>
            </a:endParaRPr>
          </a:p>
        </p:txBody>
      </p:sp>
      <p:sp>
        <p:nvSpPr>
          <p:cNvPr id="7" name="Content Placeholder 3">
            <a:extLst>
              <a:ext uri="{FF2B5EF4-FFF2-40B4-BE49-F238E27FC236}">
                <a16:creationId xmlns:a16="http://schemas.microsoft.com/office/drawing/2014/main" id="{33DE6747-3336-4E6D-8D8F-5088C649128A}"/>
              </a:ext>
            </a:extLst>
          </p:cNvPr>
          <p:cNvSpPr txBox="1">
            <a:spLocks/>
          </p:cNvSpPr>
          <p:nvPr/>
        </p:nvSpPr>
        <p:spPr bwMode="auto">
          <a:xfrm>
            <a:off x="274492" y="1582426"/>
            <a:ext cx="8595016" cy="48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500" b="1" dirty="0">
                <a:solidFill>
                  <a:srgbClr val="532E1F"/>
                </a:solidFill>
                <a:latin typeface="Arial"/>
                <a:ea typeface="ＭＳ Ｐゴシック"/>
                <a:cs typeface="Arial"/>
              </a:rPr>
              <a:t>Campus safety contact information</a:t>
            </a:r>
          </a:p>
          <a:p>
            <a:pPr marL="342900" indent="-342900">
              <a:buFont typeface="Arial" panose="020B0604020202020204" pitchFamily="34" charset="0"/>
              <a:buChar char="•"/>
            </a:pPr>
            <a:r>
              <a:rPr lang="en-US" sz="2500" dirty="0">
                <a:solidFill>
                  <a:srgbClr val="532E1F"/>
                </a:solidFill>
                <a:latin typeface="Arial"/>
                <a:ea typeface="ＭＳ Ｐゴシック"/>
                <a:cs typeface="Arial"/>
              </a:rPr>
              <a:t>(269) 387-5555 from any phone anytime</a:t>
            </a:r>
          </a:p>
          <a:p>
            <a:pPr marL="342900" indent="-342900">
              <a:buFont typeface="Arial" panose="020B0604020202020204" pitchFamily="34" charset="0"/>
              <a:buChar char="•"/>
            </a:pPr>
            <a:r>
              <a:rPr lang="en-US" sz="2500" dirty="0">
                <a:solidFill>
                  <a:srgbClr val="532E1F"/>
                </a:solidFill>
                <a:latin typeface="Arial"/>
                <a:ea typeface="ＭＳ Ｐゴシック"/>
                <a:cs typeface="Arial"/>
              </a:rPr>
              <a:t>911 will reach Kalamazoo County emergency dispatch</a:t>
            </a:r>
          </a:p>
          <a:p>
            <a:r>
              <a:rPr lang="en-US" sz="2500" b="1" dirty="0">
                <a:solidFill>
                  <a:srgbClr val="532E1F"/>
                </a:solidFill>
                <a:latin typeface="Arial"/>
                <a:ea typeface="ＭＳ Ｐゴシック"/>
                <a:cs typeface="Arial"/>
              </a:rPr>
              <a:t>WMU alert system</a:t>
            </a:r>
          </a:p>
          <a:p>
            <a:pPr marL="342900" indent="-342900">
              <a:buFont typeface="Arial" panose="020B0604020202020204" pitchFamily="34" charset="0"/>
              <a:buChar char="•"/>
            </a:pPr>
            <a:r>
              <a:rPr lang="en-US" sz="2500" dirty="0">
                <a:solidFill>
                  <a:srgbClr val="532E1F"/>
                </a:solidFill>
                <a:latin typeface="Arial"/>
                <a:ea typeface="ＭＳ Ｐゴシック"/>
                <a:cs typeface="Arial"/>
              </a:rPr>
              <a:t>Register online at GoWMU</a:t>
            </a:r>
          </a:p>
          <a:p>
            <a:r>
              <a:rPr lang="en-US" sz="2500" b="1" dirty="0">
                <a:solidFill>
                  <a:srgbClr val="532E1F"/>
                </a:solidFill>
                <a:latin typeface="Arial"/>
                <a:ea typeface="ＭＳ Ｐゴシック"/>
                <a:cs typeface="Arial"/>
              </a:rPr>
              <a:t>Emergency management &amp; procedures</a:t>
            </a:r>
          </a:p>
          <a:p>
            <a:pPr marL="342900" indent="-342900">
              <a:buFont typeface="Arial" panose="020B0604020202020204" pitchFamily="34" charset="0"/>
              <a:buChar char="•"/>
            </a:pPr>
            <a:r>
              <a:rPr lang="en-US" sz="2500" dirty="0">
                <a:solidFill>
                  <a:srgbClr val="532E1F"/>
                </a:solidFill>
                <a:latin typeface="Arial"/>
                <a:ea typeface="ＭＳ Ｐゴシック"/>
                <a:cs typeface="Arial"/>
              </a:rPr>
              <a:t>Visit the website at </a:t>
            </a:r>
            <a:r>
              <a:rPr lang="en-US" sz="2500" dirty="0">
                <a:solidFill>
                  <a:srgbClr val="532E1F"/>
                </a:solidFill>
                <a:latin typeface="Arial"/>
                <a:cs typeface="Arial"/>
                <a:hlinkClick r:id="rId3">
                  <a:extLst>
                    <a:ext uri="{A12FA001-AC4F-418D-AE19-62706E023703}">
                      <ahyp:hlinkClr xmlns:ahyp="http://schemas.microsoft.com/office/drawing/2018/hyperlinkcolor" val="tx"/>
                    </a:ext>
                  </a:extLst>
                </a:hlinkClick>
              </a:rPr>
              <a:t>wmich.edu/emergencymanagement</a:t>
            </a:r>
            <a:r>
              <a:rPr lang="en-US" sz="2500" dirty="0">
                <a:solidFill>
                  <a:srgbClr val="532E1F"/>
                </a:solidFill>
                <a:latin typeface="Arial"/>
                <a:cs typeface="Arial"/>
              </a:rPr>
              <a:t> </a:t>
            </a:r>
            <a:r>
              <a:rPr lang="en-US" sz="2500" dirty="0">
                <a:solidFill>
                  <a:srgbClr val="532E1F"/>
                </a:solidFill>
                <a:latin typeface="Arial"/>
                <a:ea typeface="ＭＳ Ｐゴシック"/>
                <a:cs typeface="Arial"/>
              </a:rPr>
              <a:t>for information on critical incidents, active shooter, fire, tornado and more</a:t>
            </a:r>
          </a:p>
          <a:p>
            <a:r>
              <a:rPr lang="en-US" sz="2500" b="1" dirty="0">
                <a:solidFill>
                  <a:srgbClr val="532E1F"/>
                </a:solidFill>
                <a:latin typeface="Arial"/>
                <a:ea typeface="ＭＳ Ｐゴシック"/>
                <a:cs typeface="Arial"/>
              </a:rPr>
              <a:t>Building security</a:t>
            </a:r>
          </a:p>
          <a:p>
            <a:pPr marL="342900" indent="-342900">
              <a:buFont typeface="Arial" panose="020B0604020202020204" pitchFamily="34" charset="0"/>
              <a:buChar char="•"/>
            </a:pPr>
            <a:r>
              <a:rPr lang="en-US" sz="2500" dirty="0">
                <a:solidFill>
                  <a:srgbClr val="532E1F"/>
                </a:solidFill>
                <a:latin typeface="Arial"/>
                <a:ea typeface="ＭＳ Ｐゴシック"/>
                <a:cs typeface="Arial"/>
              </a:rPr>
              <a:t>Keys and swipe systems</a:t>
            </a:r>
            <a:endParaRPr lang="en-US" sz="2400" dirty="0">
              <a:solidFill>
                <a:srgbClr val="532E1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B1EB8B0-9F80-4540-B942-B93B63B7774B}"/>
              </a:ext>
            </a:extLst>
          </p:cNvPr>
          <p:cNvSpPr/>
          <p:nvPr/>
        </p:nvSpPr>
        <p:spPr>
          <a:xfrm>
            <a:off x="3344845" y="769257"/>
            <a:ext cx="4176143" cy="477054"/>
          </a:xfrm>
          <a:prstGeom prst="rect">
            <a:avLst/>
          </a:prstGeom>
        </p:spPr>
        <p:txBody>
          <a:bodyPr wrap="none">
            <a:spAutoFit/>
          </a:bodyPr>
          <a:lstStyle/>
          <a:p>
            <a:r>
              <a:rPr lang="en-US" sz="2500" b="1" dirty="0">
                <a:solidFill>
                  <a:srgbClr val="663300"/>
                </a:solidFill>
                <a:latin typeface="Arial"/>
                <a:ea typeface="ＭＳ Ｐゴシック"/>
                <a:cs typeface="Arial"/>
                <a:hlinkClick r:id="rId4">
                  <a:extLst>
                    <a:ext uri="{A12FA001-AC4F-418D-AE19-62706E023703}">
                      <ahyp:hlinkClr xmlns:ahyp="http://schemas.microsoft.com/office/drawing/2018/hyperlinkcolor" val="tx"/>
                    </a:ext>
                  </a:extLst>
                </a:hlinkClick>
              </a:rPr>
              <a:t>wmich.edu/campus-safety</a:t>
            </a:r>
            <a:endParaRPr lang="en-US" sz="2500" b="1" dirty="0">
              <a:solidFill>
                <a:srgbClr val="663300"/>
              </a:solidFill>
              <a:latin typeface="Arial"/>
              <a:ea typeface="ＭＳ Ｐゴシック"/>
              <a:cs typeface="Arial"/>
            </a:endParaRPr>
          </a:p>
        </p:txBody>
      </p:sp>
    </p:spTree>
    <p:extLst>
      <p:ext uri="{BB962C8B-B14F-4D97-AF65-F5344CB8AC3E}">
        <p14:creationId xmlns:p14="http://schemas.microsoft.com/office/powerpoint/2010/main" val="376449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4071025"/>
            <a:ext cx="9144000" cy="2246769"/>
          </a:xfrm>
          <a:prstGeom prst="rect">
            <a:avLst/>
          </a:prstGeom>
          <a:noFill/>
        </p:spPr>
        <p:txBody>
          <a:bodyPr wrap="square" rtlCol="0">
            <a:spAutoFit/>
          </a:bodyPr>
          <a:lstStyle/>
          <a:p>
            <a:pPr algn="ctr"/>
            <a:r>
              <a:rPr lang="en-US" sz="3500" b="1" dirty="0">
                <a:solidFill>
                  <a:srgbClr val="532E1F"/>
                </a:solidFill>
                <a:latin typeface="Arial"/>
                <a:ea typeface="ＭＳ Ｐゴシック"/>
              </a:rPr>
              <a:t>Graduate Appointee Information </a:t>
            </a:r>
            <a:br>
              <a:rPr lang="en-US" sz="3500" b="1" dirty="0">
                <a:solidFill>
                  <a:srgbClr val="532E1F"/>
                </a:solidFill>
                <a:latin typeface="Arial"/>
                <a:ea typeface="ＭＳ Ｐゴシック"/>
              </a:rPr>
            </a:br>
            <a:endParaRPr lang="en-US" sz="3500" b="1" dirty="0">
              <a:solidFill>
                <a:srgbClr val="532E1F"/>
              </a:solidFill>
            </a:endParaRPr>
          </a:p>
          <a:p>
            <a:pPr algn="ctr"/>
            <a:r>
              <a:rPr lang="en-US" sz="3500" dirty="0">
                <a:solidFill>
                  <a:srgbClr val="532E1F"/>
                </a:solidFill>
                <a:latin typeface="Arial"/>
                <a:ea typeface="ＭＳ Ｐゴシック"/>
              </a:rPr>
              <a:t>Elena Wood,</a:t>
            </a:r>
          </a:p>
          <a:p>
            <a:pPr algn="ctr"/>
            <a:r>
              <a:rPr lang="en-US" sz="3500" dirty="0">
                <a:solidFill>
                  <a:srgbClr val="532E1F"/>
                </a:solidFill>
                <a:latin typeface="Arial"/>
                <a:ea typeface="ＭＳ Ｐゴシック"/>
              </a:rPr>
              <a:t> Business Manager Associate</a:t>
            </a:r>
          </a:p>
        </p:txBody>
      </p:sp>
      <p:pic>
        <p:nvPicPr>
          <p:cNvPr id="7" name="Picture 6" descr="Logo&#10;&#10;Description automatically generated">
            <a:extLst>
              <a:ext uri="{FF2B5EF4-FFF2-40B4-BE49-F238E27FC236}">
                <a16:creationId xmlns:a16="http://schemas.microsoft.com/office/drawing/2014/main" id="{819F27BC-FCD3-4825-8745-96521C957B65}"/>
              </a:ext>
            </a:extLst>
          </p:cNvPr>
          <p:cNvPicPr>
            <a:picLocks noChangeAspect="1"/>
          </p:cNvPicPr>
          <p:nvPr/>
        </p:nvPicPr>
        <p:blipFill>
          <a:blip r:embed="rId3"/>
          <a:stretch>
            <a:fillRect/>
          </a:stretch>
        </p:blipFill>
        <p:spPr>
          <a:xfrm>
            <a:off x="2959175" y="540206"/>
            <a:ext cx="3225650" cy="3116923"/>
          </a:xfrm>
          <a:prstGeom prst="rect">
            <a:avLst/>
          </a:prstGeom>
        </p:spPr>
      </p:pic>
    </p:spTree>
    <p:extLst>
      <p:ext uri="{BB962C8B-B14F-4D97-AF65-F5344CB8AC3E}">
        <p14:creationId xmlns:p14="http://schemas.microsoft.com/office/powerpoint/2010/main" val="3373028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57082" y="459810"/>
            <a:ext cx="7189693" cy="1046678"/>
          </a:xfrm>
        </p:spPr>
        <p:txBody>
          <a:bodyPr/>
          <a:lstStyle/>
          <a:p>
            <a:pPr algn="ctr"/>
            <a:r>
              <a:rPr lang="en-US" sz="3500" b="1" dirty="0">
                <a:latin typeface="Arial" panose="020B0604020202020204" pitchFamily="34" charset="0"/>
                <a:cs typeface="Arial" panose="020B0604020202020204" pitchFamily="34" charset="0"/>
              </a:rPr>
              <a:t>Stipend Information</a:t>
            </a:r>
            <a:endParaRPr lang="en-US" altLang="en-US" sz="3500" b="1" dirty="0">
              <a:latin typeface="Arial" panose="020B0604020202020204" pitchFamily="34" charset="0"/>
              <a:ea typeface="ＭＳ Ｐゴシック"/>
              <a:cs typeface="Arial" panose="020B0604020202020204" pitchFamily="34" charset="0"/>
            </a:endParaRPr>
          </a:p>
        </p:txBody>
      </p:sp>
      <p:sp>
        <p:nvSpPr>
          <p:cNvPr id="7" name="Content Placeholder 3">
            <a:extLst>
              <a:ext uri="{FF2B5EF4-FFF2-40B4-BE49-F238E27FC236}">
                <a16:creationId xmlns:a16="http://schemas.microsoft.com/office/drawing/2014/main" id="{33DE6747-3336-4E6D-8D8F-5088C649128A}"/>
              </a:ext>
            </a:extLst>
          </p:cNvPr>
          <p:cNvSpPr txBox="1">
            <a:spLocks/>
          </p:cNvSpPr>
          <p:nvPr/>
        </p:nvSpPr>
        <p:spPr bwMode="auto">
          <a:xfrm>
            <a:off x="853646" y="2087762"/>
            <a:ext cx="7436707" cy="385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500" u="sng" dirty="0">
                <a:latin typeface="Arial" panose="020B0604020202020204" pitchFamily="34" charset="0"/>
                <a:ea typeface="ＭＳ Ｐゴシック"/>
                <a:cs typeface="Arial" panose="020B0604020202020204" pitchFamily="34" charset="0"/>
              </a:rPr>
              <a:t>First pay date</a:t>
            </a:r>
            <a:r>
              <a:rPr lang="en-US" sz="2500" dirty="0">
                <a:latin typeface="Arial" panose="020B0604020202020204" pitchFamily="34" charset="0"/>
                <a:ea typeface="ＭＳ Ｐゴシック"/>
                <a:cs typeface="Arial" panose="020B0604020202020204" pitchFamily="34" charset="0"/>
              </a:rPr>
              <a:t>:</a:t>
            </a:r>
          </a:p>
          <a:p>
            <a:r>
              <a:rPr lang="en-US" sz="2500" b="1" dirty="0">
                <a:latin typeface="Arial" panose="020B0604020202020204" pitchFamily="34" charset="0"/>
                <a:ea typeface="ＭＳ Ｐゴシック"/>
                <a:cs typeface="Arial" panose="020B0604020202020204" pitchFamily="34" charset="0"/>
              </a:rPr>
              <a:t>Fall 2025 </a:t>
            </a:r>
            <a:r>
              <a:rPr lang="en-US" sz="2500" dirty="0">
                <a:latin typeface="Arial" panose="020B0604020202020204" pitchFamily="34" charset="0"/>
                <a:ea typeface="ＭＳ Ｐゴシック"/>
                <a:cs typeface="Arial" panose="020B0604020202020204" pitchFamily="34" charset="0"/>
              </a:rPr>
              <a:t>September 9, 2025</a:t>
            </a:r>
          </a:p>
          <a:p>
            <a:pPr marL="342900" indent="-342900">
              <a:buFont typeface="Arial" panose="020B0604020202020204" pitchFamily="34" charset="0"/>
              <a:buChar char="•"/>
            </a:pPr>
            <a:r>
              <a:rPr lang="en-US" sz="2500" dirty="0">
                <a:latin typeface="Arial" panose="020B0604020202020204" pitchFamily="34" charset="0"/>
                <a:ea typeface="ＭＳ Ｐゴシック"/>
                <a:cs typeface="Arial" panose="020B0604020202020204" pitchFamily="34" charset="0"/>
              </a:rPr>
              <a:t>Complete I-9 form with HR through GoWMU (</a:t>
            </a:r>
            <a:r>
              <a:rPr lang="en-US" sz="2500" dirty="0">
                <a:latin typeface="Arial" panose="020B0604020202020204" pitchFamily="34" charset="0"/>
                <a:ea typeface="ＭＳ Ｐゴシック"/>
                <a:cs typeface="Arial" panose="020B0604020202020204" pitchFamily="34" charset="0"/>
                <a:hlinkClick r:id="rId3"/>
              </a:rPr>
              <a:t>go.wmich.edu/s</a:t>
            </a:r>
            <a:r>
              <a:rPr lang="en-US" sz="2500" dirty="0">
                <a:latin typeface="Arial" panose="020B0604020202020204" pitchFamily="34" charset="0"/>
                <a:ea typeface="ＭＳ Ｐゴシック"/>
                <a:cs typeface="Arial" panose="020B0604020202020204" pitchFamily="34" charset="0"/>
              </a:rPr>
              <a:t>)</a:t>
            </a:r>
          </a:p>
          <a:p>
            <a:pPr marL="342900" indent="-342900">
              <a:buFont typeface="Arial" panose="020B0604020202020204" pitchFamily="34" charset="0"/>
              <a:buChar char="•"/>
            </a:pPr>
            <a:r>
              <a:rPr lang="en-US" sz="2500" dirty="0">
                <a:latin typeface="Arial" panose="020B0604020202020204" pitchFamily="34" charset="0"/>
                <a:ea typeface="ＭＳ Ｐゴシック"/>
                <a:cs typeface="Arial" panose="020B0604020202020204" pitchFamily="34" charset="0"/>
              </a:rPr>
              <a:t>Set up direct deposit through </a:t>
            </a:r>
            <a:r>
              <a:rPr lang="en-US" sz="2500" dirty="0" err="1">
                <a:latin typeface="Arial" panose="020B0604020202020204" pitchFamily="34" charset="0"/>
                <a:ea typeface="ＭＳ Ｐゴシック"/>
                <a:cs typeface="Arial" panose="020B0604020202020204" pitchFamily="34" charset="0"/>
              </a:rPr>
              <a:t>GoWMU</a:t>
            </a:r>
            <a:endParaRPr lang="en-US" sz="2500" dirty="0">
              <a:latin typeface="Arial" panose="020B0604020202020204" pitchFamily="34" charset="0"/>
              <a:ea typeface="ＭＳ Ｐゴシック"/>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ea typeface="ＭＳ Ｐゴシック"/>
                <a:cs typeface="Arial" panose="020B0604020202020204" pitchFamily="34" charset="0"/>
              </a:rPr>
              <a:t>View paycheck</a:t>
            </a:r>
          </a:p>
          <a:p>
            <a:pPr marL="342900" indent="-342900">
              <a:buFont typeface="Arial" panose="020B0604020202020204" pitchFamily="34" charset="0"/>
              <a:buChar char="•"/>
            </a:pPr>
            <a:r>
              <a:rPr lang="en-US" sz="2500" dirty="0">
                <a:latin typeface="Arial" panose="020B0604020202020204" pitchFamily="34" charset="0"/>
                <a:ea typeface="ＭＳ Ｐゴシック"/>
                <a:cs typeface="Arial" panose="020B0604020202020204" pitchFamily="34" charset="0"/>
              </a:rPr>
              <a:t>Questions? Email </a:t>
            </a:r>
            <a:r>
              <a:rPr lang="en-US" sz="2500" dirty="0">
                <a:latin typeface="Arial" panose="020B0604020202020204" pitchFamily="34" charset="0"/>
                <a:ea typeface="ＭＳ Ｐゴシック"/>
                <a:cs typeface="Arial" panose="020B0604020202020204" pitchFamily="34" charset="0"/>
                <a:hlinkClick r:id="rId4"/>
              </a:rPr>
              <a:t>grad-awards@wmich.edu</a:t>
            </a:r>
            <a:r>
              <a:rPr lang="en-US" sz="2500" dirty="0">
                <a:latin typeface="Arial" panose="020B0604020202020204" pitchFamily="34" charset="0"/>
                <a:ea typeface="ＭＳ Ｐゴシック"/>
                <a:cs typeface="Arial" panose="020B0604020202020204" pitchFamily="34" charset="0"/>
              </a:rPr>
              <a:t> </a:t>
            </a:r>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0EECC354-23AA-4C59-B8B5-D86E1EB44F74}"/>
              </a:ext>
            </a:extLst>
          </p:cNvPr>
          <p:cNvPicPr>
            <a:picLocks noChangeAspect="1"/>
          </p:cNvPicPr>
          <p:nvPr/>
        </p:nvPicPr>
        <p:blipFill>
          <a:blip r:embed="rId5"/>
          <a:stretch>
            <a:fillRect/>
          </a:stretch>
        </p:blipFill>
        <p:spPr>
          <a:xfrm>
            <a:off x="269645" y="249762"/>
            <a:ext cx="1049770" cy="1014384"/>
          </a:xfrm>
          <a:prstGeom prst="rect">
            <a:avLst/>
          </a:prstGeom>
        </p:spPr>
      </p:pic>
    </p:spTree>
    <p:extLst>
      <p:ext uri="{BB962C8B-B14F-4D97-AF65-F5344CB8AC3E}">
        <p14:creationId xmlns:p14="http://schemas.microsoft.com/office/powerpoint/2010/main" val="242630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57082" y="459810"/>
            <a:ext cx="7189693" cy="1046678"/>
          </a:xfrm>
        </p:spPr>
        <p:txBody>
          <a:bodyPr/>
          <a:lstStyle/>
          <a:p>
            <a:pPr algn="ctr"/>
            <a:r>
              <a:rPr lang="en-US" sz="3500" b="1" dirty="0" err="1">
                <a:latin typeface="Arial" panose="020B0604020202020204" pitchFamily="34" charset="0"/>
                <a:cs typeface="Arial" panose="020B0604020202020204" pitchFamily="34" charset="0"/>
              </a:rPr>
              <a:t>goWMU</a:t>
            </a:r>
            <a:endParaRPr lang="en-US" altLang="en-US" sz="3500" b="1" dirty="0">
              <a:latin typeface="Arial" panose="020B0604020202020204" pitchFamily="34" charset="0"/>
              <a:ea typeface="ＭＳ Ｐゴシック"/>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0EECC354-23AA-4C59-B8B5-D86E1EB44F74}"/>
              </a:ext>
            </a:extLst>
          </p:cNvPr>
          <p:cNvPicPr>
            <a:picLocks noChangeAspect="1"/>
          </p:cNvPicPr>
          <p:nvPr/>
        </p:nvPicPr>
        <p:blipFill>
          <a:blip r:embed="rId3"/>
          <a:stretch>
            <a:fillRect/>
          </a:stretch>
        </p:blipFill>
        <p:spPr>
          <a:xfrm>
            <a:off x="269645" y="249762"/>
            <a:ext cx="1049770" cy="1014384"/>
          </a:xfrm>
          <a:prstGeom prst="rect">
            <a:avLst/>
          </a:prstGeom>
        </p:spPr>
      </p:pic>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56BFE3C1-EEC7-4692-A8BF-801D631DD4D8}"/>
              </a:ext>
            </a:extLst>
          </p:cNvPr>
          <p:cNvPicPr>
            <a:picLocks noChangeAspect="1"/>
          </p:cNvPicPr>
          <p:nvPr/>
        </p:nvPicPr>
        <p:blipFill>
          <a:blip r:embed="rId4"/>
          <a:stretch>
            <a:fillRect/>
          </a:stretch>
        </p:blipFill>
        <p:spPr>
          <a:xfrm>
            <a:off x="794530" y="1506488"/>
            <a:ext cx="7415415" cy="3989685"/>
          </a:xfrm>
          <a:prstGeom prst="rect">
            <a:avLst/>
          </a:prstGeom>
        </p:spPr>
      </p:pic>
    </p:spTree>
    <p:extLst>
      <p:ext uri="{BB962C8B-B14F-4D97-AF65-F5344CB8AC3E}">
        <p14:creationId xmlns:p14="http://schemas.microsoft.com/office/powerpoint/2010/main" val="296118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4238EC7-05B2-4B20-B470-ECBB017F9088}"/>
              </a:ext>
            </a:extLst>
          </p:cNvPr>
          <p:cNvSpPr/>
          <p:nvPr/>
        </p:nvSpPr>
        <p:spPr>
          <a:xfrm>
            <a:off x="186813" y="157316"/>
            <a:ext cx="8786934" cy="6561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CB0D24F7-C99F-4E41-8BFE-3F6F826DAD3D}"/>
              </a:ext>
            </a:extLst>
          </p:cNvPr>
          <p:cNvSpPr txBox="1"/>
          <p:nvPr/>
        </p:nvSpPr>
        <p:spPr>
          <a:xfrm>
            <a:off x="-1225" y="658163"/>
            <a:ext cx="9145225" cy="646331"/>
          </a:xfrm>
          <a:prstGeom prst="rect">
            <a:avLst/>
          </a:prstGeom>
          <a:noFill/>
        </p:spPr>
        <p:txBody>
          <a:bodyPr wrap="square" rtlCol="0">
            <a:spAutoFit/>
          </a:bodyPr>
          <a:lstStyle/>
          <a:p>
            <a:pPr algn="ctr"/>
            <a:r>
              <a:rPr lang="en-US" sz="3500" b="1" dirty="0">
                <a:solidFill>
                  <a:srgbClr val="532E1F"/>
                </a:solidFill>
              </a:rPr>
              <a:t>Presentation Goals</a:t>
            </a:r>
            <a:endParaRPr lang="en-CA" sz="3500" b="1" dirty="0">
              <a:solidFill>
                <a:srgbClr val="532E1F"/>
              </a:solidFill>
              <a:latin typeface="Source Sans Pro Semibold" charset="0"/>
              <a:ea typeface="Source Sans Pro Semibold" charset="0"/>
              <a:cs typeface="Source Sans Pro Semibold" charset="0"/>
            </a:endParaRPr>
          </a:p>
        </p:txBody>
      </p:sp>
      <p:grpSp>
        <p:nvGrpSpPr>
          <p:cNvPr id="3" name="Group 2">
            <a:extLst>
              <a:ext uri="{FF2B5EF4-FFF2-40B4-BE49-F238E27FC236}">
                <a16:creationId xmlns:a16="http://schemas.microsoft.com/office/drawing/2014/main" id="{94F01967-5A72-4F32-B2D3-21B43CBFE92F}"/>
              </a:ext>
            </a:extLst>
          </p:cNvPr>
          <p:cNvGrpSpPr/>
          <p:nvPr/>
        </p:nvGrpSpPr>
        <p:grpSpPr>
          <a:xfrm>
            <a:off x="3" y="1974823"/>
            <a:ext cx="2164272" cy="1385277"/>
            <a:chOff x="0" y="2009273"/>
            <a:chExt cx="2988000" cy="1419727"/>
          </a:xfrm>
          <a:solidFill>
            <a:srgbClr val="FFC000"/>
          </a:solidFill>
        </p:grpSpPr>
        <p:sp>
          <p:nvSpPr>
            <p:cNvPr id="4" name="Rectangle 3">
              <a:extLst>
                <a:ext uri="{FF2B5EF4-FFF2-40B4-BE49-F238E27FC236}">
                  <a16:creationId xmlns:a16="http://schemas.microsoft.com/office/drawing/2014/main" id="{D20DD1DD-E767-4B89-9F7C-2C32ABBB4054}"/>
                </a:ext>
              </a:extLst>
            </p:cNvPr>
            <p:cNvSpPr/>
            <p:nvPr/>
          </p:nvSpPr>
          <p:spPr>
            <a:xfrm>
              <a:off x="0" y="2009273"/>
              <a:ext cx="2988000" cy="1419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5" name="Rectangle 4">
              <a:extLst>
                <a:ext uri="{FF2B5EF4-FFF2-40B4-BE49-F238E27FC236}">
                  <a16:creationId xmlns:a16="http://schemas.microsoft.com/office/drawing/2014/main" id="{61D6ED66-38E2-432A-9664-D39927F6FEEA}"/>
                </a:ext>
              </a:extLst>
            </p:cNvPr>
            <p:cNvSpPr/>
            <p:nvPr/>
          </p:nvSpPr>
          <p:spPr>
            <a:xfrm>
              <a:off x="1088678" y="2537488"/>
              <a:ext cx="1749719" cy="473146"/>
            </a:xfrm>
            <a:prstGeom prst="rect">
              <a:avLst/>
            </a:prstGeom>
            <a:grpFill/>
          </p:spPr>
          <p:txBody>
            <a:bodyPr wrap="square">
              <a:spAutoFit/>
            </a:bodyPr>
            <a:lstStyle/>
            <a:p>
              <a:endParaRPr lang="en-US" i="0">
                <a:solidFill>
                  <a:schemeClr val="bg1"/>
                </a:solidFill>
                <a:effectLst/>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 name="TextBox 5">
              <a:extLst>
                <a:ext uri="{FF2B5EF4-FFF2-40B4-BE49-F238E27FC236}">
                  <a16:creationId xmlns:a16="http://schemas.microsoft.com/office/drawing/2014/main" id="{257BD166-F16F-4858-83BC-EFE7DA3B4653}"/>
                </a:ext>
              </a:extLst>
            </p:cNvPr>
            <p:cNvSpPr txBox="1"/>
            <p:nvPr/>
          </p:nvSpPr>
          <p:spPr>
            <a:xfrm>
              <a:off x="510874" y="2175696"/>
              <a:ext cx="665756" cy="1040921"/>
            </a:xfrm>
            <a:prstGeom prst="rect">
              <a:avLst/>
            </a:prstGeom>
            <a:grpFill/>
          </p:spPr>
          <p:txBody>
            <a:bodyPr wrap="square" rtlCol="0">
              <a:spAutoFit/>
            </a:bodyPr>
            <a:lstStyle/>
            <a:p>
              <a:r>
                <a:rPr lang="en-CA" sz="6000" b="1" dirty="0">
                  <a:solidFill>
                    <a:schemeClr val="bg1"/>
                  </a:solidFill>
                  <a:latin typeface="Source Sans Pro" charset="0"/>
                  <a:ea typeface="Source Sans Pro" charset="0"/>
                  <a:cs typeface="Source Sans Pro" charset="0"/>
                </a:rPr>
                <a:t>1</a:t>
              </a:r>
            </a:p>
          </p:txBody>
        </p:sp>
      </p:grpSp>
      <p:sp>
        <p:nvSpPr>
          <p:cNvPr id="7" name="TextBox 6">
            <a:extLst>
              <a:ext uri="{FF2B5EF4-FFF2-40B4-BE49-F238E27FC236}">
                <a16:creationId xmlns:a16="http://schemas.microsoft.com/office/drawing/2014/main" id="{59DA5008-C4A0-405C-AD88-9DB69487FA69}"/>
              </a:ext>
            </a:extLst>
          </p:cNvPr>
          <p:cNvSpPr txBox="1"/>
          <p:nvPr/>
        </p:nvSpPr>
        <p:spPr>
          <a:xfrm>
            <a:off x="196387" y="3634729"/>
            <a:ext cx="2047319" cy="1631216"/>
          </a:xfrm>
          <a:prstGeom prst="rect">
            <a:avLst/>
          </a:prstGeom>
          <a:noFill/>
        </p:spPr>
        <p:txBody>
          <a:bodyPr wrap="square" rtlCol="0">
            <a:spAutoFit/>
          </a:bodyPr>
          <a:lstStyle/>
          <a:p>
            <a:r>
              <a:rPr lang="en-US" sz="2500" dirty="0">
                <a:solidFill>
                  <a:srgbClr val="532E1F"/>
                </a:solidFill>
              </a:rPr>
              <a:t>Introduce the Graduate College and services</a:t>
            </a:r>
          </a:p>
        </p:txBody>
      </p:sp>
      <p:sp>
        <p:nvSpPr>
          <p:cNvPr id="20" name="TextBox 19">
            <a:extLst>
              <a:ext uri="{FF2B5EF4-FFF2-40B4-BE49-F238E27FC236}">
                <a16:creationId xmlns:a16="http://schemas.microsoft.com/office/drawing/2014/main" id="{59DA5008-C4A0-405C-AD88-9DB69487FA69}"/>
              </a:ext>
            </a:extLst>
          </p:cNvPr>
          <p:cNvSpPr txBox="1"/>
          <p:nvPr/>
        </p:nvSpPr>
        <p:spPr>
          <a:xfrm>
            <a:off x="2312487" y="3634729"/>
            <a:ext cx="1944882" cy="1246495"/>
          </a:xfrm>
          <a:prstGeom prst="rect">
            <a:avLst/>
          </a:prstGeom>
          <a:noFill/>
        </p:spPr>
        <p:txBody>
          <a:bodyPr wrap="square" rtlCol="0">
            <a:spAutoFit/>
          </a:bodyPr>
          <a:lstStyle/>
          <a:p>
            <a:r>
              <a:rPr lang="en-US" sz="2500" dirty="0">
                <a:solidFill>
                  <a:srgbClr val="532E1F"/>
                </a:solidFill>
              </a:rPr>
              <a:t>Review the role of a GA at WMU</a:t>
            </a:r>
          </a:p>
        </p:txBody>
      </p:sp>
      <p:grpSp>
        <p:nvGrpSpPr>
          <p:cNvPr id="37" name="Group 36">
            <a:extLst>
              <a:ext uri="{FF2B5EF4-FFF2-40B4-BE49-F238E27FC236}">
                <a16:creationId xmlns:a16="http://schemas.microsoft.com/office/drawing/2014/main" id="{94F01967-5A72-4F32-B2D3-21B43CBFE92F}"/>
              </a:ext>
            </a:extLst>
          </p:cNvPr>
          <p:cNvGrpSpPr/>
          <p:nvPr/>
        </p:nvGrpSpPr>
        <p:grpSpPr>
          <a:xfrm>
            <a:off x="2312487" y="1974823"/>
            <a:ext cx="2164272" cy="1385277"/>
            <a:chOff x="0" y="2009273"/>
            <a:chExt cx="2988000" cy="1419727"/>
          </a:xfrm>
          <a:solidFill>
            <a:srgbClr val="FFC000"/>
          </a:solidFill>
        </p:grpSpPr>
        <p:sp>
          <p:nvSpPr>
            <p:cNvPr id="38" name="Rectangle 37">
              <a:extLst>
                <a:ext uri="{FF2B5EF4-FFF2-40B4-BE49-F238E27FC236}">
                  <a16:creationId xmlns:a16="http://schemas.microsoft.com/office/drawing/2014/main" id="{D20DD1DD-E767-4B89-9F7C-2C32ABBB4054}"/>
                </a:ext>
              </a:extLst>
            </p:cNvPr>
            <p:cNvSpPr/>
            <p:nvPr/>
          </p:nvSpPr>
          <p:spPr>
            <a:xfrm>
              <a:off x="0" y="2009273"/>
              <a:ext cx="2988000" cy="1419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39" name="Rectangle 38">
              <a:extLst>
                <a:ext uri="{FF2B5EF4-FFF2-40B4-BE49-F238E27FC236}">
                  <a16:creationId xmlns:a16="http://schemas.microsoft.com/office/drawing/2014/main" id="{61D6ED66-38E2-432A-9664-D39927F6FEEA}"/>
                </a:ext>
              </a:extLst>
            </p:cNvPr>
            <p:cNvSpPr/>
            <p:nvPr/>
          </p:nvSpPr>
          <p:spPr>
            <a:xfrm>
              <a:off x="1088678" y="2537488"/>
              <a:ext cx="1749719" cy="473146"/>
            </a:xfrm>
            <a:prstGeom prst="rect">
              <a:avLst/>
            </a:prstGeom>
            <a:grpFill/>
          </p:spPr>
          <p:txBody>
            <a:bodyPr wrap="square">
              <a:spAutoFit/>
            </a:bodyPr>
            <a:lstStyle/>
            <a:p>
              <a:endParaRPr lang="en-US" i="0">
                <a:solidFill>
                  <a:schemeClr val="bg1"/>
                </a:solidFill>
                <a:effectLst/>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0" name="TextBox 39">
              <a:extLst>
                <a:ext uri="{FF2B5EF4-FFF2-40B4-BE49-F238E27FC236}">
                  <a16:creationId xmlns:a16="http://schemas.microsoft.com/office/drawing/2014/main" id="{257BD166-F16F-4858-83BC-EFE7DA3B4653}"/>
                </a:ext>
              </a:extLst>
            </p:cNvPr>
            <p:cNvSpPr txBox="1"/>
            <p:nvPr/>
          </p:nvSpPr>
          <p:spPr>
            <a:xfrm>
              <a:off x="510874" y="2175696"/>
              <a:ext cx="665756" cy="1040921"/>
            </a:xfrm>
            <a:prstGeom prst="rect">
              <a:avLst/>
            </a:prstGeom>
            <a:grpFill/>
          </p:spPr>
          <p:txBody>
            <a:bodyPr wrap="square" rtlCol="0">
              <a:spAutoFit/>
            </a:bodyPr>
            <a:lstStyle/>
            <a:p>
              <a:r>
                <a:rPr lang="en-CA" sz="6000" b="1">
                  <a:solidFill>
                    <a:schemeClr val="bg1"/>
                  </a:solidFill>
                  <a:latin typeface="Source Sans Pro" charset="0"/>
                  <a:ea typeface="Source Sans Pro" charset="0"/>
                  <a:cs typeface="Source Sans Pro" charset="0"/>
                </a:rPr>
                <a:t>2</a:t>
              </a:r>
            </a:p>
          </p:txBody>
        </p:sp>
      </p:grpSp>
      <p:grpSp>
        <p:nvGrpSpPr>
          <p:cNvPr id="41" name="Group 40">
            <a:extLst>
              <a:ext uri="{FF2B5EF4-FFF2-40B4-BE49-F238E27FC236}">
                <a16:creationId xmlns:a16="http://schemas.microsoft.com/office/drawing/2014/main" id="{94F01967-5A72-4F32-B2D3-21B43CBFE92F}"/>
              </a:ext>
            </a:extLst>
          </p:cNvPr>
          <p:cNvGrpSpPr/>
          <p:nvPr/>
        </p:nvGrpSpPr>
        <p:grpSpPr>
          <a:xfrm>
            <a:off x="4634803" y="1974823"/>
            <a:ext cx="2164272" cy="1385277"/>
            <a:chOff x="-54296" y="2009273"/>
            <a:chExt cx="2988000" cy="1419727"/>
          </a:xfrm>
          <a:solidFill>
            <a:srgbClr val="FFC000"/>
          </a:solidFill>
        </p:grpSpPr>
        <p:sp>
          <p:nvSpPr>
            <p:cNvPr id="42" name="Rectangle 41">
              <a:extLst>
                <a:ext uri="{FF2B5EF4-FFF2-40B4-BE49-F238E27FC236}">
                  <a16:creationId xmlns:a16="http://schemas.microsoft.com/office/drawing/2014/main" id="{D20DD1DD-E767-4B89-9F7C-2C32ABBB4054}"/>
                </a:ext>
              </a:extLst>
            </p:cNvPr>
            <p:cNvSpPr/>
            <p:nvPr/>
          </p:nvSpPr>
          <p:spPr>
            <a:xfrm>
              <a:off x="-54296" y="2009273"/>
              <a:ext cx="2988000" cy="1419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43" name="Rectangle 42">
              <a:extLst>
                <a:ext uri="{FF2B5EF4-FFF2-40B4-BE49-F238E27FC236}">
                  <a16:creationId xmlns:a16="http://schemas.microsoft.com/office/drawing/2014/main" id="{61D6ED66-38E2-432A-9664-D39927F6FEEA}"/>
                </a:ext>
              </a:extLst>
            </p:cNvPr>
            <p:cNvSpPr/>
            <p:nvPr/>
          </p:nvSpPr>
          <p:spPr>
            <a:xfrm>
              <a:off x="1088679" y="2537488"/>
              <a:ext cx="1749719" cy="473146"/>
            </a:xfrm>
            <a:prstGeom prst="rect">
              <a:avLst/>
            </a:prstGeom>
            <a:grpFill/>
          </p:spPr>
          <p:txBody>
            <a:bodyPr wrap="square">
              <a:spAutoFit/>
            </a:bodyPr>
            <a:lstStyle/>
            <a:p>
              <a:endParaRPr lang="en-US" i="0">
                <a:solidFill>
                  <a:schemeClr val="bg1"/>
                </a:solidFill>
                <a:effectLst/>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4" name="TextBox 43">
              <a:extLst>
                <a:ext uri="{FF2B5EF4-FFF2-40B4-BE49-F238E27FC236}">
                  <a16:creationId xmlns:a16="http://schemas.microsoft.com/office/drawing/2014/main" id="{257BD166-F16F-4858-83BC-EFE7DA3B4653}"/>
                </a:ext>
              </a:extLst>
            </p:cNvPr>
            <p:cNvSpPr txBox="1"/>
            <p:nvPr/>
          </p:nvSpPr>
          <p:spPr>
            <a:xfrm>
              <a:off x="510874" y="2175696"/>
              <a:ext cx="665756" cy="1040921"/>
            </a:xfrm>
            <a:prstGeom prst="rect">
              <a:avLst/>
            </a:prstGeom>
            <a:grpFill/>
          </p:spPr>
          <p:txBody>
            <a:bodyPr wrap="square" rtlCol="0">
              <a:spAutoFit/>
            </a:bodyPr>
            <a:lstStyle/>
            <a:p>
              <a:r>
                <a:rPr lang="en-CA" sz="6000" b="1">
                  <a:solidFill>
                    <a:schemeClr val="bg1"/>
                  </a:solidFill>
                  <a:latin typeface="Source Sans Pro" charset="0"/>
                  <a:ea typeface="Source Sans Pro" charset="0"/>
                  <a:cs typeface="Source Sans Pro" charset="0"/>
                </a:rPr>
                <a:t>3</a:t>
              </a:r>
            </a:p>
          </p:txBody>
        </p:sp>
      </p:grpSp>
      <p:grpSp>
        <p:nvGrpSpPr>
          <p:cNvPr id="45" name="Group 44">
            <a:extLst>
              <a:ext uri="{FF2B5EF4-FFF2-40B4-BE49-F238E27FC236}">
                <a16:creationId xmlns:a16="http://schemas.microsoft.com/office/drawing/2014/main" id="{94F01967-5A72-4F32-B2D3-21B43CBFE92F}"/>
              </a:ext>
            </a:extLst>
          </p:cNvPr>
          <p:cNvGrpSpPr/>
          <p:nvPr/>
        </p:nvGrpSpPr>
        <p:grpSpPr>
          <a:xfrm>
            <a:off x="6986615" y="1974823"/>
            <a:ext cx="2164272" cy="1385277"/>
            <a:chOff x="0" y="2009273"/>
            <a:chExt cx="2988000" cy="1419727"/>
          </a:xfrm>
          <a:solidFill>
            <a:srgbClr val="FFC000"/>
          </a:solidFill>
        </p:grpSpPr>
        <p:sp>
          <p:nvSpPr>
            <p:cNvPr id="46" name="Rectangle 45">
              <a:extLst>
                <a:ext uri="{FF2B5EF4-FFF2-40B4-BE49-F238E27FC236}">
                  <a16:creationId xmlns:a16="http://schemas.microsoft.com/office/drawing/2014/main" id="{D20DD1DD-E767-4B89-9F7C-2C32ABBB4054}"/>
                </a:ext>
              </a:extLst>
            </p:cNvPr>
            <p:cNvSpPr/>
            <p:nvPr/>
          </p:nvSpPr>
          <p:spPr>
            <a:xfrm>
              <a:off x="0" y="2009273"/>
              <a:ext cx="2988000" cy="1419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47" name="Rectangle 46">
              <a:extLst>
                <a:ext uri="{FF2B5EF4-FFF2-40B4-BE49-F238E27FC236}">
                  <a16:creationId xmlns:a16="http://schemas.microsoft.com/office/drawing/2014/main" id="{61D6ED66-38E2-432A-9664-D39927F6FEEA}"/>
                </a:ext>
              </a:extLst>
            </p:cNvPr>
            <p:cNvSpPr/>
            <p:nvPr/>
          </p:nvSpPr>
          <p:spPr>
            <a:xfrm>
              <a:off x="1088678" y="2537488"/>
              <a:ext cx="1749719" cy="473146"/>
            </a:xfrm>
            <a:prstGeom prst="rect">
              <a:avLst/>
            </a:prstGeom>
            <a:grpFill/>
          </p:spPr>
          <p:txBody>
            <a:bodyPr wrap="square">
              <a:spAutoFit/>
            </a:bodyPr>
            <a:lstStyle/>
            <a:p>
              <a:endParaRPr lang="en-US" i="0">
                <a:solidFill>
                  <a:schemeClr val="bg1"/>
                </a:solidFill>
                <a:effectLst/>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48" name="TextBox 47">
              <a:extLst>
                <a:ext uri="{FF2B5EF4-FFF2-40B4-BE49-F238E27FC236}">
                  <a16:creationId xmlns:a16="http://schemas.microsoft.com/office/drawing/2014/main" id="{257BD166-F16F-4858-83BC-EFE7DA3B4653}"/>
                </a:ext>
              </a:extLst>
            </p:cNvPr>
            <p:cNvSpPr txBox="1"/>
            <p:nvPr/>
          </p:nvSpPr>
          <p:spPr>
            <a:xfrm>
              <a:off x="510874" y="2175696"/>
              <a:ext cx="665756" cy="1040921"/>
            </a:xfrm>
            <a:prstGeom prst="rect">
              <a:avLst/>
            </a:prstGeom>
            <a:grpFill/>
          </p:spPr>
          <p:txBody>
            <a:bodyPr wrap="square" rtlCol="0">
              <a:spAutoFit/>
            </a:bodyPr>
            <a:lstStyle/>
            <a:p>
              <a:r>
                <a:rPr lang="en-CA" sz="6000" b="1">
                  <a:solidFill>
                    <a:schemeClr val="bg1"/>
                  </a:solidFill>
                  <a:latin typeface="Source Sans Pro" charset="0"/>
                  <a:ea typeface="Source Sans Pro" charset="0"/>
                  <a:cs typeface="Source Sans Pro" charset="0"/>
                </a:rPr>
                <a:t>4</a:t>
              </a:r>
            </a:p>
          </p:txBody>
        </p:sp>
      </p:grpSp>
      <p:sp>
        <p:nvSpPr>
          <p:cNvPr id="49" name="TextBox 48">
            <a:extLst>
              <a:ext uri="{FF2B5EF4-FFF2-40B4-BE49-F238E27FC236}">
                <a16:creationId xmlns:a16="http://schemas.microsoft.com/office/drawing/2014/main" id="{59DA5008-C4A0-405C-AD88-9DB69487FA69}"/>
              </a:ext>
            </a:extLst>
          </p:cNvPr>
          <p:cNvSpPr txBox="1"/>
          <p:nvPr/>
        </p:nvSpPr>
        <p:spPr>
          <a:xfrm>
            <a:off x="4634803" y="3668269"/>
            <a:ext cx="2095239" cy="2400657"/>
          </a:xfrm>
          <a:prstGeom prst="rect">
            <a:avLst/>
          </a:prstGeom>
          <a:noFill/>
        </p:spPr>
        <p:txBody>
          <a:bodyPr wrap="square" rtlCol="0">
            <a:spAutoFit/>
          </a:bodyPr>
          <a:lstStyle/>
          <a:p>
            <a:r>
              <a:rPr lang="en-US" sz="2500" dirty="0">
                <a:solidFill>
                  <a:srgbClr val="532E1F"/>
                </a:solidFill>
              </a:rPr>
              <a:t>Provide relevant policies, procedures, and best practices</a:t>
            </a:r>
          </a:p>
        </p:txBody>
      </p:sp>
      <p:sp>
        <p:nvSpPr>
          <p:cNvPr id="50" name="TextBox 49">
            <a:extLst>
              <a:ext uri="{FF2B5EF4-FFF2-40B4-BE49-F238E27FC236}">
                <a16:creationId xmlns:a16="http://schemas.microsoft.com/office/drawing/2014/main" id="{59DA5008-C4A0-405C-AD88-9DB69487FA69}"/>
              </a:ext>
            </a:extLst>
          </p:cNvPr>
          <p:cNvSpPr txBox="1"/>
          <p:nvPr/>
        </p:nvSpPr>
        <p:spPr>
          <a:xfrm>
            <a:off x="6986615" y="3668269"/>
            <a:ext cx="1987132" cy="2785378"/>
          </a:xfrm>
          <a:prstGeom prst="rect">
            <a:avLst/>
          </a:prstGeom>
          <a:noFill/>
        </p:spPr>
        <p:txBody>
          <a:bodyPr wrap="square" rtlCol="0">
            <a:spAutoFit/>
          </a:bodyPr>
          <a:lstStyle/>
          <a:p>
            <a:r>
              <a:rPr lang="en-US" sz="2500" dirty="0">
                <a:solidFill>
                  <a:srgbClr val="532E1F"/>
                </a:solidFill>
              </a:rPr>
              <a:t>Guide GAs towards additional training  resources and campus services</a:t>
            </a:r>
          </a:p>
        </p:txBody>
      </p:sp>
      <p:pic>
        <p:nvPicPr>
          <p:cNvPr id="28" name="Picture 27" descr="Logo&#10;&#10;Description automatically generated">
            <a:extLst>
              <a:ext uri="{FF2B5EF4-FFF2-40B4-BE49-F238E27FC236}">
                <a16:creationId xmlns:a16="http://schemas.microsoft.com/office/drawing/2014/main" id="{27E45181-58DF-402F-B2BC-94269C43BAFA}"/>
              </a:ext>
            </a:extLst>
          </p:cNvPr>
          <p:cNvPicPr>
            <a:picLocks noChangeAspect="1"/>
          </p:cNvPicPr>
          <p:nvPr/>
        </p:nvPicPr>
        <p:blipFill>
          <a:blip r:embed="rId3"/>
          <a:stretch>
            <a:fillRect/>
          </a:stretch>
        </p:blipFill>
        <p:spPr>
          <a:xfrm>
            <a:off x="216063" y="5683286"/>
            <a:ext cx="987227" cy="990981"/>
          </a:xfrm>
          <a:prstGeom prst="rect">
            <a:avLst/>
          </a:prstGeom>
        </p:spPr>
      </p:pic>
    </p:spTree>
    <p:extLst>
      <p:ext uri="{BB962C8B-B14F-4D97-AF65-F5344CB8AC3E}">
        <p14:creationId xmlns:p14="http://schemas.microsoft.com/office/powerpoint/2010/main" val="25221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57082" y="459810"/>
            <a:ext cx="7189693" cy="1046678"/>
          </a:xfrm>
        </p:spPr>
        <p:txBody>
          <a:bodyPr/>
          <a:lstStyle/>
          <a:p>
            <a:pPr algn="ctr"/>
            <a:r>
              <a:rPr lang="en-US" sz="3500" b="1" dirty="0" err="1">
                <a:latin typeface="Arial" panose="020B0604020202020204" pitchFamily="34" charset="0"/>
                <a:cs typeface="Arial" panose="020B0604020202020204" pitchFamily="34" charset="0"/>
              </a:rPr>
              <a:t>goWMU</a:t>
            </a:r>
            <a:endParaRPr lang="en-US" altLang="en-US" sz="3500" b="1" dirty="0">
              <a:latin typeface="Arial" panose="020B0604020202020204" pitchFamily="34" charset="0"/>
              <a:ea typeface="ＭＳ Ｐゴシック"/>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0EECC354-23AA-4C59-B8B5-D86E1EB44F74}"/>
              </a:ext>
            </a:extLst>
          </p:cNvPr>
          <p:cNvPicPr>
            <a:picLocks noChangeAspect="1"/>
          </p:cNvPicPr>
          <p:nvPr/>
        </p:nvPicPr>
        <p:blipFill>
          <a:blip r:embed="rId3"/>
          <a:stretch>
            <a:fillRect/>
          </a:stretch>
        </p:blipFill>
        <p:spPr>
          <a:xfrm>
            <a:off x="269645" y="249762"/>
            <a:ext cx="1049770" cy="1014384"/>
          </a:xfrm>
          <a:prstGeom prst="rect">
            <a:avLst/>
          </a:prstGeom>
        </p:spPr>
      </p:pic>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C1BDBD2A-940E-4891-A853-F033DD42C104}"/>
              </a:ext>
            </a:extLst>
          </p:cNvPr>
          <p:cNvPicPr>
            <a:picLocks noChangeAspect="1"/>
          </p:cNvPicPr>
          <p:nvPr/>
        </p:nvPicPr>
        <p:blipFill>
          <a:blip r:embed="rId4"/>
          <a:stretch>
            <a:fillRect/>
          </a:stretch>
        </p:blipFill>
        <p:spPr>
          <a:xfrm>
            <a:off x="515389" y="1679173"/>
            <a:ext cx="8046720" cy="4388620"/>
          </a:xfrm>
          <a:prstGeom prst="rect">
            <a:avLst/>
          </a:prstGeom>
        </p:spPr>
      </p:pic>
    </p:spTree>
    <p:extLst>
      <p:ext uri="{BB962C8B-B14F-4D97-AF65-F5344CB8AC3E}">
        <p14:creationId xmlns:p14="http://schemas.microsoft.com/office/powerpoint/2010/main" val="225935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51730" y="499068"/>
            <a:ext cx="7189693" cy="1046678"/>
          </a:xfrm>
        </p:spPr>
        <p:txBody>
          <a:bodyPr/>
          <a:lstStyle/>
          <a:p>
            <a:pPr algn="ctr"/>
            <a:r>
              <a:rPr lang="en-US" sz="3500" b="1" dirty="0">
                <a:latin typeface="Arial" panose="020B0604020202020204" pitchFamily="34" charset="0"/>
                <a:cs typeface="Arial" panose="020B0604020202020204" pitchFamily="34" charset="0"/>
              </a:rPr>
              <a:t>Accessing Form I-9</a:t>
            </a:r>
            <a:endParaRPr lang="en-US" altLang="en-US" sz="3500" b="1" dirty="0">
              <a:latin typeface="Arial" panose="020B0604020202020204" pitchFamily="34" charset="0"/>
              <a:ea typeface="ＭＳ Ｐゴシック"/>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0EECC354-23AA-4C59-B8B5-D86E1EB44F74}"/>
              </a:ext>
            </a:extLst>
          </p:cNvPr>
          <p:cNvPicPr>
            <a:picLocks noChangeAspect="1"/>
          </p:cNvPicPr>
          <p:nvPr/>
        </p:nvPicPr>
        <p:blipFill>
          <a:blip r:embed="rId3"/>
          <a:stretch>
            <a:fillRect/>
          </a:stretch>
        </p:blipFill>
        <p:spPr>
          <a:xfrm>
            <a:off x="269645" y="249762"/>
            <a:ext cx="1049770" cy="1014384"/>
          </a:xfrm>
          <a:prstGeom prst="rect">
            <a:avLst/>
          </a:prstGeom>
        </p:spPr>
      </p:pic>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8" name="Straight Arrow Connector 7">
            <a:extLst>
              <a:ext uri="{FF2B5EF4-FFF2-40B4-BE49-F238E27FC236}">
                <a16:creationId xmlns:a16="http://schemas.microsoft.com/office/drawing/2014/main" id="{96C42863-35E5-4478-8FA0-2D091823A5E5}"/>
              </a:ext>
            </a:extLst>
          </p:cNvPr>
          <p:cNvCxnSpPr/>
          <p:nvPr/>
        </p:nvCxnSpPr>
        <p:spPr>
          <a:xfrm>
            <a:off x="337330" y="2141537"/>
            <a:ext cx="914400" cy="914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4FF3AB5-01B6-48F1-B65F-EB560C566947}"/>
              </a:ext>
            </a:extLst>
          </p:cNvPr>
          <p:cNvPicPr>
            <a:picLocks noChangeAspect="1"/>
          </p:cNvPicPr>
          <p:nvPr/>
        </p:nvPicPr>
        <p:blipFill>
          <a:blip r:embed="rId4"/>
          <a:stretch>
            <a:fillRect/>
          </a:stretch>
        </p:blipFill>
        <p:spPr>
          <a:xfrm>
            <a:off x="1438264" y="1506488"/>
            <a:ext cx="6267471" cy="4891702"/>
          </a:xfrm>
          <a:prstGeom prst="rect">
            <a:avLst/>
          </a:prstGeom>
        </p:spPr>
      </p:pic>
    </p:spTree>
    <p:extLst>
      <p:ext uri="{BB962C8B-B14F-4D97-AF65-F5344CB8AC3E}">
        <p14:creationId xmlns:p14="http://schemas.microsoft.com/office/powerpoint/2010/main" val="2072274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57082" y="459810"/>
            <a:ext cx="7189693" cy="1046678"/>
          </a:xfrm>
        </p:spPr>
        <p:txBody>
          <a:bodyPr/>
          <a:lstStyle/>
          <a:p>
            <a:pPr algn="ctr"/>
            <a:r>
              <a:rPr lang="en-US" sz="3500" b="1" dirty="0">
                <a:latin typeface="Arial" panose="020B0604020202020204" pitchFamily="34" charset="0"/>
                <a:cs typeface="Arial" panose="020B0604020202020204" pitchFamily="34" charset="0"/>
              </a:rPr>
              <a:t>Accessing Form I-9</a:t>
            </a:r>
            <a:endParaRPr lang="en-US" altLang="en-US" sz="3500" b="1" dirty="0">
              <a:latin typeface="Arial" panose="020B0604020202020204" pitchFamily="34" charset="0"/>
              <a:ea typeface="ＭＳ Ｐゴシック"/>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0EECC354-23AA-4C59-B8B5-D86E1EB44F74}"/>
              </a:ext>
            </a:extLst>
          </p:cNvPr>
          <p:cNvPicPr>
            <a:picLocks noChangeAspect="1"/>
          </p:cNvPicPr>
          <p:nvPr/>
        </p:nvPicPr>
        <p:blipFill>
          <a:blip r:embed="rId3"/>
          <a:stretch>
            <a:fillRect/>
          </a:stretch>
        </p:blipFill>
        <p:spPr>
          <a:xfrm>
            <a:off x="269645" y="249762"/>
            <a:ext cx="1049770" cy="1014384"/>
          </a:xfrm>
          <a:prstGeom prst="rect">
            <a:avLst/>
          </a:prstGeom>
        </p:spPr>
      </p:pic>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8" name="Straight Arrow Connector 7">
            <a:extLst>
              <a:ext uri="{FF2B5EF4-FFF2-40B4-BE49-F238E27FC236}">
                <a16:creationId xmlns:a16="http://schemas.microsoft.com/office/drawing/2014/main" id="{C2CC5AFC-E607-4221-8E8D-1385B99A905A}"/>
              </a:ext>
            </a:extLst>
          </p:cNvPr>
          <p:cNvCxnSpPr>
            <a:cxnSpLocks/>
          </p:cNvCxnSpPr>
          <p:nvPr/>
        </p:nvCxnSpPr>
        <p:spPr>
          <a:xfrm flipH="1">
            <a:off x="7466389" y="4626210"/>
            <a:ext cx="1050508" cy="7738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1FB3548-AC2E-4C33-8128-B457E1EDA746}"/>
              </a:ext>
            </a:extLst>
          </p:cNvPr>
          <p:cNvPicPr>
            <a:picLocks noChangeAspect="1"/>
          </p:cNvPicPr>
          <p:nvPr/>
        </p:nvPicPr>
        <p:blipFill>
          <a:blip r:embed="rId4"/>
          <a:stretch>
            <a:fillRect/>
          </a:stretch>
        </p:blipFill>
        <p:spPr>
          <a:xfrm>
            <a:off x="1319415" y="1457984"/>
            <a:ext cx="6146974" cy="4940206"/>
          </a:xfrm>
          <a:prstGeom prst="rect">
            <a:avLst/>
          </a:prstGeom>
        </p:spPr>
      </p:pic>
    </p:spTree>
    <p:extLst>
      <p:ext uri="{BB962C8B-B14F-4D97-AF65-F5344CB8AC3E}">
        <p14:creationId xmlns:p14="http://schemas.microsoft.com/office/powerpoint/2010/main" val="3196330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57082" y="459810"/>
            <a:ext cx="7189693" cy="1046678"/>
          </a:xfrm>
        </p:spPr>
        <p:txBody>
          <a:bodyPr/>
          <a:lstStyle/>
          <a:p>
            <a:pPr algn="ctr"/>
            <a:r>
              <a:rPr lang="en-US" sz="3500" b="1" dirty="0">
                <a:latin typeface="Arial" panose="020B0604020202020204" pitchFamily="34" charset="0"/>
                <a:cs typeface="Arial" panose="020B0604020202020204" pitchFamily="34" charset="0"/>
              </a:rPr>
              <a:t>Completing Form, I-9</a:t>
            </a:r>
            <a:endParaRPr lang="en-US" altLang="en-US" sz="3500" b="1" dirty="0">
              <a:latin typeface="Arial" panose="020B0604020202020204" pitchFamily="34" charset="0"/>
              <a:ea typeface="ＭＳ Ｐゴシック"/>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0EECC354-23AA-4C59-B8B5-D86E1EB44F74}"/>
              </a:ext>
            </a:extLst>
          </p:cNvPr>
          <p:cNvPicPr>
            <a:picLocks noChangeAspect="1"/>
          </p:cNvPicPr>
          <p:nvPr/>
        </p:nvPicPr>
        <p:blipFill>
          <a:blip r:embed="rId3"/>
          <a:stretch>
            <a:fillRect/>
          </a:stretch>
        </p:blipFill>
        <p:spPr>
          <a:xfrm>
            <a:off x="269645" y="249762"/>
            <a:ext cx="1049770" cy="1014384"/>
          </a:xfrm>
          <a:prstGeom prst="rect">
            <a:avLst/>
          </a:prstGeom>
        </p:spPr>
      </p:pic>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2CC93BB5-F16C-46C0-B085-ADBF7CE8A5EB}"/>
              </a:ext>
            </a:extLst>
          </p:cNvPr>
          <p:cNvPicPr>
            <a:picLocks noChangeAspect="1"/>
          </p:cNvPicPr>
          <p:nvPr/>
        </p:nvPicPr>
        <p:blipFill>
          <a:blip r:embed="rId4"/>
          <a:stretch>
            <a:fillRect/>
          </a:stretch>
        </p:blipFill>
        <p:spPr>
          <a:xfrm>
            <a:off x="1439007" y="1601377"/>
            <a:ext cx="6910463" cy="4796813"/>
          </a:xfrm>
          <a:prstGeom prst="rect">
            <a:avLst/>
          </a:prstGeom>
        </p:spPr>
      </p:pic>
      <p:cxnSp>
        <p:nvCxnSpPr>
          <p:cNvPr id="8" name="Straight Arrow Connector 7">
            <a:extLst>
              <a:ext uri="{FF2B5EF4-FFF2-40B4-BE49-F238E27FC236}">
                <a16:creationId xmlns:a16="http://schemas.microsoft.com/office/drawing/2014/main" id="{BB891222-C049-4D5C-A5D0-84E698A8BC19}"/>
              </a:ext>
            </a:extLst>
          </p:cNvPr>
          <p:cNvCxnSpPr>
            <a:cxnSpLocks/>
          </p:cNvCxnSpPr>
          <p:nvPr/>
        </p:nvCxnSpPr>
        <p:spPr>
          <a:xfrm flipH="1" flipV="1">
            <a:off x="4572000" y="3434836"/>
            <a:ext cx="1074655" cy="784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CEE21AF-3E33-4423-AD3A-AAE73AD76F15}"/>
              </a:ext>
            </a:extLst>
          </p:cNvPr>
          <p:cNvCxnSpPr>
            <a:cxnSpLocks/>
          </p:cNvCxnSpPr>
          <p:nvPr/>
        </p:nvCxnSpPr>
        <p:spPr>
          <a:xfrm flipH="1">
            <a:off x="7198581" y="1507200"/>
            <a:ext cx="1150889" cy="12686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830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51730" y="499068"/>
            <a:ext cx="7189693" cy="1046678"/>
          </a:xfrm>
        </p:spPr>
        <p:txBody>
          <a:bodyPr/>
          <a:lstStyle/>
          <a:p>
            <a:pPr algn="ctr"/>
            <a:r>
              <a:rPr lang="en-US" sz="3500" b="1" dirty="0">
                <a:latin typeface="Arial" panose="020B0604020202020204" pitchFamily="34" charset="0"/>
                <a:cs typeface="Arial" panose="020B0604020202020204" pitchFamily="34" charset="0"/>
              </a:rPr>
              <a:t>Direct Deposit</a:t>
            </a:r>
            <a:endParaRPr lang="en-US" altLang="en-US" sz="3500" b="1" dirty="0">
              <a:latin typeface="Arial" panose="020B0604020202020204" pitchFamily="34" charset="0"/>
              <a:ea typeface="ＭＳ Ｐゴシック"/>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0EECC354-23AA-4C59-B8B5-D86E1EB44F74}"/>
              </a:ext>
            </a:extLst>
          </p:cNvPr>
          <p:cNvPicPr>
            <a:picLocks noChangeAspect="1"/>
          </p:cNvPicPr>
          <p:nvPr/>
        </p:nvPicPr>
        <p:blipFill>
          <a:blip r:embed="rId3"/>
          <a:stretch>
            <a:fillRect/>
          </a:stretch>
        </p:blipFill>
        <p:spPr>
          <a:xfrm>
            <a:off x="269645" y="249762"/>
            <a:ext cx="1049770" cy="1014384"/>
          </a:xfrm>
          <a:prstGeom prst="rect">
            <a:avLst/>
          </a:prstGeom>
        </p:spPr>
      </p:pic>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8" name="Straight Arrow Connector 7">
            <a:extLst>
              <a:ext uri="{FF2B5EF4-FFF2-40B4-BE49-F238E27FC236}">
                <a16:creationId xmlns:a16="http://schemas.microsoft.com/office/drawing/2014/main" id="{96C42863-35E5-4478-8FA0-2D091823A5E5}"/>
              </a:ext>
            </a:extLst>
          </p:cNvPr>
          <p:cNvCxnSpPr>
            <a:cxnSpLocks/>
          </p:cNvCxnSpPr>
          <p:nvPr/>
        </p:nvCxnSpPr>
        <p:spPr>
          <a:xfrm flipH="1">
            <a:off x="7825620" y="1081813"/>
            <a:ext cx="454832" cy="1107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4FF3AB5-01B6-48F1-B65F-EB560C566947}"/>
              </a:ext>
            </a:extLst>
          </p:cNvPr>
          <p:cNvPicPr>
            <a:picLocks noChangeAspect="1"/>
          </p:cNvPicPr>
          <p:nvPr/>
        </p:nvPicPr>
        <p:blipFill>
          <a:blip r:embed="rId4"/>
          <a:stretch>
            <a:fillRect/>
          </a:stretch>
        </p:blipFill>
        <p:spPr>
          <a:xfrm>
            <a:off x="1438782" y="1264146"/>
            <a:ext cx="6267471" cy="4891702"/>
          </a:xfrm>
          <a:prstGeom prst="rect">
            <a:avLst/>
          </a:prstGeom>
        </p:spPr>
      </p:pic>
    </p:spTree>
    <p:extLst>
      <p:ext uri="{BB962C8B-B14F-4D97-AF65-F5344CB8AC3E}">
        <p14:creationId xmlns:p14="http://schemas.microsoft.com/office/powerpoint/2010/main" val="757137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31A8E5-911B-4BD4-BD00-EE4093B68C90}"/>
              </a:ext>
            </a:extLst>
          </p:cNvPr>
          <p:cNvPicPr>
            <a:picLocks noChangeAspect="1"/>
          </p:cNvPicPr>
          <p:nvPr/>
        </p:nvPicPr>
        <p:blipFill>
          <a:blip r:embed="rId3"/>
          <a:stretch>
            <a:fillRect/>
          </a:stretch>
        </p:blipFill>
        <p:spPr>
          <a:xfrm>
            <a:off x="2693324" y="1973943"/>
            <a:ext cx="3547663" cy="4620270"/>
          </a:xfrm>
          <a:prstGeom prst="rect">
            <a:avLst/>
          </a:prstGeom>
        </p:spPr>
      </p:pic>
      <p:cxnSp>
        <p:nvCxnSpPr>
          <p:cNvPr id="7" name="Straight Arrow Connector 6">
            <a:extLst>
              <a:ext uri="{FF2B5EF4-FFF2-40B4-BE49-F238E27FC236}">
                <a16:creationId xmlns:a16="http://schemas.microsoft.com/office/drawing/2014/main" id="{D65EB648-E4C9-4757-AD27-B9207E745018}"/>
              </a:ext>
            </a:extLst>
          </p:cNvPr>
          <p:cNvCxnSpPr>
            <a:cxnSpLocks/>
          </p:cNvCxnSpPr>
          <p:nvPr/>
        </p:nvCxnSpPr>
        <p:spPr>
          <a:xfrm flipH="1">
            <a:off x="6068291" y="2505958"/>
            <a:ext cx="821089" cy="6528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ubtitle 1">
            <a:extLst>
              <a:ext uri="{FF2B5EF4-FFF2-40B4-BE49-F238E27FC236}">
                <a16:creationId xmlns:a16="http://schemas.microsoft.com/office/drawing/2014/main" id="{E5148E0B-ED3E-4C60-959C-9AE3DD9F9FB0}"/>
              </a:ext>
            </a:extLst>
          </p:cNvPr>
          <p:cNvSpPr>
            <a:spLocks noGrp="1"/>
          </p:cNvSpPr>
          <p:nvPr>
            <p:ph type="subTitle" idx="1"/>
          </p:nvPr>
        </p:nvSpPr>
        <p:spPr>
          <a:xfrm>
            <a:off x="2377440" y="468483"/>
            <a:ext cx="6497478" cy="810115"/>
          </a:xfrm>
        </p:spPr>
        <p:txBody>
          <a:bodyPr/>
          <a:lstStyle/>
          <a:p>
            <a:pPr algn="ctr"/>
            <a:r>
              <a:rPr lang="en-US" sz="3500" b="1" dirty="0">
                <a:latin typeface="Arial" panose="020B0604020202020204" pitchFamily="34" charset="0"/>
                <a:cs typeface="Arial" panose="020B0604020202020204" pitchFamily="34" charset="0"/>
              </a:rPr>
              <a:t>Direct Deposit</a:t>
            </a:r>
            <a:endParaRPr lang="en-US" altLang="en-US" sz="3500" b="1" dirty="0">
              <a:latin typeface="Arial" panose="020B0604020202020204" pitchFamily="34" charset="0"/>
              <a:ea typeface="ＭＳ Ｐゴシック"/>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9B001731-E5F3-4502-A125-942A84EDAADC}"/>
              </a:ext>
            </a:extLst>
          </p:cNvPr>
          <p:cNvPicPr>
            <a:picLocks noChangeAspect="1"/>
          </p:cNvPicPr>
          <p:nvPr/>
        </p:nvPicPr>
        <p:blipFill>
          <a:blip r:embed="rId4"/>
          <a:stretch>
            <a:fillRect/>
          </a:stretch>
        </p:blipFill>
        <p:spPr>
          <a:xfrm>
            <a:off x="269645" y="249762"/>
            <a:ext cx="1049770" cy="1014384"/>
          </a:xfrm>
          <a:prstGeom prst="rect">
            <a:avLst/>
          </a:prstGeom>
        </p:spPr>
      </p:pic>
    </p:spTree>
    <p:extLst>
      <p:ext uri="{BB962C8B-B14F-4D97-AF65-F5344CB8AC3E}">
        <p14:creationId xmlns:p14="http://schemas.microsoft.com/office/powerpoint/2010/main" val="1878683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ECEE94-C9D0-4FE1-84B7-CABAB9E0C5F2}"/>
              </a:ext>
            </a:extLst>
          </p:cNvPr>
          <p:cNvPicPr>
            <a:picLocks noChangeAspect="1"/>
          </p:cNvPicPr>
          <p:nvPr/>
        </p:nvPicPr>
        <p:blipFill>
          <a:blip r:embed="rId3"/>
          <a:stretch>
            <a:fillRect/>
          </a:stretch>
        </p:blipFill>
        <p:spPr>
          <a:xfrm>
            <a:off x="284924" y="1593486"/>
            <a:ext cx="8604680" cy="1779567"/>
          </a:xfrm>
          <a:prstGeom prst="rect">
            <a:avLst/>
          </a:prstGeom>
        </p:spPr>
      </p:pic>
      <p:cxnSp>
        <p:nvCxnSpPr>
          <p:cNvPr id="5" name="Straight Arrow Connector 4">
            <a:extLst>
              <a:ext uri="{FF2B5EF4-FFF2-40B4-BE49-F238E27FC236}">
                <a16:creationId xmlns:a16="http://schemas.microsoft.com/office/drawing/2014/main" id="{B6F5C563-4B40-47CC-83D5-960878042625}"/>
              </a:ext>
            </a:extLst>
          </p:cNvPr>
          <p:cNvCxnSpPr>
            <a:cxnSpLocks/>
          </p:cNvCxnSpPr>
          <p:nvPr/>
        </p:nvCxnSpPr>
        <p:spPr>
          <a:xfrm flipH="1">
            <a:off x="7764087" y="1973943"/>
            <a:ext cx="821089" cy="6528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A39333C-DC41-4D59-ADBD-57E09A79F5CC}"/>
              </a:ext>
            </a:extLst>
          </p:cNvPr>
          <p:cNvPicPr>
            <a:picLocks noChangeAspect="1"/>
          </p:cNvPicPr>
          <p:nvPr/>
        </p:nvPicPr>
        <p:blipFill>
          <a:blip r:embed="rId4"/>
          <a:stretch>
            <a:fillRect/>
          </a:stretch>
        </p:blipFill>
        <p:spPr>
          <a:xfrm>
            <a:off x="284924" y="3753510"/>
            <a:ext cx="8604680" cy="1965217"/>
          </a:xfrm>
          <a:prstGeom prst="rect">
            <a:avLst/>
          </a:prstGeom>
        </p:spPr>
      </p:pic>
      <p:pic>
        <p:nvPicPr>
          <p:cNvPr id="8" name="Picture 7" descr="Logo&#10;&#10;Description automatically generated">
            <a:extLst>
              <a:ext uri="{FF2B5EF4-FFF2-40B4-BE49-F238E27FC236}">
                <a16:creationId xmlns:a16="http://schemas.microsoft.com/office/drawing/2014/main" id="{3576301A-4255-41E9-9F9E-011799F6C7FE}"/>
              </a:ext>
            </a:extLst>
          </p:cNvPr>
          <p:cNvPicPr>
            <a:picLocks noChangeAspect="1"/>
          </p:cNvPicPr>
          <p:nvPr/>
        </p:nvPicPr>
        <p:blipFill>
          <a:blip r:embed="rId5"/>
          <a:stretch>
            <a:fillRect/>
          </a:stretch>
        </p:blipFill>
        <p:spPr>
          <a:xfrm>
            <a:off x="269645" y="249762"/>
            <a:ext cx="1049770" cy="1014384"/>
          </a:xfrm>
          <a:prstGeom prst="rect">
            <a:avLst/>
          </a:prstGeom>
        </p:spPr>
      </p:pic>
    </p:spTree>
    <p:extLst>
      <p:ext uri="{BB962C8B-B14F-4D97-AF65-F5344CB8AC3E}">
        <p14:creationId xmlns:p14="http://schemas.microsoft.com/office/powerpoint/2010/main" val="1670814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57082" y="459810"/>
            <a:ext cx="7189693" cy="1046678"/>
          </a:xfrm>
        </p:spPr>
        <p:txBody>
          <a:bodyPr/>
          <a:lstStyle/>
          <a:p>
            <a:pPr algn="ctr"/>
            <a:r>
              <a:rPr lang="en-US" sz="3500" b="1" dirty="0">
                <a:latin typeface="Arial" panose="020B0604020202020204" pitchFamily="34" charset="0"/>
                <a:cs typeface="Arial" panose="020B0604020202020204" pitchFamily="34" charset="0"/>
              </a:rPr>
              <a:t>View Paycheck</a:t>
            </a:r>
            <a:endParaRPr lang="en-US" altLang="en-US" sz="3500" b="1" dirty="0">
              <a:latin typeface="Arial" panose="020B0604020202020204" pitchFamily="34" charset="0"/>
              <a:ea typeface="ＭＳ Ｐゴシック"/>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0EECC354-23AA-4C59-B8B5-D86E1EB44F74}"/>
              </a:ext>
            </a:extLst>
          </p:cNvPr>
          <p:cNvPicPr>
            <a:picLocks noChangeAspect="1"/>
          </p:cNvPicPr>
          <p:nvPr/>
        </p:nvPicPr>
        <p:blipFill>
          <a:blip r:embed="rId3"/>
          <a:stretch>
            <a:fillRect/>
          </a:stretch>
        </p:blipFill>
        <p:spPr>
          <a:xfrm>
            <a:off x="269645" y="249762"/>
            <a:ext cx="1049770" cy="1014384"/>
          </a:xfrm>
          <a:prstGeom prst="rect">
            <a:avLst/>
          </a:prstGeom>
        </p:spPr>
      </p:pic>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00A8218-A37B-403C-9DBC-75EBCE54D422}"/>
              </a:ext>
            </a:extLst>
          </p:cNvPr>
          <p:cNvSpPr>
            <a:spLocks noChangeArrowheads="1"/>
          </p:cNvSpPr>
          <p:nvPr/>
        </p:nvSpPr>
        <p:spPr bwMode="auto">
          <a:xfrm>
            <a:off x="311727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EDE7260D-EAA7-426C-BCFE-BB311374504E}"/>
              </a:ext>
            </a:extLst>
          </p:cNvPr>
          <p:cNvPicPr>
            <a:picLocks noChangeAspect="1"/>
          </p:cNvPicPr>
          <p:nvPr/>
        </p:nvPicPr>
        <p:blipFill>
          <a:blip r:embed="rId4"/>
          <a:stretch>
            <a:fillRect/>
          </a:stretch>
        </p:blipFill>
        <p:spPr>
          <a:xfrm>
            <a:off x="301657" y="1674596"/>
            <a:ext cx="8540685" cy="4019194"/>
          </a:xfrm>
          <a:prstGeom prst="rect">
            <a:avLst/>
          </a:prstGeom>
        </p:spPr>
      </p:pic>
      <p:cxnSp>
        <p:nvCxnSpPr>
          <p:cNvPr id="11" name="Straight Arrow Connector 10">
            <a:extLst>
              <a:ext uri="{FF2B5EF4-FFF2-40B4-BE49-F238E27FC236}">
                <a16:creationId xmlns:a16="http://schemas.microsoft.com/office/drawing/2014/main" id="{884331C5-42F6-4816-A934-C1B231E7DD61}"/>
              </a:ext>
            </a:extLst>
          </p:cNvPr>
          <p:cNvCxnSpPr>
            <a:cxnSpLocks/>
          </p:cNvCxnSpPr>
          <p:nvPr/>
        </p:nvCxnSpPr>
        <p:spPr>
          <a:xfrm flipH="1">
            <a:off x="6994689" y="1264146"/>
            <a:ext cx="1084082" cy="10466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88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00A8218-A37B-403C-9DBC-75EBCE54D422}"/>
              </a:ext>
            </a:extLst>
          </p:cNvPr>
          <p:cNvSpPr>
            <a:spLocks noChangeArrowheads="1"/>
          </p:cNvSpPr>
          <p:nvPr/>
        </p:nvSpPr>
        <p:spPr bwMode="auto">
          <a:xfrm>
            <a:off x="311727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763385AF-18DF-44F1-96B0-A715F3A7069B}"/>
              </a:ext>
            </a:extLst>
          </p:cNvPr>
          <p:cNvSpPr>
            <a:spLocks noChangeArrowheads="1"/>
          </p:cNvSpPr>
          <p:nvPr/>
        </p:nvSpPr>
        <p:spPr bwMode="auto">
          <a:xfrm>
            <a:off x="2673927" y="21655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649655D-926C-450B-96DD-E27773D8D153}"/>
              </a:ext>
            </a:extLst>
          </p:cNvPr>
          <p:cNvSpPr>
            <a:spLocks noChangeArrowheads="1"/>
          </p:cNvSpPr>
          <p:nvPr/>
        </p:nvSpPr>
        <p:spPr bwMode="auto">
          <a:xfrm>
            <a:off x="3117273" y="219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93E0738-C367-4E29-94D6-D2CA4B4090D3}"/>
              </a:ext>
            </a:extLst>
          </p:cNvPr>
          <p:cNvSpPr>
            <a:spLocks noChangeArrowheads="1"/>
          </p:cNvSpPr>
          <p:nvPr/>
        </p:nvSpPr>
        <p:spPr bwMode="auto">
          <a:xfrm>
            <a:off x="2272146" y="209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1C1B0DB6-16AC-4D1E-B8B1-212F0D71636E}"/>
              </a:ext>
            </a:extLst>
          </p:cNvPr>
          <p:cNvSpPr>
            <a:spLocks noChangeArrowheads="1"/>
          </p:cNvSpPr>
          <p:nvPr/>
        </p:nvSpPr>
        <p:spPr bwMode="auto">
          <a:xfrm>
            <a:off x="2424545" y="23018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25963222-7DD0-41E2-9AF1-63DF8329424D}"/>
              </a:ext>
            </a:extLst>
          </p:cNvPr>
          <p:cNvSpPr>
            <a:spLocks noChangeArrowheads="1"/>
          </p:cNvSpPr>
          <p:nvPr/>
        </p:nvSpPr>
        <p:spPr bwMode="auto">
          <a:xfrm>
            <a:off x="2715490" y="22411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BAF78098-C122-43BC-8BC8-074BB0E87237}"/>
              </a:ext>
            </a:extLst>
          </p:cNvPr>
          <p:cNvSpPr>
            <a:spLocks noChangeArrowheads="1"/>
          </p:cNvSpPr>
          <p:nvPr/>
        </p:nvSpPr>
        <p:spPr bwMode="auto">
          <a:xfrm>
            <a:off x="2746432" y="256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43ED9EAE-36A4-4C24-9ADC-52B0109FAF38}"/>
              </a:ext>
            </a:extLst>
          </p:cNvPr>
          <p:cNvSpPr>
            <a:spLocks noChangeArrowheads="1"/>
          </p:cNvSpPr>
          <p:nvPr/>
        </p:nvSpPr>
        <p:spPr bwMode="auto">
          <a:xfrm>
            <a:off x="1925782" y="2141537"/>
            <a:ext cx="128293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descr="Logo&#10;&#10;Description automatically generated">
            <a:extLst>
              <a:ext uri="{FF2B5EF4-FFF2-40B4-BE49-F238E27FC236}">
                <a16:creationId xmlns:a16="http://schemas.microsoft.com/office/drawing/2014/main" id="{05E1DE33-7425-4193-BA89-211102F00BC2}"/>
              </a:ext>
            </a:extLst>
          </p:cNvPr>
          <p:cNvPicPr>
            <a:picLocks noChangeAspect="1"/>
          </p:cNvPicPr>
          <p:nvPr/>
        </p:nvPicPr>
        <p:blipFill>
          <a:blip r:embed="rId3"/>
          <a:stretch>
            <a:fillRect/>
          </a:stretch>
        </p:blipFill>
        <p:spPr>
          <a:xfrm>
            <a:off x="269645" y="249762"/>
            <a:ext cx="1049770" cy="1014384"/>
          </a:xfrm>
          <a:prstGeom prst="rect">
            <a:avLst/>
          </a:prstGeom>
        </p:spPr>
      </p:pic>
      <p:sp>
        <p:nvSpPr>
          <p:cNvPr id="16" name="Subtitle 1">
            <a:extLst>
              <a:ext uri="{FF2B5EF4-FFF2-40B4-BE49-F238E27FC236}">
                <a16:creationId xmlns:a16="http://schemas.microsoft.com/office/drawing/2014/main" id="{DAAC89DB-A0E0-48F0-BA9A-28DC5B1A4782}"/>
              </a:ext>
            </a:extLst>
          </p:cNvPr>
          <p:cNvSpPr>
            <a:spLocks noGrp="1"/>
          </p:cNvSpPr>
          <p:nvPr>
            <p:ph type="subTitle" idx="1"/>
          </p:nvPr>
        </p:nvSpPr>
        <p:spPr>
          <a:xfrm>
            <a:off x="0" y="459810"/>
            <a:ext cx="9144000" cy="1046678"/>
          </a:xfrm>
        </p:spPr>
        <p:txBody>
          <a:bodyPr/>
          <a:lstStyle/>
          <a:p>
            <a:pPr algn="ctr"/>
            <a:r>
              <a:rPr lang="en-US" sz="3500" b="1" dirty="0">
                <a:latin typeface="Arial" panose="020B0604020202020204" pitchFamily="34" charset="0"/>
                <a:cs typeface="Arial" panose="020B0604020202020204" pitchFamily="34" charset="0"/>
              </a:rPr>
              <a:t>Enrollment</a:t>
            </a:r>
            <a:endParaRPr lang="en-US" altLang="en-US" sz="3500" b="1" dirty="0">
              <a:latin typeface="Arial" panose="020B0604020202020204" pitchFamily="34" charset="0"/>
              <a:ea typeface="ＭＳ Ｐゴシック"/>
              <a:cs typeface="Arial" panose="020B0604020202020204" pitchFamily="34" charset="0"/>
            </a:endParaRPr>
          </a:p>
        </p:txBody>
      </p:sp>
      <p:sp>
        <p:nvSpPr>
          <p:cNvPr id="2" name="Rectangle 1">
            <a:extLst>
              <a:ext uri="{FF2B5EF4-FFF2-40B4-BE49-F238E27FC236}">
                <a16:creationId xmlns:a16="http://schemas.microsoft.com/office/drawing/2014/main" id="{4A3F8CDA-5176-4AD8-BD16-2CE67C4F4110}"/>
              </a:ext>
            </a:extLst>
          </p:cNvPr>
          <p:cNvSpPr/>
          <p:nvPr/>
        </p:nvSpPr>
        <p:spPr>
          <a:xfrm>
            <a:off x="610344" y="1979892"/>
            <a:ext cx="8414657" cy="4154984"/>
          </a:xfrm>
          <a:prstGeom prst="rect">
            <a:avLst/>
          </a:prstGeom>
        </p:spPr>
        <p:txBody>
          <a:bodyPr wrap="square">
            <a:spAutoFit/>
          </a:bodyPr>
          <a:lstStyle/>
          <a:p>
            <a:r>
              <a:rPr lang="en-US" dirty="0">
                <a:latin typeface="Arial" panose="020B0604020202020204" pitchFamily="34" charset="0"/>
                <a:ea typeface="ＭＳ Ｐゴシック"/>
                <a:cs typeface="Arial" panose="020B0604020202020204" pitchFamily="34" charset="0"/>
              </a:rPr>
              <a:t>All Graduate Assistants must be registered for credits in the semester or session they hold an assistantship.</a:t>
            </a:r>
          </a:p>
          <a:p>
            <a:endParaRPr lang="en-US" u="sng" dirty="0">
              <a:latin typeface="Arial" panose="020B0604020202020204" pitchFamily="34" charset="0"/>
              <a:ea typeface="ＭＳ Ｐゴシック"/>
              <a:cs typeface="Arial" panose="020B0604020202020204" pitchFamily="34" charset="0"/>
            </a:endParaRPr>
          </a:p>
          <a:p>
            <a:r>
              <a:rPr lang="en-US" dirty="0">
                <a:latin typeface="Arial" panose="020B0604020202020204" pitchFamily="34" charset="0"/>
                <a:ea typeface="ＭＳ Ｐゴシック"/>
                <a:cs typeface="Arial" panose="020B0604020202020204" pitchFamily="34" charset="0"/>
              </a:rPr>
              <a:t>Students must register themselves in courses, please consult with your academic advisor on which courses to register for. </a:t>
            </a:r>
          </a:p>
          <a:p>
            <a:endParaRPr lang="en-US" dirty="0">
              <a:latin typeface="Arial" panose="020B0604020202020204" pitchFamily="34" charset="0"/>
              <a:ea typeface="ＭＳ Ｐゴシック"/>
              <a:cs typeface="Arial" panose="020B0604020202020204" pitchFamily="34" charset="0"/>
            </a:endParaRPr>
          </a:p>
          <a:p>
            <a:r>
              <a:rPr lang="en-US" dirty="0">
                <a:latin typeface="Arial" panose="020B0604020202020204" pitchFamily="34" charset="0"/>
                <a:ea typeface="ＭＳ Ｐゴシック"/>
                <a:cs typeface="Arial" panose="020B0604020202020204" pitchFamily="34" charset="0"/>
              </a:rPr>
              <a:t>Instructions on how to register are found on the Registrar’s Office website at </a:t>
            </a:r>
            <a:r>
              <a:rPr lang="en-US" dirty="0">
                <a:latin typeface="Arial" panose="020B0604020202020204" pitchFamily="34" charset="0"/>
                <a:ea typeface="ＭＳ Ｐゴシック"/>
                <a:cs typeface="Arial" panose="020B0604020202020204" pitchFamily="34" charset="0"/>
                <a:hlinkClick r:id="rId4"/>
              </a:rPr>
              <a:t>wmich.edu/registrar/students/registration</a:t>
            </a:r>
            <a:r>
              <a:rPr lang="en-US" dirty="0">
                <a:latin typeface="Arial" panose="020B0604020202020204" pitchFamily="34" charset="0"/>
                <a:ea typeface="ＭＳ Ｐゴシック"/>
                <a:cs typeface="Arial" panose="020B0604020202020204" pitchFamily="34" charset="0"/>
              </a:rPr>
              <a:t>. </a:t>
            </a:r>
          </a:p>
          <a:p>
            <a:endParaRPr lang="en-US" dirty="0">
              <a:latin typeface="Arial" panose="020B0604020202020204" pitchFamily="34" charset="0"/>
              <a:ea typeface="ＭＳ Ｐゴシック"/>
              <a:cs typeface="Arial" panose="020B0604020202020204" pitchFamily="34" charset="0"/>
            </a:endParaRPr>
          </a:p>
          <a:p>
            <a:endParaRPr lang="en-US" dirty="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061283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00A8218-A37B-403C-9DBC-75EBCE54D422}"/>
              </a:ext>
            </a:extLst>
          </p:cNvPr>
          <p:cNvSpPr>
            <a:spLocks noChangeArrowheads="1"/>
          </p:cNvSpPr>
          <p:nvPr/>
        </p:nvSpPr>
        <p:spPr bwMode="auto">
          <a:xfrm>
            <a:off x="311727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763385AF-18DF-44F1-96B0-A715F3A7069B}"/>
              </a:ext>
            </a:extLst>
          </p:cNvPr>
          <p:cNvSpPr>
            <a:spLocks noChangeArrowheads="1"/>
          </p:cNvSpPr>
          <p:nvPr/>
        </p:nvSpPr>
        <p:spPr bwMode="auto">
          <a:xfrm>
            <a:off x="2673927" y="21655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649655D-926C-450B-96DD-E27773D8D153}"/>
              </a:ext>
            </a:extLst>
          </p:cNvPr>
          <p:cNvSpPr>
            <a:spLocks noChangeArrowheads="1"/>
          </p:cNvSpPr>
          <p:nvPr/>
        </p:nvSpPr>
        <p:spPr bwMode="auto">
          <a:xfrm>
            <a:off x="3117273" y="219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93E0738-C367-4E29-94D6-D2CA4B4090D3}"/>
              </a:ext>
            </a:extLst>
          </p:cNvPr>
          <p:cNvSpPr>
            <a:spLocks noChangeArrowheads="1"/>
          </p:cNvSpPr>
          <p:nvPr/>
        </p:nvSpPr>
        <p:spPr bwMode="auto">
          <a:xfrm>
            <a:off x="2272146" y="209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1C1B0DB6-16AC-4D1E-B8B1-212F0D71636E}"/>
              </a:ext>
            </a:extLst>
          </p:cNvPr>
          <p:cNvSpPr>
            <a:spLocks noChangeArrowheads="1"/>
          </p:cNvSpPr>
          <p:nvPr/>
        </p:nvSpPr>
        <p:spPr bwMode="auto">
          <a:xfrm>
            <a:off x="2424545" y="23018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25963222-7DD0-41E2-9AF1-63DF8329424D}"/>
              </a:ext>
            </a:extLst>
          </p:cNvPr>
          <p:cNvSpPr>
            <a:spLocks noChangeArrowheads="1"/>
          </p:cNvSpPr>
          <p:nvPr/>
        </p:nvSpPr>
        <p:spPr bwMode="auto">
          <a:xfrm>
            <a:off x="2715490" y="22411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BAF78098-C122-43BC-8BC8-074BB0E87237}"/>
              </a:ext>
            </a:extLst>
          </p:cNvPr>
          <p:cNvSpPr>
            <a:spLocks noChangeArrowheads="1"/>
          </p:cNvSpPr>
          <p:nvPr/>
        </p:nvSpPr>
        <p:spPr bwMode="auto">
          <a:xfrm>
            <a:off x="2746432" y="256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43ED9EAE-36A4-4C24-9ADC-52B0109FAF38}"/>
              </a:ext>
            </a:extLst>
          </p:cNvPr>
          <p:cNvSpPr>
            <a:spLocks noChangeArrowheads="1"/>
          </p:cNvSpPr>
          <p:nvPr/>
        </p:nvSpPr>
        <p:spPr bwMode="auto">
          <a:xfrm>
            <a:off x="1925782" y="2141537"/>
            <a:ext cx="128293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descr="Logo&#10;&#10;Description automatically generated">
            <a:extLst>
              <a:ext uri="{FF2B5EF4-FFF2-40B4-BE49-F238E27FC236}">
                <a16:creationId xmlns:a16="http://schemas.microsoft.com/office/drawing/2014/main" id="{05E1DE33-7425-4193-BA89-211102F00BC2}"/>
              </a:ext>
            </a:extLst>
          </p:cNvPr>
          <p:cNvPicPr>
            <a:picLocks noChangeAspect="1"/>
          </p:cNvPicPr>
          <p:nvPr/>
        </p:nvPicPr>
        <p:blipFill>
          <a:blip r:embed="rId3"/>
          <a:stretch>
            <a:fillRect/>
          </a:stretch>
        </p:blipFill>
        <p:spPr>
          <a:xfrm>
            <a:off x="269645" y="249762"/>
            <a:ext cx="1049770" cy="1014384"/>
          </a:xfrm>
          <a:prstGeom prst="rect">
            <a:avLst/>
          </a:prstGeom>
        </p:spPr>
      </p:pic>
      <p:sp>
        <p:nvSpPr>
          <p:cNvPr id="16" name="Subtitle 1">
            <a:extLst>
              <a:ext uri="{FF2B5EF4-FFF2-40B4-BE49-F238E27FC236}">
                <a16:creationId xmlns:a16="http://schemas.microsoft.com/office/drawing/2014/main" id="{DAAC89DB-A0E0-48F0-BA9A-28DC5B1A4782}"/>
              </a:ext>
            </a:extLst>
          </p:cNvPr>
          <p:cNvSpPr>
            <a:spLocks noGrp="1"/>
          </p:cNvSpPr>
          <p:nvPr>
            <p:ph type="subTitle" idx="1"/>
          </p:nvPr>
        </p:nvSpPr>
        <p:spPr>
          <a:xfrm>
            <a:off x="0" y="459810"/>
            <a:ext cx="9144000" cy="1046678"/>
          </a:xfrm>
        </p:spPr>
        <p:txBody>
          <a:bodyPr/>
          <a:lstStyle/>
          <a:p>
            <a:pPr algn="ctr"/>
            <a:r>
              <a:rPr lang="en-US" sz="3500" b="1" dirty="0">
                <a:latin typeface="Arial" panose="020B0604020202020204" pitchFamily="34" charset="0"/>
                <a:cs typeface="Arial" panose="020B0604020202020204" pitchFamily="34" charset="0"/>
              </a:rPr>
              <a:t>Tuition Remission</a:t>
            </a:r>
            <a:endParaRPr lang="en-US" altLang="en-US" sz="3500" b="1" dirty="0">
              <a:latin typeface="Arial" panose="020B0604020202020204" pitchFamily="34" charset="0"/>
              <a:ea typeface="ＭＳ Ｐゴシック"/>
              <a:cs typeface="Arial" panose="020B0604020202020204" pitchFamily="34" charset="0"/>
            </a:endParaRPr>
          </a:p>
        </p:txBody>
      </p:sp>
      <p:sp>
        <p:nvSpPr>
          <p:cNvPr id="2" name="Rectangle 1">
            <a:extLst>
              <a:ext uri="{FF2B5EF4-FFF2-40B4-BE49-F238E27FC236}">
                <a16:creationId xmlns:a16="http://schemas.microsoft.com/office/drawing/2014/main" id="{4A3F8CDA-5176-4AD8-BD16-2CE67C4F4110}"/>
              </a:ext>
            </a:extLst>
          </p:cNvPr>
          <p:cNvSpPr/>
          <p:nvPr/>
        </p:nvSpPr>
        <p:spPr>
          <a:xfrm>
            <a:off x="488655" y="1981200"/>
            <a:ext cx="8414657" cy="3416320"/>
          </a:xfrm>
          <a:prstGeom prst="rect">
            <a:avLst/>
          </a:prstGeom>
        </p:spPr>
        <p:txBody>
          <a:bodyPr wrap="square">
            <a:spAutoFit/>
          </a:bodyPr>
          <a:lstStyle/>
          <a:p>
            <a:r>
              <a:rPr lang="en-US" u="sng" dirty="0">
                <a:latin typeface="Arial" panose="020B0604020202020204" pitchFamily="34" charset="0"/>
                <a:ea typeface="ＭＳ Ｐゴシック"/>
                <a:cs typeface="Arial" panose="020B0604020202020204" pitchFamily="34" charset="0"/>
              </a:rPr>
              <a:t>Disburses on</a:t>
            </a:r>
            <a:r>
              <a:rPr lang="en-US" dirty="0">
                <a:latin typeface="Arial" panose="020B0604020202020204" pitchFamily="34" charset="0"/>
                <a:ea typeface="ＭＳ Ｐゴシック"/>
                <a:cs typeface="Arial" panose="020B0604020202020204" pitchFamily="34" charset="0"/>
              </a:rPr>
              <a:t>:</a:t>
            </a:r>
          </a:p>
          <a:p>
            <a:r>
              <a:rPr lang="en-US" b="1" dirty="0">
                <a:latin typeface="Arial" panose="020B0604020202020204" pitchFamily="34" charset="0"/>
                <a:ea typeface="ＭＳ Ｐゴシック"/>
                <a:cs typeface="Arial" panose="020B0604020202020204" pitchFamily="34" charset="0"/>
              </a:rPr>
              <a:t>Fall 2025: </a:t>
            </a:r>
            <a:r>
              <a:rPr lang="en-US" dirty="0">
                <a:latin typeface="Arial" panose="020B0604020202020204" pitchFamily="34" charset="0"/>
                <a:ea typeface="ＭＳ Ｐゴシック"/>
                <a:cs typeface="Arial" panose="020B0604020202020204" pitchFamily="34" charset="0"/>
              </a:rPr>
              <a:t>August 22, 2025</a:t>
            </a:r>
          </a:p>
          <a:p>
            <a:r>
              <a:rPr lang="en-US" b="1" dirty="0">
                <a:latin typeface="Arial" panose="020B0604020202020204" pitchFamily="34" charset="0"/>
                <a:ea typeface="ＭＳ Ｐゴシック"/>
                <a:cs typeface="Arial" panose="020B0604020202020204" pitchFamily="34" charset="0"/>
              </a:rPr>
              <a:t>Spring 2026</a:t>
            </a:r>
            <a:r>
              <a:rPr lang="en-US" dirty="0">
                <a:latin typeface="Arial" panose="020B0604020202020204" pitchFamily="34" charset="0"/>
                <a:ea typeface="ＭＳ Ｐゴシック"/>
                <a:cs typeface="Arial" panose="020B0604020202020204" pitchFamily="34" charset="0"/>
              </a:rPr>
              <a:t>: January 7, 2026</a:t>
            </a:r>
          </a:p>
          <a:p>
            <a:endParaRPr lang="en-US" dirty="0">
              <a:latin typeface="Arial" panose="020B0604020202020204" pitchFamily="34" charset="0"/>
              <a:ea typeface="ＭＳ Ｐゴシック"/>
              <a:cs typeface="Arial" panose="020B0604020202020204" pitchFamily="34" charset="0"/>
            </a:endParaRPr>
          </a:p>
          <a:p>
            <a:r>
              <a:rPr lang="en-US" dirty="0">
                <a:latin typeface="Arial" panose="020B0604020202020204" pitchFamily="34" charset="0"/>
                <a:ea typeface="ＭＳ Ｐゴシック"/>
                <a:cs typeface="Arial" panose="020B0604020202020204" pitchFamily="34" charset="0"/>
              </a:rPr>
              <a:t>Graduate College forms are available at </a:t>
            </a:r>
            <a:r>
              <a:rPr lang="en-US" dirty="0">
                <a:latin typeface="Arial" panose="020B0604020202020204" pitchFamily="34" charset="0"/>
                <a:ea typeface="ＭＳ Ｐゴシック"/>
                <a:cs typeface="Arial" panose="020B0604020202020204" pitchFamily="34" charset="0"/>
                <a:hlinkClick r:id="rId4"/>
              </a:rPr>
              <a:t>wmich.edu/grad/forms</a:t>
            </a:r>
            <a:endParaRPr lang="en-US" dirty="0">
              <a:latin typeface="Arial" panose="020B0604020202020204" pitchFamily="34" charset="0"/>
              <a:ea typeface="ＭＳ Ｐゴシック"/>
              <a:cs typeface="Arial" panose="020B0604020202020204" pitchFamily="34" charset="0"/>
            </a:endParaRPr>
          </a:p>
          <a:p>
            <a:endParaRPr lang="en-US" dirty="0">
              <a:latin typeface="Arial" panose="020B0604020202020204" pitchFamily="34" charset="0"/>
              <a:ea typeface="ＭＳ Ｐゴシック"/>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ea typeface="ＭＳ Ｐゴシック"/>
                <a:cs typeface="Arial" panose="020B0604020202020204" pitchFamily="34" charset="0"/>
              </a:rPr>
              <a:t>Permission to under-enroll (take fewer than 6.0 credits)</a:t>
            </a:r>
          </a:p>
          <a:p>
            <a:pPr marL="342900" indent="-342900">
              <a:buFont typeface="Arial" panose="020B0604020202020204" pitchFamily="34" charset="0"/>
              <a:buChar char="•"/>
            </a:pPr>
            <a:r>
              <a:rPr lang="en-US" dirty="0">
                <a:latin typeface="Arial" panose="020B0604020202020204" pitchFamily="34" charset="0"/>
                <a:ea typeface="ＭＳ Ｐゴシック"/>
                <a:cs typeface="Arial" panose="020B0604020202020204" pitchFamily="34" charset="0"/>
              </a:rPr>
              <a:t>Permission to include 3000-4000 courses (master’s only)</a:t>
            </a:r>
          </a:p>
        </p:txBody>
      </p:sp>
    </p:spTree>
    <p:extLst>
      <p:ext uri="{BB962C8B-B14F-4D97-AF65-F5344CB8AC3E}">
        <p14:creationId xmlns:p14="http://schemas.microsoft.com/office/powerpoint/2010/main" val="418172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9956"/>
            <a:ext cx="9144000" cy="893762"/>
          </a:xfrm>
          <a:prstGeom prst="rect">
            <a:avLst/>
          </a:prstGeom>
        </p:spPr>
        <p:txBody>
          <a:bodyPr/>
          <a:lstStyle/>
          <a:p>
            <a:r>
              <a:rPr lang="en-US" sz="3500" b="1" dirty="0">
                <a:solidFill>
                  <a:srgbClr val="532E1F"/>
                </a:solidFill>
                <a:latin typeface="Arial" panose="020B0604020202020204" pitchFamily="34" charset="0"/>
                <a:cs typeface="Arial" panose="020B0604020202020204" pitchFamily="34" charset="0"/>
              </a:rPr>
              <a:t>Graduate Student Online Orientation </a:t>
            </a:r>
            <a:endParaRPr lang="en-US" sz="3500" dirty="0">
              <a:solidFill>
                <a:srgbClr val="532E1F"/>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709676" y="2506985"/>
            <a:ext cx="7842739" cy="1963416"/>
          </a:xfrm>
          <a:prstGeom prst="rect">
            <a:avLst/>
          </a:prstGeom>
        </p:spPr>
        <p:txBody>
          <a:bodyPr anchor="t"/>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altLang="en-US" sz="2500" dirty="0">
                <a:solidFill>
                  <a:srgbClr val="532E1F"/>
                </a:solidFill>
                <a:latin typeface="Arial"/>
                <a:ea typeface="ＭＳ Ｐゴシック"/>
                <a:cs typeface="Arial"/>
              </a:rPr>
              <a:t>Review prior to this training, not mandatory</a:t>
            </a:r>
            <a:endParaRPr lang="en-US" altLang="en-US" sz="2500" dirty="0">
              <a:solidFill>
                <a:srgbClr val="532E1F"/>
              </a:solidFill>
              <a:latin typeface="Arial" charset="0"/>
              <a:cs typeface="Arial" charset="0"/>
            </a:endParaRPr>
          </a:p>
          <a:p>
            <a:pPr eaLnBrk="1" hangingPunct="1"/>
            <a:r>
              <a:rPr lang="en-US" altLang="en-US" sz="2500" dirty="0">
                <a:solidFill>
                  <a:srgbClr val="532E1F"/>
                </a:solidFill>
                <a:latin typeface="Arial"/>
                <a:ea typeface="ＭＳ Ｐゴシック"/>
                <a:cs typeface="Arial"/>
              </a:rPr>
              <a:t>Available to all graduate students on the Graduate College homepage at </a:t>
            </a:r>
            <a:r>
              <a:rPr lang="en-US" altLang="en-US" sz="2500" dirty="0">
                <a:solidFill>
                  <a:srgbClr val="532E1F"/>
                </a:solidFill>
                <a:latin typeface="Arial"/>
                <a:ea typeface="ＭＳ Ｐゴシック"/>
                <a:cs typeface="Arial"/>
                <a:hlinkClick r:id="rId3"/>
              </a:rPr>
              <a:t>wmich.edu/grad</a:t>
            </a:r>
            <a:endParaRPr lang="en-US" altLang="en-US" sz="2500" dirty="0">
              <a:solidFill>
                <a:srgbClr val="532E1F"/>
              </a:solidFill>
              <a:latin typeface="Arial"/>
              <a:ea typeface="ＭＳ Ｐゴシック"/>
              <a:cs typeface="Arial"/>
            </a:endParaRPr>
          </a:p>
          <a:p>
            <a:pPr eaLnBrk="1" hangingPunct="1"/>
            <a:r>
              <a:rPr lang="en-US" altLang="en-US" sz="2500" dirty="0">
                <a:solidFill>
                  <a:srgbClr val="532E1F"/>
                </a:solidFill>
                <a:latin typeface="Arial"/>
                <a:ea typeface="ＭＳ Ｐゴシック"/>
                <a:cs typeface="Arial"/>
              </a:rPr>
              <a:t>Self-paced, resource on many helpful topics</a:t>
            </a:r>
          </a:p>
        </p:txBody>
      </p:sp>
      <p:pic>
        <p:nvPicPr>
          <p:cNvPr id="13" name="Picture 12" descr="Logo&#10;&#10;Description automatically generated">
            <a:extLst>
              <a:ext uri="{FF2B5EF4-FFF2-40B4-BE49-F238E27FC236}">
                <a16:creationId xmlns:a16="http://schemas.microsoft.com/office/drawing/2014/main" id="{AB5C7BF0-B7E5-4426-92F7-4312C0F19F44}"/>
              </a:ext>
            </a:extLst>
          </p:cNvPr>
          <p:cNvPicPr>
            <a:picLocks noChangeAspect="1"/>
          </p:cNvPicPr>
          <p:nvPr/>
        </p:nvPicPr>
        <p:blipFill>
          <a:blip r:embed="rId4"/>
          <a:stretch>
            <a:fillRect/>
          </a:stretch>
        </p:blipFill>
        <p:spPr>
          <a:xfrm>
            <a:off x="216063" y="5683286"/>
            <a:ext cx="987227" cy="990981"/>
          </a:xfrm>
          <a:prstGeom prst="rect">
            <a:avLst/>
          </a:prstGeom>
        </p:spPr>
      </p:pic>
      <p:sp>
        <p:nvSpPr>
          <p:cNvPr id="3" name="Rectangle 2">
            <a:extLst>
              <a:ext uri="{FF2B5EF4-FFF2-40B4-BE49-F238E27FC236}">
                <a16:creationId xmlns:a16="http://schemas.microsoft.com/office/drawing/2014/main" id="{B93C692E-09E4-4649-BA95-6B03F19AF274}"/>
              </a:ext>
            </a:extLst>
          </p:cNvPr>
          <p:cNvSpPr/>
          <p:nvPr/>
        </p:nvSpPr>
        <p:spPr>
          <a:xfrm>
            <a:off x="6416894" y="1094045"/>
            <a:ext cx="2135521" cy="400110"/>
          </a:xfrm>
          <a:prstGeom prst="rect">
            <a:avLst/>
          </a:prstGeom>
        </p:spPr>
        <p:txBody>
          <a:bodyPr wrap="none">
            <a:spAutoFit/>
          </a:bodyPr>
          <a:lstStyle/>
          <a:p>
            <a:r>
              <a:rPr lang="en-US" altLang="en-US" sz="2000" b="1" dirty="0">
                <a:solidFill>
                  <a:srgbClr val="532E1F"/>
                </a:solidFill>
                <a:latin typeface="Arial"/>
                <a:ea typeface="ＭＳ Ｐゴシック"/>
                <a:cs typeface="Arial"/>
                <a:hlinkClick r:id="rId3">
                  <a:extLst>
                    <a:ext uri="{A12FA001-AC4F-418D-AE19-62706E023703}">
                      <ahyp:hlinkClr xmlns:ahyp="http://schemas.microsoft.com/office/drawing/2018/hyperlinkcolor" val="tx"/>
                    </a:ext>
                  </a:extLst>
                </a:hlinkClick>
              </a:rPr>
              <a:t>wmich.edu/grad</a:t>
            </a:r>
            <a:endParaRPr lang="en-US" sz="2000" b="1" dirty="0">
              <a:solidFill>
                <a:srgbClr val="532E1F"/>
              </a:solidFill>
            </a:endParaRPr>
          </a:p>
        </p:txBody>
      </p:sp>
    </p:spTree>
    <p:extLst>
      <p:ext uri="{BB962C8B-B14F-4D97-AF65-F5344CB8AC3E}">
        <p14:creationId xmlns:p14="http://schemas.microsoft.com/office/powerpoint/2010/main" val="227315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763385AF-18DF-44F1-96B0-A715F3A7069B}"/>
              </a:ext>
            </a:extLst>
          </p:cNvPr>
          <p:cNvSpPr>
            <a:spLocks noChangeArrowheads="1"/>
          </p:cNvSpPr>
          <p:nvPr/>
        </p:nvSpPr>
        <p:spPr bwMode="auto">
          <a:xfrm>
            <a:off x="2673927" y="21655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649655D-926C-450B-96DD-E27773D8D153}"/>
              </a:ext>
            </a:extLst>
          </p:cNvPr>
          <p:cNvSpPr>
            <a:spLocks noChangeArrowheads="1"/>
          </p:cNvSpPr>
          <p:nvPr/>
        </p:nvSpPr>
        <p:spPr bwMode="auto">
          <a:xfrm>
            <a:off x="3117273" y="219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1C1B0DB6-16AC-4D1E-B8B1-212F0D71636E}"/>
              </a:ext>
            </a:extLst>
          </p:cNvPr>
          <p:cNvSpPr>
            <a:spLocks noChangeArrowheads="1"/>
          </p:cNvSpPr>
          <p:nvPr/>
        </p:nvSpPr>
        <p:spPr bwMode="auto">
          <a:xfrm>
            <a:off x="2424545" y="23018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25963222-7DD0-41E2-9AF1-63DF8329424D}"/>
              </a:ext>
            </a:extLst>
          </p:cNvPr>
          <p:cNvSpPr>
            <a:spLocks noChangeArrowheads="1"/>
          </p:cNvSpPr>
          <p:nvPr/>
        </p:nvSpPr>
        <p:spPr bwMode="auto">
          <a:xfrm>
            <a:off x="2715490" y="22411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BAF78098-C122-43BC-8BC8-074BB0E87237}"/>
              </a:ext>
            </a:extLst>
          </p:cNvPr>
          <p:cNvSpPr>
            <a:spLocks noChangeArrowheads="1"/>
          </p:cNvSpPr>
          <p:nvPr/>
        </p:nvSpPr>
        <p:spPr bwMode="auto">
          <a:xfrm>
            <a:off x="2746432" y="256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43ED9EAE-36A4-4C24-9ADC-52B0109FAF38}"/>
              </a:ext>
            </a:extLst>
          </p:cNvPr>
          <p:cNvSpPr>
            <a:spLocks noChangeArrowheads="1"/>
          </p:cNvSpPr>
          <p:nvPr/>
        </p:nvSpPr>
        <p:spPr bwMode="auto">
          <a:xfrm>
            <a:off x="1925782" y="2141537"/>
            <a:ext cx="128293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descr="Logo&#10;&#10;Description automatically generated">
            <a:extLst>
              <a:ext uri="{FF2B5EF4-FFF2-40B4-BE49-F238E27FC236}">
                <a16:creationId xmlns:a16="http://schemas.microsoft.com/office/drawing/2014/main" id="{05E1DE33-7425-4193-BA89-211102F00BC2}"/>
              </a:ext>
            </a:extLst>
          </p:cNvPr>
          <p:cNvPicPr>
            <a:picLocks noChangeAspect="1"/>
          </p:cNvPicPr>
          <p:nvPr/>
        </p:nvPicPr>
        <p:blipFill>
          <a:blip r:embed="rId3"/>
          <a:stretch>
            <a:fillRect/>
          </a:stretch>
        </p:blipFill>
        <p:spPr>
          <a:xfrm>
            <a:off x="269645" y="249762"/>
            <a:ext cx="1049770" cy="1014384"/>
          </a:xfrm>
          <a:prstGeom prst="rect">
            <a:avLst/>
          </a:prstGeom>
        </p:spPr>
      </p:pic>
      <p:sp>
        <p:nvSpPr>
          <p:cNvPr id="16" name="Subtitle 1">
            <a:extLst>
              <a:ext uri="{FF2B5EF4-FFF2-40B4-BE49-F238E27FC236}">
                <a16:creationId xmlns:a16="http://schemas.microsoft.com/office/drawing/2014/main" id="{DAAC89DB-A0E0-48F0-BA9A-28DC5B1A4782}"/>
              </a:ext>
            </a:extLst>
          </p:cNvPr>
          <p:cNvSpPr>
            <a:spLocks noGrp="1"/>
          </p:cNvSpPr>
          <p:nvPr>
            <p:ph type="subTitle" idx="1"/>
          </p:nvPr>
        </p:nvSpPr>
        <p:spPr>
          <a:xfrm>
            <a:off x="0" y="480356"/>
            <a:ext cx="9144000" cy="1046678"/>
          </a:xfrm>
        </p:spPr>
        <p:txBody>
          <a:bodyPr/>
          <a:lstStyle/>
          <a:p>
            <a:pPr algn="ctr"/>
            <a:r>
              <a:rPr lang="en-US" sz="3500" b="1" dirty="0">
                <a:latin typeface="Arial" panose="020B0604020202020204" pitchFamily="34" charset="0"/>
                <a:cs typeface="Arial" panose="020B0604020202020204" pitchFamily="34" charset="0"/>
              </a:rPr>
              <a:t>Parking Pass</a:t>
            </a:r>
            <a:endParaRPr lang="en-US" altLang="en-US" sz="3500" b="1" dirty="0">
              <a:latin typeface="Arial" panose="020B0604020202020204" pitchFamily="34" charset="0"/>
              <a:ea typeface="ＭＳ Ｐゴシック"/>
              <a:cs typeface="Arial" panose="020B0604020202020204" pitchFamily="34" charset="0"/>
            </a:endParaRPr>
          </a:p>
        </p:txBody>
      </p:sp>
      <p:sp>
        <p:nvSpPr>
          <p:cNvPr id="2" name="Rectangle 1">
            <a:extLst>
              <a:ext uri="{FF2B5EF4-FFF2-40B4-BE49-F238E27FC236}">
                <a16:creationId xmlns:a16="http://schemas.microsoft.com/office/drawing/2014/main" id="{4A3F8CDA-5176-4AD8-BD16-2CE67C4F4110}"/>
              </a:ext>
            </a:extLst>
          </p:cNvPr>
          <p:cNvSpPr/>
          <p:nvPr/>
        </p:nvSpPr>
        <p:spPr>
          <a:xfrm>
            <a:off x="269645" y="2455913"/>
            <a:ext cx="8414657" cy="2308324"/>
          </a:xfrm>
          <a:prstGeom prst="rect">
            <a:avLst/>
          </a:prstGeom>
        </p:spPr>
        <p:txBody>
          <a:bodyPr wrap="square">
            <a:spAutoFit/>
          </a:bodyPr>
          <a:lstStyle/>
          <a:p>
            <a:r>
              <a:rPr lang="en-US" dirty="0"/>
              <a:t>WMU Parking Services uses a virtual parking permit system.</a:t>
            </a:r>
          </a:p>
          <a:p>
            <a:pPr marL="342900" indent="-342900">
              <a:buFont typeface="Arial" panose="020B0604020202020204" pitchFamily="34" charset="0"/>
              <a:buChar char="•"/>
            </a:pPr>
            <a:r>
              <a:rPr lang="en-US" dirty="0"/>
              <a:t>Obtaining a permit is easy! </a:t>
            </a:r>
          </a:p>
          <a:p>
            <a:pPr marL="342900" indent="-342900">
              <a:buFont typeface="Arial" panose="020B0604020202020204" pitchFamily="34" charset="0"/>
              <a:buChar char="•"/>
            </a:pPr>
            <a:r>
              <a:rPr lang="en-US" dirty="0"/>
              <a:t>To start, click the yellow “</a:t>
            </a:r>
            <a:r>
              <a:rPr lang="en-US" i="1" dirty="0"/>
              <a:t>Get a Permit</a:t>
            </a:r>
            <a:r>
              <a:rPr lang="en-US" dirty="0"/>
              <a:t>” button on the Parking Service website.</a:t>
            </a:r>
          </a:p>
          <a:p>
            <a:pPr marL="342900" indent="-342900">
              <a:buFont typeface="Arial" panose="020B0604020202020204" pitchFamily="34" charset="0"/>
              <a:buChar char="•"/>
            </a:pPr>
            <a:r>
              <a:rPr lang="en-US" dirty="0"/>
              <a:t>A parking permit is required on the first day of class for each semester and allows parking in designated lots.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15C92EC-6DE4-437F-A7FE-D1C3409135D0}"/>
              </a:ext>
            </a:extLst>
          </p:cNvPr>
          <p:cNvSpPr/>
          <p:nvPr/>
        </p:nvSpPr>
        <p:spPr>
          <a:xfrm>
            <a:off x="3126249" y="1067682"/>
            <a:ext cx="2969083" cy="461665"/>
          </a:xfrm>
          <a:prstGeom prst="rect">
            <a:avLst/>
          </a:prstGeom>
        </p:spPr>
        <p:txBody>
          <a:bodyPr wrap="none">
            <a:spAutoFit/>
          </a:bodyPr>
          <a:lstStyle/>
          <a:p>
            <a:r>
              <a:rPr lang="en-US" b="1" dirty="0">
                <a:hlinkClick r:id="rId4">
                  <a:extLst>
                    <a:ext uri="{A12FA001-AC4F-418D-AE19-62706E023703}">
                      <ahyp:hlinkClr xmlns:ahyp="http://schemas.microsoft.com/office/drawing/2018/hyperlinkcolor" val="tx"/>
                    </a:ext>
                  </a:extLst>
                </a:hlinkClick>
              </a:rPr>
              <a:t>wmich.edu/parking</a:t>
            </a:r>
            <a:endParaRPr lang="en-US" b="1" dirty="0"/>
          </a:p>
        </p:txBody>
      </p:sp>
    </p:spTree>
    <p:extLst>
      <p:ext uri="{BB962C8B-B14F-4D97-AF65-F5344CB8AC3E}">
        <p14:creationId xmlns:p14="http://schemas.microsoft.com/office/powerpoint/2010/main" val="316571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00A8218-A37B-403C-9DBC-75EBCE54D422}"/>
              </a:ext>
            </a:extLst>
          </p:cNvPr>
          <p:cNvSpPr>
            <a:spLocks noChangeArrowheads="1"/>
          </p:cNvSpPr>
          <p:nvPr/>
        </p:nvSpPr>
        <p:spPr bwMode="auto">
          <a:xfrm>
            <a:off x="311727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763385AF-18DF-44F1-96B0-A715F3A7069B}"/>
              </a:ext>
            </a:extLst>
          </p:cNvPr>
          <p:cNvSpPr>
            <a:spLocks noChangeArrowheads="1"/>
          </p:cNvSpPr>
          <p:nvPr/>
        </p:nvSpPr>
        <p:spPr bwMode="auto">
          <a:xfrm>
            <a:off x="2673927" y="21655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649655D-926C-450B-96DD-E27773D8D153}"/>
              </a:ext>
            </a:extLst>
          </p:cNvPr>
          <p:cNvSpPr>
            <a:spLocks noChangeArrowheads="1"/>
          </p:cNvSpPr>
          <p:nvPr/>
        </p:nvSpPr>
        <p:spPr bwMode="auto">
          <a:xfrm>
            <a:off x="3117273" y="219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93E0738-C367-4E29-94D6-D2CA4B4090D3}"/>
              </a:ext>
            </a:extLst>
          </p:cNvPr>
          <p:cNvSpPr>
            <a:spLocks noChangeArrowheads="1"/>
          </p:cNvSpPr>
          <p:nvPr/>
        </p:nvSpPr>
        <p:spPr bwMode="auto">
          <a:xfrm>
            <a:off x="2272146" y="209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1C1B0DB6-16AC-4D1E-B8B1-212F0D71636E}"/>
              </a:ext>
            </a:extLst>
          </p:cNvPr>
          <p:cNvSpPr>
            <a:spLocks noChangeArrowheads="1"/>
          </p:cNvSpPr>
          <p:nvPr/>
        </p:nvSpPr>
        <p:spPr bwMode="auto">
          <a:xfrm>
            <a:off x="2424545" y="23018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25963222-7DD0-41E2-9AF1-63DF8329424D}"/>
              </a:ext>
            </a:extLst>
          </p:cNvPr>
          <p:cNvSpPr>
            <a:spLocks noChangeArrowheads="1"/>
          </p:cNvSpPr>
          <p:nvPr/>
        </p:nvSpPr>
        <p:spPr bwMode="auto">
          <a:xfrm>
            <a:off x="2715490" y="22411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43ED9EAE-36A4-4C24-9ADC-52B0109FAF38}"/>
              </a:ext>
            </a:extLst>
          </p:cNvPr>
          <p:cNvSpPr>
            <a:spLocks noChangeArrowheads="1"/>
          </p:cNvSpPr>
          <p:nvPr/>
        </p:nvSpPr>
        <p:spPr bwMode="auto">
          <a:xfrm>
            <a:off x="1925782" y="2141537"/>
            <a:ext cx="128293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descr="Logo&#10;&#10;Description automatically generated">
            <a:extLst>
              <a:ext uri="{FF2B5EF4-FFF2-40B4-BE49-F238E27FC236}">
                <a16:creationId xmlns:a16="http://schemas.microsoft.com/office/drawing/2014/main" id="{05E1DE33-7425-4193-BA89-211102F00BC2}"/>
              </a:ext>
            </a:extLst>
          </p:cNvPr>
          <p:cNvPicPr>
            <a:picLocks noChangeAspect="1"/>
          </p:cNvPicPr>
          <p:nvPr/>
        </p:nvPicPr>
        <p:blipFill>
          <a:blip r:embed="rId3"/>
          <a:stretch>
            <a:fillRect/>
          </a:stretch>
        </p:blipFill>
        <p:spPr>
          <a:xfrm>
            <a:off x="269645" y="249762"/>
            <a:ext cx="1049770" cy="1014384"/>
          </a:xfrm>
          <a:prstGeom prst="rect">
            <a:avLst/>
          </a:prstGeom>
        </p:spPr>
      </p:pic>
      <p:sp>
        <p:nvSpPr>
          <p:cNvPr id="16" name="Subtitle 1">
            <a:extLst>
              <a:ext uri="{FF2B5EF4-FFF2-40B4-BE49-F238E27FC236}">
                <a16:creationId xmlns:a16="http://schemas.microsoft.com/office/drawing/2014/main" id="{DAAC89DB-A0E0-48F0-BA9A-28DC5B1A4782}"/>
              </a:ext>
            </a:extLst>
          </p:cNvPr>
          <p:cNvSpPr>
            <a:spLocks noGrp="1"/>
          </p:cNvSpPr>
          <p:nvPr>
            <p:ph type="subTitle" idx="1"/>
          </p:nvPr>
        </p:nvSpPr>
        <p:spPr>
          <a:xfrm>
            <a:off x="0" y="459810"/>
            <a:ext cx="9144000" cy="1046678"/>
          </a:xfrm>
        </p:spPr>
        <p:txBody>
          <a:bodyPr/>
          <a:lstStyle/>
          <a:p>
            <a:pPr algn="ctr"/>
            <a:r>
              <a:rPr lang="en-US" sz="3500" b="1" dirty="0">
                <a:latin typeface="Arial" panose="020B0604020202020204" pitchFamily="34" charset="0"/>
                <a:cs typeface="Arial" panose="020B0604020202020204" pitchFamily="34" charset="0"/>
              </a:rPr>
              <a:t>Parking Pass</a:t>
            </a:r>
            <a:endParaRPr lang="en-US" altLang="en-US" sz="3500" b="1" dirty="0">
              <a:latin typeface="Arial" panose="020B0604020202020204" pitchFamily="34" charset="0"/>
              <a:ea typeface="ＭＳ Ｐゴシック"/>
              <a:cs typeface="Arial" panose="020B0604020202020204" pitchFamily="34" charset="0"/>
            </a:endParaRPr>
          </a:p>
        </p:txBody>
      </p:sp>
      <p:sp>
        <p:nvSpPr>
          <p:cNvPr id="10" name="Rectangle 9">
            <a:extLst>
              <a:ext uri="{FF2B5EF4-FFF2-40B4-BE49-F238E27FC236}">
                <a16:creationId xmlns:a16="http://schemas.microsoft.com/office/drawing/2014/main" id="{F9B3D919-9DAB-4168-B72F-4A307AC395C9}"/>
              </a:ext>
            </a:extLst>
          </p:cNvPr>
          <p:cNvSpPr/>
          <p:nvPr/>
        </p:nvSpPr>
        <p:spPr>
          <a:xfrm>
            <a:off x="3126249" y="1067682"/>
            <a:ext cx="2969083" cy="461665"/>
          </a:xfrm>
          <a:prstGeom prst="rect">
            <a:avLst/>
          </a:prstGeom>
        </p:spPr>
        <p:txBody>
          <a:bodyPr wrap="none">
            <a:spAutoFit/>
          </a:bodyPr>
          <a:lstStyle/>
          <a:p>
            <a:r>
              <a:rPr lang="en-US" b="1" dirty="0">
                <a:hlinkClick r:id="rId4">
                  <a:extLst>
                    <a:ext uri="{A12FA001-AC4F-418D-AE19-62706E023703}">
                      <ahyp:hlinkClr xmlns:ahyp="http://schemas.microsoft.com/office/drawing/2018/hyperlinkcolor" val="tx"/>
                    </a:ext>
                  </a:extLst>
                </a:hlinkClick>
              </a:rPr>
              <a:t>wmich.edu/parking</a:t>
            </a:r>
            <a:endParaRPr lang="en-US" b="1" dirty="0"/>
          </a:p>
        </p:txBody>
      </p:sp>
      <p:sp>
        <p:nvSpPr>
          <p:cNvPr id="17" name="Rectangle 16">
            <a:extLst>
              <a:ext uri="{FF2B5EF4-FFF2-40B4-BE49-F238E27FC236}">
                <a16:creationId xmlns:a16="http://schemas.microsoft.com/office/drawing/2014/main" id="{13B803DD-409B-4450-B6CF-02574B028BB7}"/>
              </a:ext>
            </a:extLst>
          </p:cNvPr>
          <p:cNvSpPr/>
          <p:nvPr/>
        </p:nvSpPr>
        <p:spPr>
          <a:xfrm>
            <a:off x="269645" y="1592860"/>
            <a:ext cx="8874355" cy="1200329"/>
          </a:xfrm>
          <a:prstGeom prst="rect">
            <a:avLst/>
          </a:prstGeom>
        </p:spPr>
        <p:txBody>
          <a:bodyPr wrap="square">
            <a:spAutoFit/>
          </a:bodyPr>
          <a:lstStyle/>
          <a:p>
            <a:pPr marL="342900" indent="-342900">
              <a:buFont typeface="Arial" panose="020B0604020202020204" pitchFamily="34" charset="0"/>
              <a:buChar char="•"/>
            </a:pPr>
            <a:r>
              <a:rPr lang="en-US" dirty="0"/>
              <a:t>WMU Parking Services uses a virtual parking permit system.</a:t>
            </a:r>
          </a:p>
          <a:p>
            <a:pPr marL="342900" indent="-342900">
              <a:buFont typeface="Arial" panose="020B0604020202020204" pitchFamily="34" charset="0"/>
              <a:buChar char="•"/>
            </a:pPr>
            <a:r>
              <a:rPr lang="en-US" dirty="0"/>
              <a:t>Parking permits are required on the first day of class for each semester and allows parking in designated lots.</a:t>
            </a:r>
          </a:p>
        </p:txBody>
      </p:sp>
      <p:sp>
        <p:nvSpPr>
          <p:cNvPr id="15" name="Rectangle 14">
            <a:extLst>
              <a:ext uri="{FF2B5EF4-FFF2-40B4-BE49-F238E27FC236}">
                <a16:creationId xmlns:a16="http://schemas.microsoft.com/office/drawing/2014/main" id="{5B05D638-43DA-422E-9BF1-F55A4AB5F5C9}"/>
              </a:ext>
            </a:extLst>
          </p:cNvPr>
          <p:cNvSpPr/>
          <p:nvPr/>
        </p:nvSpPr>
        <p:spPr>
          <a:xfrm>
            <a:off x="347368" y="2793189"/>
            <a:ext cx="8718907" cy="4154984"/>
          </a:xfrm>
          <a:prstGeom prst="rect">
            <a:avLst/>
          </a:prstGeom>
        </p:spPr>
        <p:txBody>
          <a:bodyPr wrap="square">
            <a:spAutoFit/>
          </a:bodyPr>
          <a:lstStyle/>
          <a:p>
            <a:pPr marL="342900" indent="-342900">
              <a:buFont typeface="Arial" panose="020B0604020202020204" pitchFamily="34" charset="0"/>
              <a:buChar char="•"/>
            </a:pP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How to request your permit:</a:t>
            </a:r>
          </a:p>
          <a:p>
            <a:pPr marL="800100" lvl="1" indent="-342900">
              <a:buFont typeface="Arial" panose="020B0604020202020204" pitchFamily="34" charset="0"/>
              <a:buChar char="•"/>
            </a:pP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Submit your request on or after </a:t>
            </a:r>
            <a:r>
              <a:rPr lang="en-US" dirty="0">
                <a:solidFill>
                  <a:schemeClr val="accent2"/>
                </a:solidFill>
                <a:latin typeface="Arial" panose="020B0604020202020204" pitchFamily="34" charset="0"/>
                <a:ea typeface="Times New Roman" panose="02020603050405020304" pitchFamily="18" charset="0"/>
                <a:cs typeface="Arial" panose="020B0604020202020204" pitchFamily="34" charset="0"/>
              </a:rPr>
              <a:t>August 18, 2025</a:t>
            </a:r>
          </a:p>
          <a:p>
            <a:pPr marL="800100" lvl="1" indent="-342900">
              <a:spcBef>
                <a:spcPts val="0"/>
              </a:spcBef>
              <a:spcAft>
                <a:spcPts val="0"/>
              </a:spcAft>
              <a:buSzPts val="1000"/>
              <a:buFont typeface="Arial" panose="020B0604020202020204" pitchFamily="34" charset="0"/>
              <a:buChar char="•"/>
              <a:tabLst>
                <a:tab pos="457200" algn="l"/>
              </a:tabLst>
            </a:pPr>
            <a:r>
              <a:rPr lang="en-US" dirty="0">
                <a:hlinkClick r:id="rId4"/>
              </a:rPr>
              <a:t>Parking Services</a:t>
            </a:r>
            <a:endParaRPr lang="en-US" dirty="0"/>
          </a:p>
          <a:p>
            <a:pPr marL="800100" lvl="1" indent="-342900">
              <a:spcBef>
                <a:spcPts val="0"/>
              </a:spcBef>
              <a:spcAft>
                <a:spcPts val="0"/>
              </a:spcAft>
              <a:buSzPts val="1000"/>
              <a:buFont typeface="Arial" panose="020B0604020202020204" pitchFamily="34" charset="0"/>
              <a:buChar char="•"/>
              <a:tabLst>
                <a:tab pos="457200" algn="l"/>
              </a:tabLst>
            </a:pPr>
            <a:r>
              <a:rPr lang="en-US" dirty="0"/>
              <a:t>Click the yellow “</a:t>
            </a:r>
            <a:r>
              <a:rPr lang="en-US" i="1" dirty="0"/>
              <a:t>Get a Permit</a:t>
            </a:r>
            <a:r>
              <a:rPr lang="en-US" dirty="0"/>
              <a:t>” button </a:t>
            </a:r>
          </a:p>
          <a:p>
            <a:pPr marL="800100" lvl="1" indent="-342900">
              <a:spcBef>
                <a:spcPts val="0"/>
              </a:spcBef>
              <a:spcAft>
                <a:spcPts val="0"/>
              </a:spcAft>
              <a:buSzPts val="1000"/>
              <a:buFont typeface="Arial" panose="020B0604020202020204" pitchFamily="34" charset="0"/>
              <a:buChar char="•"/>
              <a:tabLst>
                <a:tab pos="457200" algn="l"/>
              </a:tabLst>
            </a:pP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Click the "</a:t>
            </a:r>
            <a:r>
              <a:rPr lang="en-US" i="1" dirty="0">
                <a:solidFill>
                  <a:srgbClr val="222222"/>
                </a:solidFill>
                <a:latin typeface="Arial" panose="020B0604020202020204" pitchFamily="34" charset="0"/>
                <a:ea typeface="Times New Roman" panose="02020603050405020304" pitchFamily="18" charset="0"/>
                <a:cs typeface="Arial" panose="020B0604020202020204" pitchFamily="34" charset="0"/>
              </a:rPr>
              <a:t>Student</a:t>
            </a: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 tab</a:t>
            </a:r>
            <a:endParaRPr lang="en-US"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SzPts val="1000"/>
              <a:buFont typeface="Arial" panose="020B0604020202020204" pitchFamily="34" charset="0"/>
              <a:buChar char="•"/>
              <a:tabLst>
                <a:tab pos="457200" algn="l"/>
              </a:tabLst>
            </a:pP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Your Graduate Assistant classification is automatically uploaded to our parking system so you will be issued the appropriate student permit upon check out.</a:t>
            </a:r>
            <a:endParaRPr lang="en-US"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0"/>
              </a:spcBef>
              <a:spcAft>
                <a:spcPts val="0"/>
              </a:spcAft>
              <a:buSzPts val="1000"/>
              <a:buFont typeface="Arial" panose="020B0604020202020204" pitchFamily="34" charset="0"/>
              <a:buChar char="•"/>
              <a:tabLst>
                <a:tab pos="457200" algn="l"/>
              </a:tabLst>
            </a:pP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Click "</a:t>
            </a:r>
            <a:r>
              <a:rPr lang="en-US" i="1" dirty="0">
                <a:solidFill>
                  <a:srgbClr val="222222"/>
                </a:solidFill>
                <a:latin typeface="Arial" panose="020B0604020202020204" pitchFamily="34" charset="0"/>
                <a:ea typeface="Times New Roman" panose="02020603050405020304" pitchFamily="18" charset="0"/>
                <a:cs typeface="Arial" panose="020B0604020202020204" pitchFamily="34" charset="0"/>
              </a:rPr>
              <a:t>Pay</a:t>
            </a: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 to complete the process (you will </a:t>
            </a:r>
            <a:r>
              <a:rPr lang="en-US" u="sng" dirty="0">
                <a:solidFill>
                  <a:srgbClr val="222222"/>
                </a:solidFill>
                <a:latin typeface="Arial" panose="020B0604020202020204" pitchFamily="34" charset="0"/>
                <a:ea typeface="Times New Roman" panose="02020603050405020304" pitchFamily="18" charset="0"/>
                <a:cs typeface="Arial" panose="020B0604020202020204" pitchFamily="34" charset="0"/>
              </a:rPr>
              <a:t>not</a:t>
            </a: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 be charged). The confirmation page will reflect the payment method as "Bill to OBF web."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270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D61175-83FB-4813-AF3D-1B12D9C59A7B}"/>
              </a:ext>
            </a:extLst>
          </p:cNvPr>
          <p:cNvSpPr>
            <a:spLocks noChangeArrowheads="1"/>
          </p:cNvSpPr>
          <p:nvPr/>
        </p:nvSpPr>
        <p:spPr bwMode="auto">
          <a:xfrm>
            <a:off x="2865437" y="278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00A8218-A37B-403C-9DBC-75EBCE54D422}"/>
              </a:ext>
            </a:extLst>
          </p:cNvPr>
          <p:cNvSpPr>
            <a:spLocks noChangeArrowheads="1"/>
          </p:cNvSpPr>
          <p:nvPr/>
        </p:nvSpPr>
        <p:spPr bwMode="auto">
          <a:xfrm>
            <a:off x="311727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763385AF-18DF-44F1-96B0-A715F3A7069B}"/>
              </a:ext>
            </a:extLst>
          </p:cNvPr>
          <p:cNvSpPr>
            <a:spLocks noChangeArrowheads="1"/>
          </p:cNvSpPr>
          <p:nvPr/>
        </p:nvSpPr>
        <p:spPr bwMode="auto">
          <a:xfrm>
            <a:off x="2673927" y="21655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649655D-926C-450B-96DD-E27773D8D153}"/>
              </a:ext>
            </a:extLst>
          </p:cNvPr>
          <p:cNvSpPr>
            <a:spLocks noChangeArrowheads="1"/>
          </p:cNvSpPr>
          <p:nvPr/>
        </p:nvSpPr>
        <p:spPr bwMode="auto">
          <a:xfrm>
            <a:off x="3117273" y="219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93E0738-C367-4E29-94D6-D2CA4B4090D3}"/>
              </a:ext>
            </a:extLst>
          </p:cNvPr>
          <p:cNvSpPr>
            <a:spLocks noChangeArrowheads="1"/>
          </p:cNvSpPr>
          <p:nvPr/>
        </p:nvSpPr>
        <p:spPr bwMode="auto">
          <a:xfrm>
            <a:off x="2272146" y="209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1C1B0DB6-16AC-4D1E-B8B1-212F0D71636E}"/>
              </a:ext>
            </a:extLst>
          </p:cNvPr>
          <p:cNvSpPr>
            <a:spLocks noChangeArrowheads="1"/>
          </p:cNvSpPr>
          <p:nvPr/>
        </p:nvSpPr>
        <p:spPr bwMode="auto">
          <a:xfrm>
            <a:off x="2424545" y="23018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BAF78098-C122-43BC-8BC8-074BB0E87237}"/>
              </a:ext>
            </a:extLst>
          </p:cNvPr>
          <p:cNvSpPr>
            <a:spLocks noChangeArrowheads="1"/>
          </p:cNvSpPr>
          <p:nvPr/>
        </p:nvSpPr>
        <p:spPr bwMode="auto">
          <a:xfrm>
            <a:off x="2746432" y="256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43ED9EAE-36A4-4C24-9ADC-52B0109FAF38}"/>
              </a:ext>
            </a:extLst>
          </p:cNvPr>
          <p:cNvSpPr>
            <a:spLocks noChangeArrowheads="1"/>
          </p:cNvSpPr>
          <p:nvPr/>
        </p:nvSpPr>
        <p:spPr bwMode="auto">
          <a:xfrm>
            <a:off x="1925782" y="2141537"/>
            <a:ext cx="128293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descr="Logo&#10;&#10;Description automatically generated">
            <a:extLst>
              <a:ext uri="{FF2B5EF4-FFF2-40B4-BE49-F238E27FC236}">
                <a16:creationId xmlns:a16="http://schemas.microsoft.com/office/drawing/2014/main" id="{05E1DE33-7425-4193-BA89-211102F00BC2}"/>
              </a:ext>
            </a:extLst>
          </p:cNvPr>
          <p:cNvPicPr>
            <a:picLocks noChangeAspect="1"/>
          </p:cNvPicPr>
          <p:nvPr/>
        </p:nvPicPr>
        <p:blipFill>
          <a:blip r:embed="rId3"/>
          <a:stretch>
            <a:fillRect/>
          </a:stretch>
        </p:blipFill>
        <p:spPr>
          <a:xfrm>
            <a:off x="269645" y="249762"/>
            <a:ext cx="1049770" cy="1014384"/>
          </a:xfrm>
          <a:prstGeom prst="rect">
            <a:avLst/>
          </a:prstGeom>
        </p:spPr>
      </p:pic>
      <p:sp>
        <p:nvSpPr>
          <p:cNvPr id="16" name="Subtitle 1">
            <a:extLst>
              <a:ext uri="{FF2B5EF4-FFF2-40B4-BE49-F238E27FC236}">
                <a16:creationId xmlns:a16="http://schemas.microsoft.com/office/drawing/2014/main" id="{DAAC89DB-A0E0-48F0-BA9A-28DC5B1A4782}"/>
              </a:ext>
            </a:extLst>
          </p:cNvPr>
          <p:cNvSpPr>
            <a:spLocks noGrp="1"/>
          </p:cNvSpPr>
          <p:nvPr>
            <p:ph type="subTitle" idx="1"/>
          </p:nvPr>
        </p:nvSpPr>
        <p:spPr>
          <a:xfrm>
            <a:off x="0" y="459810"/>
            <a:ext cx="9144000" cy="538712"/>
          </a:xfrm>
        </p:spPr>
        <p:txBody>
          <a:bodyPr/>
          <a:lstStyle/>
          <a:p>
            <a:pPr algn="ctr"/>
            <a:r>
              <a:rPr lang="en-US" sz="3500" b="1" dirty="0">
                <a:latin typeface="Arial" panose="020B0604020202020204" pitchFamily="34" charset="0"/>
                <a:cs typeface="Arial" panose="020B0604020202020204" pitchFamily="34" charset="0"/>
              </a:rPr>
              <a:t>WMU Bronco Card</a:t>
            </a:r>
            <a:endParaRPr lang="en-US" altLang="en-US" sz="3500" b="1" dirty="0">
              <a:latin typeface="Arial" panose="020B0604020202020204" pitchFamily="34" charset="0"/>
              <a:ea typeface="ＭＳ Ｐゴシック"/>
              <a:cs typeface="Arial" panose="020B0604020202020204" pitchFamily="34" charset="0"/>
            </a:endParaRPr>
          </a:p>
        </p:txBody>
      </p:sp>
      <p:sp>
        <p:nvSpPr>
          <p:cNvPr id="2" name="Rectangle 1">
            <a:extLst>
              <a:ext uri="{FF2B5EF4-FFF2-40B4-BE49-F238E27FC236}">
                <a16:creationId xmlns:a16="http://schemas.microsoft.com/office/drawing/2014/main" id="{4A3F8CDA-5176-4AD8-BD16-2CE67C4F4110}"/>
              </a:ext>
            </a:extLst>
          </p:cNvPr>
          <p:cNvSpPr/>
          <p:nvPr/>
        </p:nvSpPr>
        <p:spPr>
          <a:xfrm>
            <a:off x="478608" y="2031547"/>
            <a:ext cx="8414657" cy="4524315"/>
          </a:xfrm>
          <a:prstGeom prst="rect">
            <a:avLst/>
          </a:prstGeom>
        </p:spPr>
        <p:txBody>
          <a:bodyPr wrap="square">
            <a:spAutoFit/>
          </a:bodyPr>
          <a:lstStyle/>
          <a:p>
            <a:r>
              <a:rPr lang="en-US" dirty="0"/>
              <a:t>The WMU Bronco Card® is your photo identification card at Western Michigan University, as well as used:</a:t>
            </a:r>
          </a:p>
          <a:p>
            <a:endParaRPr lang="en-US" dirty="0"/>
          </a:p>
          <a:p>
            <a:pPr marL="342900" indent="-342900">
              <a:buFont typeface="Arial" panose="020B0604020202020204" pitchFamily="34" charset="0"/>
              <a:buChar char="•"/>
            </a:pPr>
            <a:r>
              <a:rPr lang="en-US" dirty="0">
                <a:hlinkClick r:id="rId4"/>
              </a:rPr>
              <a:t>As your Library Card</a:t>
            </a:r>
            <a:endParaRPr lang="en-US" dirty="0"/>
          </a:p>
          <a:p>
            <a:pPr marL="342900" indent="-342900">
              <a:buFont typeface="Arial" panose="020B0604020202020204" pitchFamily="34" charset="0"/>
              <a:buChar char="•"/>
            </a:pPr>
            <a:r>
              <a:rPr lang="en-US" dirty="0"/>
              <a:t>For dining services access and </a:t>
            </a:r>
            <a:r>
              <a:rPr lang="en-US" dirty="0">
                <a:hlinkClick r:id="rId5"/>
              </a:rPr>
              <a:t>Dining Dollars</a:t>
            </a:r>
            <a:endParaRPr lang="en-US" dirty="0"/>
          </a:p>
          <a:p>
            <a:pPr marL="342900" indent="-342900">
              <a:buFont typeface="Arial" panose="020B0604020202020204" pitchFamily="34" charset="0"/>
              <a:buChar char="•"/>
            </a:pPr>
            <a:r>
              <a:rPr lang="en-US" dirty="0"/>
              <a:t>For access to the </a:t>
            </a:r>
            <a:r>
              <a:rPr lang="en-US" dirty="0">
                <a:hlinkClick r:id="rId6"/>
              </a:rPr>
              <a:t>Student Recreation Center</a:t>
            </a:r>
            <a:endParaRPr lang="en-US" dirty="0"/>
          </a:p>
          <a:p>
            <a:pPr marL="342900" indent="-342900">
              <a:buFont typeface="Arial" panose="020B0604020202020204" pitchFamily="34" charset="0"/>
              <a:buChar char="•"/>
            </a:pPr>
            <a:r>
              <a:rPr lang="en-US" dirty="0"/>
              <a:t>At the Computer Centers</a:t>
            </a:r>
          </a:p>
          <a:p>
            <a:pPr marL="342900" indent="-342900">
              <a:buFont typeface="Arial" panose="020B0604020202020204" pitchFamily="34" charset="0"/>
              <a:buChar char="•"/>
            </a:pPr>
            <a:r>
              <a:rPr lang="en-US" dirty="0"/>
              <a:t>As a security access card to many on-campus buildings</a:t>
            </a:r>
          </a:p>
          <a:p>
            <a:pPr marL="342900" indent="-342900">
              <a:buFont typeface="Arial" panose="020B0604020202020204" pitchFamily="34" charset="0"/>
              <a:buChar char="•"/>
            </a:pPr>
            <a:r>
              <a:rPr lang="en-US" dirty="0"/>
              <a:t>For sport event entry (select events/students only)</a:t>
            </a:r>
          </a:p>
          <a:p>
            <a:pPr marL="342900" indent="-342900">
              <a:buFont typeface="Arial" panose="020B0604020202020204" pitchFamily="34" charset="0"/>
              <a:buChar char="•"/>
            </a:pPr>
            <a:r>
              <a:rPr lang="en-US" dirty="0"/>
              <a:t>To ride the </a:t>
            </a:r>
            <a:r>
              <a:rPr lang="en-US" dirty="0">
                <a:hlinkClick r:id="rId7"/>
              </a:rPr>
              <a:t>Metro</a:t>
            </a:r>
            <a:r>
              <a:rPr lang="en-US" dirty="0"/>
              <a:t> bus for free around campus and throughout the Kalamazoo area by showing your Bronco ID to the driver when boarding.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6999AA02-0A9B-40B1-BA41-5C6A036E11C1}"/>
              </a:ext>
            </a:extLst>
          </p:cNvPr>
          <p:cNvSpPr/>
          <p:nvPr/>
        </p:nvSpPr>
        <p:spPr>
          <a:xfrm>
            <a:off x="1875117" y="1013067"/>
            <a:ext cx="5633273" cy="461665"/>
          </a:xfrm>
          <a:prstGeom prst="rect">
            <a:avLst/>
          </a:prstGeom>
        </p:spPr>
        <p:txBody>
          <a:bodyPr wrap="none">
            <a:spAutoFit/>
          </a:bodyPr>
          <a:lstStyle/>
          <a:p>
            <a:r>
              <a:rPr lang="en-US" b="1" dirty="0">
                <a:hlinkClick r:id="rId8">
                  <a:extLst>
                    <a:ext uri="{A12FA001-AC4F-418D-AE19-62706E023703}">
                      <ahyp:hlinkClr xmlns:ahyp="http://schemas.microsoft.com/office/drawing/2018/hyperlinkcolor" val="tx"/>
                    </a:ext>
                  </a:extLst>
                </a:hlinkClick>
              </a:rPr>
              <a:t>wmudps.wmich.edu/bronco-card.php</a:t>
            </a:r>
            <a:endParaRPr lang="en-US" b="1" dirty="0"/>
          </a:p>
        </p:txBody>
      </p:sp>
    </p:spTree>
    <p:extLst>
      <p:ext uri="{BB962C8B-B14F-4D97-AF65-F5344CB8AC3E}">
        <p14:creationId xmlns:p14="http://schemas.microsoft.com/office/powerpoint/2010/main" val="3312651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75302F1E-9ED6-4D97-BBA4-82E43F283606}"/>
              </a:ext>
            </a:extLst>
          </p:cNvPr>
          <p:cNvSpPr>
            <a:spLocks noChangeArrowheads="1"/>
          </p:cNvSpPr>
          <p:nvPr/>
        </p:nvSpPr>
        <p:spPr bwMode="auto">
          <a:xfrm>
            <a:off x="2865437" y="2141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00A8218-A37B-403C-9DBC-75EBCE54D422}"/>
              </a:ext>
            </a:extLst>
          </p:cNvPr>
          <p:cNvSpPr>
            <a:spLocks noChangeArrowheads="1"/>
          </p:cNvSpPr>
          <p:nvPr/>
        </p:nvSpPr>
        <p:spPr bwMode="auto">
          <a:xfrm>
            <a:off x="311727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763385AF-18DF-44F1-96B0-A715F3A7069B}"/>
              </a:ext>
            </a:extLst>
          </p:cNvPr>
          <p:cNvSpPr>
            <a:spLocks noChangeArrowheads="1"/>
          </p:cNvSpPr>
          <p:nvPr/>
        </p:nvSpPr>
        <p:spPr bwMode="auto">
          <a:xfrm>
            <a:off x="2673927" y="21655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649655D-926C-450B-96DD-E27773D8D153}"/>
              </a:ext>
            </a:extLst>
          </p:cNvPr>
          <p:cNvSpPr>
            <a:spLocks noChangeArrowheads="1"/>
          </p:cNvSpPr>
          <p:nvPr/>
        </p:nvSpPr>
        <p:spPr bwMode="auto">
          <a:xfrm>
            <a:off x="3117273" y="219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493E0738-C367-4E29-94D6-D2CA4B4090D3}"/>
              </a:ext>
            </a:extLst>
          </p:cNvPr>
          <p:cNvSpPr>
            <a:spLocks noChangeArrowheads="1"/>
          </p:cNvSpPr>
          <p:nvPr/>
        </p:nvSpPr>
        <p:spPr bwMode="auto">
          <a:xfrm>
            <a:off x="2272146" y="209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1C1B0DB6-16AC-4D1E-B8B1-212F0D71636E}"/>
              </a:ext>
            </a:extLst>
          </p:cNvPr>
          <p:cNvSpPr>
            <a:spLocks noChangeArrowheads="1"/>
          </p:cNvSpPr>
          <p:nvPr/>
        </p:nvSpPr>
        <p:spPr bwMode="auto">
          <a:xfrm>
            <a:off x="2424545" y="23018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25963222-7DD0-41E2-9AF1-63DF8329424D}"/>
              </a:ext>
            </a:extLst>
          </p:cNvPr>
          <p:cNvSpPr>
            <a:spLocks noChangeArrowheads="1"/>
          </p:cNvSpPr>
          <p:nvPr/>
        </p:nvSpPr>
        <p:spPr bwMode="auto">
          <a:xfrm>
            <a:off x="2715490" y="22411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43ED9EAE-36A4-4C24-9ADC-52B0109FAF38}"/>
              </a:ext>
            </a:extLst>
          </p:cNvPr>
          <p:cNvSpPr>
            <a:spLocks noChangeArrowheads="1"/>
          </p:cNvSpPr>
          <p:nvPr/>
        </p:nvSpPr>
        <p:spPr bwMode="auto">
          <a:xfrm>
            <a:off x="1925782" y="2141537"/>
            <a:ext cx="128293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descr="Logo&#10;&#10;Description automatically generated">
            <a:extLst>
              <a:ext uri="{FF2B5EF4-FFF2-40B4-BE49-F238E27FC236}">
                <a16:creationId xmlns:a16="http://schemas.microsoft.com/office/drawing/2014/main" id="{05E1DE33-7425-4193-BA89-211102F00BC2}"/>
              </a:ext>
            </a:extLst>
          </p:cNvPr>
          <p:cNvPicPr>
            <a:picLocks noChangeAspect="1"/>
          </p:cNvPicPr>
          <p:nvPr/>
        </p:nvPicPr>
        <p:blipFill>
          <a:blip r:embed="rId3"/>
          <a:stretch>
            <a:fillRect/>
          </a:stretch>
        </p:blipFill>
        <p:spPr>
          <a:xfrm>
            <a:off x="269645" y="249762"/>
            <a:ext cx="1049770" cy="1014384"/>
          </a:xfrm>
          <a:prstGeom prst="rect">
            <a:avLst/>
          </a:prstGeom>
        </p:spPr>
      </p:pic>
      <p:sp>
        <p:nvSpPr>
          <p:cNvPr id="16" name="Subtitle 1">
            <a:extLst>
              <a:ext uri="{FF2B5EF4-FFF2-40B4-BE49-F238E27FC236}">
                <a16:creationId xmlns:a16="http://schemas.microsoft.com/office/drawing/2014/main" id="{DAAC89DB-A0E0-48F0-BA9A-28DC5B1A4782}"/>
              </a:ext>
            </a:extLst>
          </p:cNvPr>
          <p:cNvSpPr>
            <a:spLocks noGrp="1"/>
          </p:cNvSpPr>
          <p:nvPr>
            <p:ph type="subTitle" idx="1"/>
          </p:nvPr>
        </p:nvSpPr>
        <p:spPr>
          <a:xfrm>
            <a:off x="0" y="459810"/>
            <a:ext cx="9144000" cy="1046678"/>
          </a:xfrm>
        </p:spPr>
        <p:txBody>
          <a:bodyPr/>
          <a:lstStyle/>
          <a:p>
            <a:pPr algn="ctr"/>
            <a:r>
              <a:rPr lang="en-US" sz="3500" b="1" dirty="0">
                <a:latin typeface="Arial" panose="020B0604020202020204" pitchFamily="34" charset="0"/>
                <a:cs typeface="Arial" panose="020B0604020202020204" pitchFamily="34" charset="0"/>
              </a:rPr>
              <a:t>WMU Bronco Card</a:t>
            </a:r>
            <a:endParaRPr lang="en-US" altLang="en-US" sz="3500" b="1" dirty="0">
              <a:latin typeface="Arial" panose="020B0604020202020204" pitchFamily="34" charset="0"/>
              <a:ea typeface="ＭＳ Ｐゴシック"/>
              <a:cs typeface="Arial" panose="020B0604020202020204" pitchFamily="34" charset="0"/>
            </a:endParaRPr>
          </a:p>
        </p:txBody>
      </p:sp>
      <p:sp>
        <p:nvSpPr>
          <p:cNvPr id="2" name="Rectangle 1">
            <a:extLst>
              <a:ext uri="{FF2B5EF4-FFF2-40B4-BE49-F238E27FC236}">
                <a16:creationId xmlns:a16="http://schemas.microsoft.com/office/drawing/2014/main" id="{4A3F8CDA-5176-4AD8-BD16-2CE67C4F4110}"/>
              </a:ext>
            </a:extLst>
          </p:cNvPr>
          <p:cNvSpPr/>
          <p:nvPr/>
        </p:nvSpPr>
        <p:spPr>
          <a:xfrm>
            <a:off x="621793" y="2360721"/>
            <a:ext cx="8129016" cy="3416320"/>
          </a:xfrm>
          <a:prstGeom prst="rect">
            <a:avLst/>
          </a:prstGeom>
        </p:spPr>
        <p:txBody>
          <a:bodyPr wrap="square">
            <a:spAutoFit/>
          </a:bodyPr>
          <a:lstStyle/>
          <a:p>
            <a:pPr marL="342900" indent="-342900">
              <a:buFont typeface="Arial" panose="020B0604020202020204" pitchFamily="34" charset="0"/>
              <a:buChar char="•"/>
            </a:pPr>
            <a:r>
              <a:rPr lang="en-US" dirty="0"/>
              <a:t>Get your WMU Bronco Card online at </a:t>
            </a:r>
            <a:r>
              <a:rPr lang="en-US" dirty="0">
                <a:hlinkClick r:id="rId4"/>
              </a:rPr>
              <a:t>wmudps.wmich.edu/bronco-</a:t>
            </a:r>
            <a:r>
              <a:rPr lang="en-US" dirty="0" err="1">
                <a:hlinkClick r:id="rId4"/>
              </a:rPr>
              <a:t>card.php</a:t>
            </a:r>
            <a:endParaRPr lang="en-US" dirty="0"/>
          </a:p>
          <a:p>
            <a:pPr marL="800100" lvl="1" indent="-342900">
              <a:buFont typeface="Arial" panose="020B0604020202020204" pitchFamily="34" charset="0"/>
              <a:buChar char="•"/>
            </a:pPr>
            <a:r>
              <a:rPr lang="en-US" dirty="0"/>
              <a:t>Upload a photo</a:t>
            </a:r>
          </a:p>
          <a:p>
            <a:pPr marL="800100" lvl="1" indent="-342900">
              <a:buFont typeface="Arial" panose="020B0604020202020204" pitchFamily="34" charset="0"/>
              <a:buChar char="•"/>
            </a:pPr>
            <a:r>
              <a:rPr lang="en-US" dirty="0"/>
              <a:t>Within two business days, visit Parking Services to pick up your ID card</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Need your ID immediately? Can’t access the website?</a:t>
            </a:r>
          </a:p>
          <a:p>
            <a:pPr marL="800100" lvl="1" indent="-342900">
              <a:buFont typeface="Arial" panose="020B0604020202020204" pitchFamily="34" charset="0"/>
              <a:buChar char="•"/>
            </a:pPr>
            <a:r>
              <a:rPr lang="en-US" dirty="0"/>
              <a:t>Visit Parking Services during regular business hours</a:t>
            </a:r>
          </a:p>
          <a:p>
            <a:pPr marL="800100" lvl="1" indent="-342900">
              <a:buFont typeface="Arial" panose="020B0604020202020204" pitchFamily="34" charset="0"/>
              <a:buChar char="•"/>
            </a:pPr>
            <a:r>
              <a:rPr lang="en-US" dirty="0"/>
              <a:t>Cards are typically printed within minutes</a:t>
            </a:r>
          </a:p>
        </p:txBody>
      </p:sp>
      <p:sp>
        <p:nvSpPr>
          <p:cNvPr id="15" name="Rectangle 14">
            <a:extLst>
              <a:ext uri="{FF2B5EF4-FFF2-40B4-BE49-F238E27FC236}">
                <a16:creationId xmlns:a16="http://schemas.microsoft.com/office/drawing/2014/main" id="{44E941F4-6513-470F-9F43-59225D7B15BE}"/>
              </a:ext>
            </a:extLst>
          </p:cNvPr>
          <p:cNvSpPr/>
          <p:nvPr/>
        </p:nvSpPr>
        <p:spPr>
          <a:xfrm>
            <a:off x="1875117" y="1013067"/>
            <a:ext cx="5633273" cy="461665"/>
          </a:xfrm>
          <a:prstGeom prst="rect">
            <a:avLst/>
          </a:prstGeom>
        </p:spPr>
        <p:txBody>
          <a:bodyPr wrap="none">
            <a:spAutoFit/>
          </a:bodyPr>
          <a:lstStyle/>
          <a:p>
            <a:r>
              <a:rPr lang="en-US" b="1" dirty="0">
                <a:hlinkClick r:id="rId4">
                  <a:extLst>
                    <a:ext uri="{A12FA001-AC4F-418D-AE19-62706E023703}">
                      <ahyp:hlinkClr xmlns:ahyp="http://schemas.microsoft.com/office/drawing/2018/hyperlinkcolor" val="tx"/>
                    </a:ext>
                  </a:extLst>
                </a:hlinkClick>
              </a:rPr>
              <a:t>wmudps.wmich.edu/bronco-card.php</a:t>
            </a:r>
            <a:endParaRPr lang="en-US" b="1" dirty="0"/>
          </a:p>
        </p:txBody>
      </p:sp>
    </p:spTree>
    <p:extLst>
      <p:ext uri="{BB962C8B-B14F-4D97-AF65-F5344CB8AC3E}">
        <p14:creationId xmlns:p14="http://schemas.microsoft.com/office/powerpoint/2010/main" val="2840004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9165" y="495598"/>
            <a:ext cx="7515498" cy="893762"/>
          </a:xfrm>
          <a:prstGeom prst="rect">
            <a:avLst/>
          </a:prstGeom>
        </p:spPr>
        <p:txBody>
          <a:bodyPr/>
          <a:lstStyle/>
          <a:p>
            <a:r>
              <a:rPr lang="en-US" sz="3500" b="1" dirty="0">
                <a:latin typeface="Arial" panose="020B0604020202020204" pitchFamily="34" charset="0"/>
                <a:ea typeface="ＭＳ Ｐゴシック"/>
                <a:cs typeface="Arial" panose="020B0604020202020204" pitchFamily="34" charset="0"/>
              </a:rPr>
              <a:t>Responsible Conduct of Research</a:t>
            </a:r>
            <a:endParaRPr lang="en-US" sz="3500" b="1"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39072" y="2361720"/>
            <a:ext cx="8604928" cy="3678202"/>
          </a:xfrm>
          <a:prstGeom prst="rect">
            <a:avLst/>
          </a:prstGeom>
        </p:spPr>
        <p:txBody>
          <a:bodyPr anchor="t"/>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500" dirty="0">
                <a:latin typeface="Arial"/>
                <a:ea typeface="ＭＳ Ｐゴシック"/>
                <a:cs typeface="Arial"/>
              </a:rPr>
              <a:t>Ethics course</a:t>
            </a:r>
            <a:endParaRPr lang="en-US" sz="2500" dirty="0">
              <a:latin typeface="Arial" panose="020B0604020202020204" pitchFamily="34" charset="0"/>
              <a:ea typeface="ＭＳ Ｐゴシック"/>
              <a:cs typeface="Arial" panose="020B0604020202020204" pitchFamily="34" charset="0"/>
            </a:endParaRPr>
          </a:p>
          <a:p>
            <a:pPr marL="457200" indent="-457200">
              <a:buFont typeface="Arial" panose="020B0604020202020204" pitchFamily="34" charset="0"/>
              <a:buChar char="•"/>
            </a:pPr>
            <a:r>
              <a:rPr lang="en-US" sz="2500" dirty="0">
                <a:latin typeface="Arial" panose="020B0604020202020204" pitchFamily="34" charset="0"/>
                <a:ea typeface="ＭＳ Ｐゴシック"/>
                <a:cs typeface="Arial" panose="020B0604020202020204" pitchFamily="34" charset="0"/>
              </a:rPr>
              <a:t>Required of all new graduate students</a:t>
            </a:r>
          </a:p>
          <a:p>
            <a:pPr marL="457200" indent="-457200">
              <a:buFont typeface="Arial" panose="020B0604020202020204" pitchFamily="34" charset="0"/>
              <a:buChar char="•"/>
            </a:pPr>
            <a:r>
              <a:rPr lang="en-US" sz="2500" dirty="0">
                <a:latin typeface="Arial" panose="020B0604020202020204" pitchFamily="34" charset="0"/>
                <a:ea typeface="ＭＳ Ｐゴシック"/>
                <a:cs typeface="Arial" panose="020B0604020202020204" pitchFamily="34" charset="0"/>
              </a:rPr>
              <a:t>Automatically registered</a:t>
            </a:r>
          </a:p>
          <a:p>
            <a:pPr marL="457200" indent="-457200">
              <a:buFont typeface="Arial" panose="020B0604020202020204" pitchFamily="34" charset="0"/>
              <a:buChar char="•"/>
            </a:pPr>
            <a:r>
              <a:rPr lang="en-US" sz="2500" dirty="0">
                <a:latin typeface="Arial" panose="020B0604020202020204" pitchFamily="34" charset="0"/>
                <a:ea typeface="ＭＳ Ｐゴシック"/>
                <a:cs typeface="Arial" panose="020B0604020202020204" pitchFamily="34" charset="0"/>
              </a:rPr>
              <a:t>No fee, not for credit</a:t>
            </a:r>
          </a:p>
          <a:p>
            <a:pPr marL="457200" indent="-457200">
              <a:buFont typeface="Arial" panose="020B0604020202020204" pitchFamily="34" charset="0"/>
              <a:buChar char="•"/>
            </a:pPr>
            <a:r>
              <a:rPr lang="en-US" sz="2500" dirty="0">
                <a:latin typeface="Arial" panose="020B0604020202020204" pitchFamily="34" charset="0"/>
                <a:ea typeface="ＭＳ Ｐゴシック"/>
                <a:cs typeface="Arial" panose="020B0604020202020204" pitchFamily="34" charset="0"/>
              </a:rPr>
              <a:t>Pass with 70% or higher</a:t>
            </a:r>
          </a:p>
          <a:p>
            <a:pPr marL="457200" indent="-457200">
              <a:buFont typeface="Arial" panose="020B0604020202020204" pitchFamily="34" charset="0"/>
              <a:buChar char="•"/>
            </a:pPr>
            <a:r>
              <a:rPr lang="en-US" sz="2500" dirty="0">
                <a:latin typeface="Arial" panose="020B0604020202020204" pitchFamily="34" charset="0"/>
                <a:ea typeface="ＭＳ Ｐゴシック"/>
                <a:cs typeface="Arial" panose="020B0604020202020204" pitchFamily="34" charset="0"/>
              </a:rPr>
              <a:t>Approximately 1-2 hours to complete</a:t>
            </a:r>
          </a:p>
          <a:p>
            <a:pPr marL="457200" indent="-457200">
              <a:buFont typeface="Arial" panose="020B0604020202020204" pitchFamily="34" charset="0"/>
              <a:buChar char="•"/>
            </a:pPr>
            <a:r>
              <a:rPr lang="en-US" sz="2500" dirty="0">
                <a:latin typeface="Arial" panose="020B0604020202020204" pitchFamily="34" charset="0"/>
                <a:ea typeface="ＭＳ Ｐゴシック"/>
                <a:cs typeface="Arial" panose="020B0604020202020204" pitchFamily="34" charset="0"/>
              </a:rPr>
              <a:t>Deadline end of 1</a:t>
            </a:r>
            <a:r>
              <a:rPr lang="en-US" sz="2500" baseline="30000" dirty="0">
                <a:latin typeface="Arial" panose="020B0604020202020204" pitchFamily="34" charset="0"/>
                <a:ea typeface="ＭＳ Ｐゴシック"/>
                <a:cs typeface="Arial" panose="020B0604020202020204" pitchFamily="34" charset="0"/>
              </a:rPr>
              <a:t>st</a:t>
            </a:r>
            <a:r>
              <a:rPr lang="en-US" sz="2500" dirty="0">
                <a:latin typeface="Arial" panose="020B0604020202020204" pitchFamily="34" charset="0"/>
                <a:ea typeface="ＭＳ Ｐゴシック"/>
                <a:cs typeface="Arial" panose="020B0604020202020204" pitchFamily="34" charset="0"/>
              </a:rPr>
              <a:t> semester of program</a:t>
            </a:r>
            <a:endParaRPr lang="en-US" sz="2500" dirty="0">
              <a:latin typeface="Arial"/>
              <a:ea typeface="ＭＳ Ｐゴシック"/>
              <a:cs typeface="Arial"/>
            </a:endParaRPr>
          </a:p>
          <a:p>
            <a:pPr marL="0" indent="0">
              <a:buNone/>
            </a:pPr>
            <a:endParaRPr lang="en-US" sz="2500" dirty="0">
              <a:latin typeface="Arial"/>
              <a:ea typeface="ＭＳ Ｐゴシック"/>
              <a:cs typeface="Arial"/>
            </a:endParaRPr>
          </a:p>
        </p:txBody>
      </p:sp>
      <p:sp>
        <p:nvSpPr>
          <p:cNvPr id="3" name="Rectangle 2">
            <a:extLst>
              <a:ext uri="{FF2B5EF4-FFF2-40B4-BE49-F238E27FC236}">
                <a16:creationId xmlns:a16="http://schemas.microsoft.com/office/drawing/2014/main" id="{110D073E-197D-4983-A2AF-B4B8C9E1E54B}"/>
              </a:ext>
            </a:extLst>
          </p:cNvPr>
          <p:cNvSpPr/>
          <p:nvPr/>
        </p:nvSpPr>
        <p:spPr>
          <a:xfrm>
            <a:off x="2029420" y="1228604"/>
            <a:ext cx="8403771" cy="400110"/>
          </a:xfrm>
          <a:prstGeom prst="rect">
            <a:avLst/>
          </a:prstGeom>
        </p:spPr>
        <p:txBody>
          <a:bodyPr wrap="square">
            <a:spAutoFit/>
          </a:bodyPr>
          <a:lstStyle/>
          <a:p>
            <a:pPr marL="57150"/>
            <a:r>
              <a:rPr lang="en-US" sz="2000" b="1" dirty="0">
                <a:latin typeface="Arial"/>
                <a:ea typeface="ＭＳ Ｐゴシック"/>
                <a:cs typeface="Arial"/>
                <a:hlinkClick r:id="rId3">
                  <a:extLst>
                    <a:ext uri="{A12FA001-AC4F-418D-AE19-62706E023703}">
                      <ahyp:hlinkClr xmlns:ahyp="http://schemas.microsoft.com/office/drawing/2018/hyperlinkcolor" val="tx"/>
                    </a:ext>
                  </a:extLst>
                </a:hlinkClick>
              </a:rPr>
              <a:t>wmich.edu/grad/current-students/responsible-research</a:t>
            </a:r>
            <a:endParaRPr lang="en-US" sz="2000" b="1" dirty="0">
              <a:latin typeface="Arial" panose="020B0604020202020204" pitchFamily="34" charset="0"/>
              <a:ea typeface="ＭＳ Ｐゴシック"/>
              <a:cs typeface="Arial" panose="020B0604020202020204" pitchFamily="34" charset="0"/>
            </a:endParaRPr>
          </a:p>
        </p:txBody>
      </p:sp>
      <p:pic>
        <p:nvPicPr>
          <p:cNvPr id="6" name="Picture 5" descr="Logo&#10;&#10;Description automatically generated">
            <a:extLst>
              <a:ext uri="{FF2B5EF4-FFF2-40B4-BE49-F238E27FC236}">
                <a16:creationId xmlns:a16="http://schemas.microsoft.com/office/drawing/2014/main" id="{F1C40658-207B-4CE9-8EAC-FEBA33956B2A}"/>
              </a:ext>
            </a:extLst>
          </p:cNvPr>
          <p:cNvPicPr>
            <a:picLocks noChangeAspect="1"/>
          </p:cNvPicPr>
          <p:nvPr/>
        </p:nvPicPr>
        <p:blipFill>
          <a:blip r:embed="rId4"/>
          <a:stretch>
            <a:fillRect/>
          </a:stretch>
        </p:blipFill>
        <p:spPr>
          <a:xfrm>
            <a:off x="269645" y="249762"/>
            <a:ext cx="1049770" cy="1014384"/>
          </a:xfrm>
          <a:prstGeom prst="rect">
            <a:avLst/>
          </a:prstGeom>
        </p:spPr>
      </p:pic>
    </p:spTree>
    <p:extLst>
      <p:ext uri="{BB962C8B-B14F-4D97-AF65-F5344CB8AC3E}">
        <p14:creationId xmlns:p14="http://schemas.microsoft.com/office/powerpoint/2010/main" val="639003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57082" y="459810"/>
            <a:ext cx="7189693" cy="1046678"/>
          </a:xfrm>
        </p:spPr>
        <p:txBody>
          <a:bodyPr/>
          <a:lstStyle/>
          <a:p>
            <a:r>
              <a:rPr lang="en-US" sz="3500" b="1">
                <a:latin typeface="Arial" panose="020B0604020202020204" pitchFamily="34" charset="0"/>
                <a:cs typeface="Arial" panose="020B0604020202020204" pitchFamily="34" charset="0"/>
              </a:rPr>
              <a:t>Graduate Appointee Information</a:t>
            </a:r>
            <a:endParaRPr lang="en-US" altLang="en-US" sz="3500" b="1">
              <a:latin typeface="Arial" panose="020B0604020202020204" pitchFamily="34" charset="0"/>
              <a:ea typeface="ＭＳ Ｐゴシック"/>
              <a:cs typeface="Arial" panose="020B0604020202020204" pitchFamily="34" charset="0"/>
            </a:endParaRPr>
          </a:p>
        </p:txBody>
      </p:sp>
      <p:sp>
        <p:nvSpPr>
          <p:cNvPr id="7" name="Content Placeholder 3">
            <a:extLst>
              <a:ext uri="{FF2B5EF4-FFF2-40B4-BE49-F238E27FC236}">
                <a16:creationId xmlns:a16="http://schemas.microsoft.com/office/drawing/2014/main" id="{33DE6747-3336-4E6D-8D8F-5088C649128A}"/>
              </a:ext>
            </a:extLst>
          </p:cNvPr>
          <p:cNvSpPr txBox="1">
            <a:spLocks/>
          </p:cNvSpPr>
          <p:nvPr/>
        </p:nvSpPr>
        <p:spPr bwMode="auto">
          <a:xfrm>
            <a:off x="4728072" y="3405677"/>
            <a:ext cx="3924173" cy="140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sz="2500" dirty="0">
                <a:latin typeface="Arial" panose="020B0604020202020204" pitchFamily="34" charset="0"/>
                <a:ea typeface="ＭＳ Ｐゴシック"/>
                <a:cs typeface="Arial" panose="020B0604020202020204" pitchFamily="34" charset="0"/>
              </a:rPr>
              <a:t>Contact me anytime!  </a:t>
            </a:r>
            <a:endParaRPr lang="en-US" sz="2500" dirty="0">
              <a:latin typeface="Arial" panose="020B0604020202020204" pitchFamily="34" charset="0"/>
              <a:cs typeface="Arial" panose="020B0604020202020204" pitchFamily="34" charset="0"/>
            </a:endParaRPr>
          </a:p>
          <a:p>
            <a:pPr algn="ctr"/>
            <a:r>
              <a:rPr lang="en-US" sz="2500" dirty="0">
                <a:latin typeface="Arial" panose="020B0604020202020204" pitchFamily="34" charset="0"/>
                <a:ea typeface="ＭＳ Ｐゴシック"/>
                <a:cs typeface="Arial" panose="020B0604020202020204" pitchFamily="34" charset="0"/>
                <a:hlinkClick r:id="rId3">
                  <a:extLst>
                    <a:ext uri="{A12FA001-AC4F-418D-AE19-62706E023703}">
                      <ahyp:hlinkClr xmlns:ahyp="http://schemas.microsoft.com/office/drawing/2018/hyperlinkcolor" val="tx"/>
                    </a:ext>
                  </a:extLst>
                </a:hlinkClick>
              </a:rPr>
              <a:t>grad-awards@wmich.edu</a:t>
            </a:r>
            <a:r>
              <a:rPr lang="en-US" sz="2500" dirty="0">
                <a:latin typeface="Arial" panose="020B0604020202020204" pitchFamily="34" charset="0"/>
                <a:ea typeface="ＭＳ Ｐゴシック"/>
                <a:cs typeface="Arial" panose="020B0604020202020204" pitchFamily="34" charset="0"/>
              </a:rPr>
              <a:t> </a:t>
            </a:r>
            <a:endParaRPr lang="en-US" sz="2500" dirty="0">
              <a:latin typeface="Arial" panose="020B0604020202020204" pitchFamily="34" charset="0"/>
              <a:cs typeface="Arial" panose="020B0604020202020204" pitchFamily="34" charset="0"/>
            </a:endParaRPr>
          </a:p>
          <a:p>
            <a:pPr algn="ctr"/>
            <a:r>
              <a:rPr lang="en-US" sz="2500" dirty="0">
                <a:latin typeface="Arial" panose="020B0604020202020204" pitchFamily="34" charset="0"/>
                <a:ea typeface="ＭＳ Ｐゴシック"/>
                <a:cs typeface="Arial" panose="020B0604020202020204" pitchFamily="34" charset="0"/>
              </a:rPr>
              <a:t>(269) 387-8247</a:t>
            </a:r>
            <a:endParaRPr lang="en-US" sz="2500" dirty="0">
              <a:latin typeface="Arial" panose="020B0604020202020204" pitchFamily="34" charset="0"/>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3EDB1F67-FF51-48C3-BB0A-6CE1265CA409}"/>
              </a:ext>
            </a:extLst>
          </p:cNvPr>
          <p:cNvPicPr>
            <a:picLocks noChangeAspect="1"/>
          </p:cNvPicPr>
          <p:nvPr/>
        </p:nvPicPr>
        <p:blipFill>
          <a:blip r:embed="rId4"/>
          <a:stretch>
            <a:fillRect/>
          </a:stretch>
        </p:blipFill>
        <p:spPr>
          <a:xfrm>
            <a:off x="269645" y="249762"/>
            <a:ext cx="1049770" cy="1014384"/>
          </a:xfrm>
          <a:prstGeom prst="rect">
            <a:avLst/>
          </a:prstGeom>
        </p:spPr>
      </p:pic>
      <p:pic>
        <p:nvPicPr>
          <p:cNvPr id="4" name="Picture 3">
            <a:extLst>
              <a:ext uri="{FF2B5EF4-FFF2-40B4-BE49-F238E27FC236}">
                <a16:creationId xmlns:a16="http://schemas.microsoft.com/office/drawing/2014/main" id="{48980B1D-938C-4435-B0B0-5DBABA27217F}"/>
              </a:ext>
            </a:extLst>
          </p:cNvPr>
          <p:cNvPicPr>
            <a:picLocks noChangeAspect="1"/>
          </p:cNvPicPr>
          <p:nvPr/>
        </p:nvPicPr>
        <p:blipFill>
          <a:blip r:embed="rId5"/>
          <a:stretch>
            <a:fillRect/>
          </a:stretch>
        </p:blipFill>
        <p:spPr>
          <a:xfrm>
            <a:off x="1757082" y="2392313"/>
            <a:ext cx="2676461" cy="4014692"/>
          </a:xfrm>
          <a:prstGeom prst="rect">
            <a:avLst/>
          </a:prstGeom>
        </p:spPr>
      </p:pic>
    </p:spTree>
    <p:extLst>
      <p:ext uri="{BB962C8B-B14F-4D97-AF65-F5344CB8AC3E}">
        <p14:creationId xmlns:p14="http://schemas.microsoft.com/office/powerpoint/2010/main" val="807724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79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4183" y="3428999"/>
            <a:ext cx="8135633" cy="3616375"/>
          </a:xfrm>
          <a:prstGeom prst="rect">
            <a:avLst/>
          </a:prstGeom>
          <a:noFill/>
        </p:spPr>
        <p:txBody>
          <a:bodyPr wrap="square" rtlCol="0">
            <a:spAutoFit/>
          </a:bodyPr>
          <a:lstStyle/>
          <a:p>
            <a:pPr algn="ctr"/>
            <a:endParaRPr lang="en-US" sz="3600" b="1" dirty="0">
              <a:solidFill>
                <a:srgbClr val="532E1F"/>
              </a:solidFill>
            </a:endParaRPr>
          </a:p>
          <a:p>
            <a:pPr algn="ctr"/>
            <a:r>
              <a:rPr lang="en-US" sz="3600" b="1" dirty="0">
                <a:solidFill>
                  <a:srgbClr val="532E1F"/>
                </a:solidFill>
              </a:rPr>
              <a:t>Resources for Graduate Students</a:t>
            </a:r>
          </a:p>
          <a:p>
            <a:pPr algn="ctr"/>
            <a:endParaRPr lang="en-US" sz="3600" b="1" dirty="0">
              <a:solidFill>
                <a:srgbClr val="532E1F"/>
              </a:solidFill>
            </a:endParaRPr>
          </a:p>
          <a:p>
            <a:pPr algn="ctr"/>
            <a:r>
              <a:rPr lang="en-US" sz="3500" dirty="0">
                <a:solidFill>
                  <a:srgbClr val="532E1F"/>
                </a:solidFill>
              </a:rPr>
              <a:t>Dr. Malia Roberts, Senior Director of Graduate College Enrollment</a:t>
            </a:r>
          </a:p>
          <a:p>
            <a:pPr algn="ctr"/>
            <a:endParaRPr lang="en-US" sz="1600" b="1" dirty="0">
              <a:solidFill>
                <a:srgbClr val="532E1F"/>
              </a:solidFill>
            </a:endParaRPr>
          </a:p>
          <a:p>
            <a:pPr algn="ctr"/>
            <a:endParaRPr lang="en-US" sz="3500" dirty="0">
              <a:solidFill>
                <a:srgbClr val="532E1F"/>
              </a:solidFill>
            </a:endParaRPr>
          </a:p>
        </p:txBody>
      </p:sp>
      <p:pic>
        <p:nvPicPr>
          <p:cNvPr id="8" name="Picture 7" descr="Logo&#10;&#10;Description automatically generated">
            <a:extLst>
              <a:ext uri="{FF2B5EF4-FFF2-40B4-BE49-F238E27FC236}">
                <a16:creationId xmlns:a16="http://schemas.microsoft.com/office/drawing/2014/main" id="{9495B72B-B938-49DA-AED1-5FFFF945CDD4}"/>
              </a:ext>
            </a:extLst>
          </p:cNvPr>
          <p:cNvPicPr>
            <a:picLocks noChangeAspect="1"/>
          </p:cNvPicPr>
          <p:nvPr/>
        </p:nvPicPr>
        <p:blipFill>
          <a:blip r:embed="rId3"/>
          <a:stretch>
            <a:fillRect/>
          </a:stretch>
        </p:blipFill>
        <p:spPr>
          <a:xfrm>
            <a:off x="2959175" y="540206"/>
            <a:ext cx="3225650" cy="3116923"/>
          </a:xfrm>
          <a:prstGeom prst="rect">
            <a:avLst/>
          </a:prstGeom>
        </p:spPr>
      </p:pic>
    </p:spTree>
    <p:extLst>
      <p:ext uri="{BB962C8B-B14F-4D97-AF65-F5344CB8AC3E}">
        <p14:creationId xmlns:p14="http://schemas.microsoft.com/office/powerpoint/2010/main" val="1529297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a against sky at sunset" descr="Sea against sky at sunset">
            <a:extLst>
              <a:ext uri="{FF2B5EF4-FFF2-40B4-BE49-F238E27FC236}">
                <a16:creationId xmlns:a16="http://schemas.microsoft.com/office/drawing/2014/main" id="{0AEEC3A8-D7EC-DC89-7998-328CEC402AF3}"/>
              </a:ext>
            </a:extLst>
          </p:cNvPr>
          <p:cNvPicPr>
            <a:picLocks noChangeAspect="1"/>
          </p:cNvPicPr>
          <p:nvPr/>
        </p:nvPicPr>
        <p:blipFill>
          <a:blip r:embed="rId2"/>
          <a:srcRect l="7340" r="12099"/>
          <a:stretch>
            <a:fillRect/>
          </a:stretch>
        </p:blipFill>
        <p:spPr>
          <a:xfrm>
            <a:off x="6467669" y="249762"/>
            <a:ext cx="2533456" cy="1971830"/>
          </a:xfrm>
          <a:prstGeom prst="rect">
            <a:avLst/>
          </a:prstGeom>
        </p:spPr>
      </p:pic>
      <p:sp>
        <p:nvSpPr>
          <p:cNvPr id="2" name="Subtitle 1">
            <a:extLst>
              <a:ext uri="{FF2B5EF4-FFF2-40B4-BE49-F238E27FC236}">
                <a16:creationId xmlns:a16="http://schemas.microsoft.com/office/drawing/2014/main" id="{6E7C36D0-C059-6989-0DDA-27CB9C726454}"/>
              </a:ext>
            </a:extLst>
          </p:cNvPr>
          <p:cNvSpPr>
            <a:spLocks noGrp="1"/>
          </p:cNvSpPr>
          <p:nvPr>
            <p:ph type="subTitle" idx="1"/>
          </p:nvPr>
        </p:nvSpPr>
        <p:spPr>
          <a:xfrm>
            <a:off x="-1" y="807947"/>
            <a:ext cx="9144000" cy="357809"/>
          </a:xfrm>
        </p:spPr>
        <p:txBody>
          <a:bodyPr>
            <a:noAutofit/>
          </a:bodyPr>
          <a:lstStyle/>
          <a:p>
            <a:pPr algn="ctr"/>
            <a:r>
              <a:rPr lang="en-US" sz="3500" b="1" dirty="0">
                <a:latin typeface="Arial" panose="020B0604020202020204" pitchFamily="34" charset="0"/>
                <a:cs typeface="Arial" panose="020B0604020202020204" pitchFamily="34" charset="0"/>
              </a:rPr>
              <a:t>COMPASS</a:t>
            </a:r>
          </a:p>
        </p:txBody>
      </p:sp>
      <p:sp>
        <p:nvSpPr>
          <p:cNvPr id="4" name="TextBox 3">
            <a:extLst>
              <a:ext uri="{FF2B5EF4-FFF2-40B4-BE49-F238E27FC236}">
                <a16:creationId xmlns:a16="http://schemas.microsoft.com/office/drawing/2014/main" id="{D752EB1A-D37B-F38B-DD9C-121184911B92}"/>
              </a:ext>
            </a:extLst>
          </p:cNvPr>
          <p:cNvSpPr txBox="1">
            <a:spLocks/>
          </p:cNvSpPr>
          <p:nvPr/>
        </p:nvSpPr>
        <p:spPr>
          <a:xfrm>
            <a:off x="269645" y="3130363"/>
            <a:ext cx="8874355" cy="3477875"/>
          </a:xfrm>
          <a:prstGeom prst="rect">
            <a:avLst/>
          </a:prstGeom>
          <a:noFill/>
        </p:spPr>
        <p:txBody>
          <a:bodyPr wrap="square" rtlCol="0">
            <a:spAutoFit/>
          </a:bodyPr>
          <a:lstStyle/>
          <a:p>
            <a:pPr marL="214313" indent="-214313">
              <a:buFont typeface="Arial" panose="020B0604020202020204" pitchFamily="34" charset="0"/>
              <a:buChar char="•"/>
            </a:pPr>
            <a:r>
              <a:rPr lang="en-US" sz="2000" kern="0" dirty="0">
                <a:latin typeface="Arial" panose="020B0604020202020204" pitchFamily="34" charset="0"/>
                <a:cs typeface="Arial" panose="020B0604020202020204" pitchFamily="34" charset="0"/>
              </a:rPr>
              <a:t>How do I get published?</a:t>
            </a:r>
          </a:p>
          <a:p>
            <a:pPr marL="214313" indent="-214313">
              <a:buFont typeface="Arial" panose="020B0604020202020204" pitchFamily="34" charset="0"/>
              <a:buChar char="•"/>
            </a:pPr>
            <a:r>
              <a:rPr lang="en-US" sz="2000" kern="0" dirty="0">
                <a:latin typeface="Arial" panose="020B0604020202020204" pitchFamily="34" charset="0"/>
                <a:cs typeface="Arial" panose="020B0604020202020204" pitchFamily="34" charset="0"/>
              </a:rPr>
              <a:t>Which awards am I eligible for?</a:t>
            </a:r>
          </a:p>
          <a:p>
            <a:pPr marL="214313" indent="-214313">
              <a:buFont typeface="Arial" panose="020B0604020202020204" pitchFamily="34" charset="0"/>
              <a:buChar char="•"/>
            </a:pPr>
            <a:r>
              <a:rPr lang="en-US" sz="2000" kern="0" dirty="0">
                <a:latin typeface="Arial" panose="020B0604020202020204" pitchFamily="34" charset="0"/>
                <a:cs typeface="Arial" panose="020B0604020202020204" pitchFamily="34" charset="0"/>
              </a:rPr>
              <a:t>What is an IDP and why do I need it?</a:t>
            </a:r>
          </a:p>
          <a:p>
            <a:pPr marL="214313" indent="-214313">
              <a:buFont typeface="Arial" panose="020B0604020202020204" pitchFamily="34" charset="0"/>
              <a:buChar char="•"/>
            </a:pPr>
            <a:r>
              <a:rPr lang="en-US" sz="2000" kern="0" dirty="0">
                <a:latin typeface="Arial" panose="020B0604020202020204" pitchFamily="34" charset="0"/>
                <a:cs typeface="Arial" panose="020B0604020202020204" pitchFamily="34" charset="0"/>
              </a:rPr>
              <a:t>How do I ask people to mentor me?</a:t>
            </a:r>
          </a:p>
          <a:p>
            <a:pPr marL="214313" indent="-214313">
              <a:buFont typeface="Arial" panose="020B0604020202020204" pitchFamily="34" charset="0"/>
              <a:buChar char="•"/>
            </a:pPr>
            <a:r>
              <a:rPr lang="en-US" sz="2000" kern="0" dirty="0">
                <a:latin typeface="Arial" panose="020B0604020202020204" pitchFamily="34" charset="0"/>
                <a:cs typeface="Arial" panose="020B0604020202020204" pitchFamily="34" charset="0"/>
              </a:rPr>
              <a:t>What’s process for responding to a CFP?</a:t>
            </a:r>
          </a:p>
          <a:p>
            <a:pPr marL="214313" indent="-214313">
              <a:buFont typeface="Arial" panose="020B0604020202020204" pitchFamily="34" charset="0"/>
              <a:buChar char="•"/>
            </a:pPr>
            <a:r>
              <a:rPr lang="en-US" sz="2000" kern="0" dirty="0">
                <a:latin typeface="Arial" panose="020B0604020202020204" pitchFamily="34" charset="0"/>
                <a:cs typeface="Arial" panose="020B0604020202020204" pitchFamily="34" charset="0"/>
              </a:rPr>
              <a:t>How do I give a successful conference presentation?</a:t>
            </a:r>
          </a:p>
          <a:p>
            <a:pPr marL="214313" indent="-214313">
              <a:buFont typeface="Arial" panose="020B0604020202020204" pitchFamily="34" charset="0"/>
              <a:buChar char="•"/>
            </a:pPr>
            <a:r>
              <a:rPr lang="en-US" sz="2000" kern="0" dirty="0">
                <a:latin typeface="Arial" panose="020B0604020202020204" pitchFamily="34" charset="0"/>
                <a:cs typeface="Arial" panose="020B0604020202020204" pitchFamily="34" charset="0"/>
              </a:rPr>
              <a:t>Do I need a personal academic website?</a:t>
            </a:r>
          </a:p>
          <a:p>
            <a:pPr marL="214313" indent="-214313">
              <a:buFont typeface="Arial" panose="020B0604020202020204" pitchFamily="34" charset="0"/>
              <a:buChar char="•"/>
            </a:pPr>
            <a:r>
              <a:rPr lang="en-US" sz="2000" kern="0" dirty="0">
                <a:latin typeface="Arial" panose="020B0604020202020204" pitchFamily="34" charset="0"/>
                <a:cs typeface="Arial" panose="020B0604020202020204" pitchFamily="34" charset="0"/>
              </a:rPr>
              <a:t>What can I do to get leadership experience? </a:t>
            </a:r>
          </a:p>
          <a:p>
            <a:endParaRPr lang="en-US" sz="2000" kern="0" dirty="0">
              <a:latin typeface="Arial" panose="020B0604020202020204" pitchFamily="34" charset="0"/>
              <a:cs typeface="Arial" panose="020B0604020202020204" pitchFamily="34" charset="0"/>
            </a:endParaRPr>
          </a:p>
          <a:p>
            <a:r>
              <a:rPr lang="en-US" sz="2000" kern="0" dirty="0">
                <a:latin typeface="Arial" panose="020B0604020202020204" pitchFamily="34" charset="0"/>
                <a:cs typeface="Arial" panose="020B0604020202020204" pitchFamily="34" charset="0"/>
              </a:rPr>
              <a:t>COMPASS has the answers to those questions and more! Visit the </a:t>
            </a:r>
            <a:br>
              <a:rPr lang="en-US" sz="2000" kern="0" dirty="0">
                <a:latin typeface="Arial" panose="020B0604020202020204" pitchFamily="34" charset="0"/>
                <a:cs typeface="Arial" panose="020B0604020202020204" pitchFamily="34" charset="0"/>
              </a:rPr>
            </a:br>
            <a:r>
              <a:rPr lang="en-US" sz="2000" kern="0" dirty="0">
                <a:latin typeface="Arial" panose="020B0604020202020204" pitchFamily="34" charset="0"/>
                <a:cs typeface="Arial" panose="020B0604020202020204" pitchFamily="34" charset="0"/>
              </a:rPr>
              <a:t>Graduate College website and look for the 8-point COMPASS logo. </a:t>
            </a:r>
          </a:p>
        </p:txBody>
      </p:sp>
      <p:sp>
        <p:nvSpPr>
          <p:cNvPr id="6" name="Rectangle 5">
            <a:extLst>
              <a:ext uri="{FF2B5EF4-FFF2-40B4-BE49-F238E27FC236}">
                <a16:creationId xmlns:a16="http://schemas.microsoft.com/office/drawing/2014/main" id="{E42748D8-0912-4549-95C0-0EF46401BD16}"/>
              </a:ext>
            </a:extLst>
          </p:cNvPr>
          <p:cNvSpPr/>
          <p:nvPr/>
        </p:nvSpPr>
        <p:spPr>
          <a:xfrm>
            <a:off x="161215" y="2382620"/>
            <a:ext cx="7811210" cy="707886"/>
          </a:xfrm>
          <a:prstGeom prst="rect">
            <a:avLst/>
          </a:prstGeom>
        </p:spPr>
        <p:txBody>
          <a:bodyPr wrap="square">
            <a:spAutoFit/>
          </a:bodyPr>
          <a:lstStyle/>
          <a:p>
            <a:r>
              <a:rPr lang="en-US" sz="2000" b="1" kern="0" dirty="0">
                <a:latin typeface="Arial" panose="020B0604020202020204" pitchFamily="34" charset="0"/>
                <a:cs typeface="Arial" panose="020B0604020202020204" pitchFamily="34" charset="0"/>
              </a:rPr>
              <a:t>C</a:t>
            </a:r>
            <a:r>
              <a:rPr lang="en-US" sz="2000" kern="0" dirty="0">
                <a:latin typeface="Arial" panose="020B0604020202020204" pitchFamily="34" charset="0"/>
                <a:cs typeface="Arial" panose="020B0604020202020204" pitchFamily="34" charset="0"/>
              </a:rPr>
              <a:t>entered </a:t>
            </a:r>
            <a:r>
              <a:rPr lang="en-US" sz="2000" b="1" kern="0" dirty="0">
                <a:latin typeface="Arial" panose="020B0604020202020204" pitchFamily="34" charset="0"/>
                <a:cs typeface="Arial" panose="020B0604020202020204" pitchFamily="34" charset="0"/>
              </a:rPr>
              <a:t>o</a:t>
            </a:r>
            <a:r>
              <a:rPr lang="en-US" sz="2000" kern="0" dirty="0">
                <a:latin typeface="Arial" panose="020B0604020202020204" pitchFamily="34" charset="0"/>
                <a:cs typeface="Arial" panose="020B0604020202020204" pitchFamily="34" charset="0"/>
              </a:rPr>
              <a:t>n </a:t>
            </a:r>
            <a:r>
              <a:rPr lang="en-US" sz="2000" b="1" kern="0" dirty="0">
                <a:latin typeface="Arial" panose="020B0604020202020204" pitchFamily="34" charset="0"/>
                <a:cs typeface="Arial" panose="020B0604020202020204" pitchFamily="34" charset="0"/>
              </a:rPr>
              <a:t>M</a:t>
            </a:r>
            <a:r>
              <a:rPr lang="en-US" sz="2000" kern="0" dirty="0">
                <a:latin typeface="Arial" panose="020B0604020202020204" pitchFamily="34" charset="0"/>
                <a:cs typeface="Arial" panose="020B0604020202020204" pitchFamily="34" charset="0"/>
              </a:rPr>
              <a:t>entoring, </a:t>
            </a:r>
            <a:r>
              <a:rPr lang="en-US" sz="2000" b="1" kern="0" dirty="0">
                <a:latin typeface="Arial" panose="020B0604020202020204" pitchFamily="34" charset="0"/>
                <a:cs typeface="Arial" panose="020B0604020202020204" pitchFamily="34" charset="0"/>
              </a:rPr>
              <a:t>P</a:t>
            </a:r>
            <a:r>
              <a:rPr lang="en-US" sz="2000" kern="0" dirty="0">
                <a:latin typeface="Arial" panose="020B0604020202020204" pitchFamily="34" charset="0"/>
                <a:cs typeface="Arial" panose="020B0604020202020204" pitchFamily="34" charset="0"/>
              </a:rPr>
              <a:t>rofessionalization, </a:t>
            </a:r>
            <a:r>
              <a:rPr lang="en-US" sz="2000" b="1" kern="0" dirty="0">
                <a:latin typeface="Arial" panose="020B0604020202020204" pitchFamily="34" charset="0"/>
                <a:cs typeface="Arial" panose="020B0604020202020204" pitchFamily="34" charset="0"/>
              </a:rPr>
              <a:t>a</a:t>
            </a:r>
            <a:r>
              <a:rPr lang="en-US" sz="2000" kern="0" dirty="0">
                <a:latin typeface="Arial" panose="020B0604020202020204" pitchFamily="34" charset="0"/>
                <a:cs typeface="Arial" panose="020B0604020202020204" pitchFamily="34" charset="0"/>
              </a:rPr>
              <a:t>nd </a:t>
            </a:r>
            <a:r>
              <a:rPr lang="en-US" sz="2000" b="1" kern="0" dirty="0">
                <a:latin typeface="Arial" panose="020B0604020202020204" pitchFamily="34" charset="0"/>
                <a:cs typeface="Arial" panose="020B0604020202020204" pitchFamily="34" charset="0"/>
              </a:rPr>
              <a:t>S</a:t>
            </a:r>
            <a:r>
              <a:rPr lang="en-US" sz="2000" kern="0" dirty="0">
                <a:latin typeface="Arial" panose="020B0604020202020204" pitchFamily="34" charset="0"/>
                <a:cs typeface="Arial" panose="020B0604020202020204" pitchFamily="34" charset="0"/>
              </a:rPr>
              <a:t>tudent </a:t>
            </a:r>
            <a:r>
              <a:rPr lang="en-US" sz="2000" b="1" kern="0" dirty="0">
                <a:latin typeface="Arial" panose="020B0604020202020204" pitchFamily="34" charset="0"/>
                <a:cs typeface="Arial" panose="020B0604020202020204" pitchFamily="34" charset="0"/>
              </a:rPr>
              <a:t>S</a:t>
            </a:r>
            <a:r>
              <a:rPr lang="en-US" sz="2000" kern="0" dirty="0">
                <a:latin typeface="Arial" panose="020B0604020202020204" pitchFamily="34" charset="0"/>
                <a:cs typeface="Arial" panose="020B0604020202020204" pitchFamily="34" charset="0"/>
              </a:rPr>
              <a:t>uccess, COMPASS will serve as your go-to guide for graduate school study. </a:t>
            </a:r>
          </a:p>
        </p:txBody>
      </p:sp>
      <p:pic>
        <p:nvPicPr>
          <p:cNvPr id="7" name="Picture 6" descr="Logo&#10;&#10;Description automatically generated">
            <a:extLst>
              <a:ext uri="{FF2B5EF4-FFF2-40B4-BE49-F238E27FC236}">
                <a16:creationId xmlns:a16="http://schemas.microsoft.com/office/drawing/2014/main" id="{77506941-E173-4DFD-A280-78E288A387B0}"/>
              </a:ext>
            </a:extLst>
          </p:cNvPr>
          <p:cNvPicPr>
            <a:picLocks noChangeAspect="1"/>
          </p:cNvPicPr>
          <p:nvPr/>
        </p:nvPicPr>
        <p:blipFill>
          <a:blip r:embed="rId3"/>
          <a:stretch>
            <a:fillRect/>
          </a:stretch>
        </p:blipFill>
        <p:spPr>
          <a:xfrm>
            <a:off x="269645" y="249762"/>
            <a:ext cx="1049770" cy="1014384"/>
          </a:xfrm>
          <a:prstGeom prst="rect">
            <a:avLst/>
          </a:prstGeom>
        </p:spPr>
      </p:pic>
    </p:spTree>
    <p:extLst>
      <p:ext uri="{BB962C8B-B14F-4D97-AF65-F5344CB8AC3E}">
        <p14:creationId xmlns:p14="http://schemas.microsoft.com/office/powerpoint/2010/main" val="3725031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33DE6747-3336-4E6D-8D8F-5088C649128A}"/>
              </a:ext>
            </a:extLst>
          </p:cNvPr>
          <p:cNvSpPr txBox="1">
            <a:spLocks/>
          </p:cNvSpPr>
          <p:nvPr/>
        </p:nvSpPr>
        <p:spPr bwMode="auto">
          <a:xfrm>
            <a:off x="540328" y="1815566"/>
            <a:ext cx="8603672" cy="503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Career &amp; Student Employment Services</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Counseling Services</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Experience WMU</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Graduate College professional development events</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Office of Faculty Development </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Office of Research &amp; Innovation</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University Libraries &amp; Grad Student Commons </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WMU Recreation Center</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WMU Signature</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WMU Writing Center</a:t>
            </a:r>
          </a:p>
          <a:p>
            <a:pPr marL="342900" indent="-342900">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92B20B7A-C711-4528-BD65-A30FDF388399}"/>
              </a:ext>
            </a:extLst>
          </p:cNvPr>
          <p:cNvPicPr>
            <a:picLocks noChangeAspect="1"/>
          </p:cNvPicPr>
          <p:nvPr/>
        </p:nvPicPr>
        <p:blipFill>
          <a:blip r:embed="rId3"/>
          <a:stretch>
            <a:fillRect/>
          </a:stretch>
        </p:blipFill>
        <p:spPr>
          <a:xfrm>
            <a:off x="269645" y="249762"/>
            <a:ext cx="1049770" cy="1014384"/>
          </a:xfrm>
          <a:prstGeom prst="rect">
            <a:avLst/>
          </a:prstGeom>
        </p:spPr>
      </p:pic>
      <p:sp>
        <p:nvSpPr>
          <p:cNvPr id="10" name="Subtitle 1">
            <a:extLst>
              <a:ext uri="{FF2B5EF4-FFF2-40B4-BE49-F238E27FC236}">
                <a16:creationId xmlns:a16="http://schemas.microsoft.com/office/drawing/2014/main" id="{147CD517-54FD-434C-BD6E-91C3270D2AB6}"/>
              </a:ext>
            </a:extLst>
          </p:cNvPr>
          <p:cNvSpPr txBox="1">
            <a:spLocks/>
          </p:cNvSpPr>
          <p:nvPr/>
        </p:nvSpPr>
        <p:spPr bwMode="auto">
          <a:xfrm>
            <a:off x="0" y="335321"/>
            <a:ext cx="9144000" cy="51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defTabSz="914400"/>
            <a:r>
              <a:rPr lang="en-US" sz="3500" b="1" dirty="0">
                <a:latin typeface="Arial" panose="020B0604020202020204" pitchFamily="34" charset="0"/>
                <a:cs typeface="Arial" panose="020B0604020202020204" pitchFamily="34" charset="0"/>
              </a:rPr>
              <a:t>WMU Student Services</a:t>
            </a:r>
          </a:p>
        </p:txBody>
      </p:sp>
      <p:sp>
        <p:nvSpPr>
          <p:cNvPr id="5" name="Rectangle 4">
            <a:extLst>
              <a:ext uri="{FF2B5EF4-FFF2-40B4-BE49-F238E27FC236}">
                <a16:creationId xmlns:a16="http://schemas.microsoft.com/office/drawing/2014/main" id="{77944F27-73A2-4A85-A5FD-922B63183337}"/>
              </a:ext>
            </a:extLst>
          </p:cNvPr>
          <p:cNvSpPr/>
          <p:nvPr/>
        </p:nvSpPr>
        <p:spPr>
          <a:xfrm>
            <a:off x="2862467" y="871065"/>
            <a:ext cx="4203395" cy="461665"/>
          </a:xfrm>
          <a:prstGeom prst="rect">
            <a:avLst/>
          </a:prstGeom>
        </p:spPr>
        <p:txBody>
          <a:bodyPr wrap="none">
            <a:spAutoFit/>
          </a:bodyPr>
          <a:lstStyle/>
          <a:p>
            <a:r>
              <a:rPr lang="en-US"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wmich.edu/studentservices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122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50044" y="303706"/>
            <a:ext cx="7189693" cy="1046678"/>
          </a:xfrm>
        </p:spPr>
        <p:txBody>
          <a:bodyPr/>
          <a:lstStyle/>
          <a:p>
            <a:pPr algn="ctr"/>
            <a:r>
              <a:rPr lang="en-US" sz="3500" b="1" dirty="0">
                <a:latin typeface="Arial"/>
                <a:cs typeface="Arial"/>
              </a:rPr>
              <a:t>University Libraries</a:t>
            </a:r>
            <a:endParaRPr lang="en-US" sz="3500" b="1" dirty="0">
              <a:latin typeface="Arial" panose="020B0604020202020204" pitchFamily="34" charset="0"/>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AC913677-79B4-42F7-A794-A3ECCBE40932}"/>
              </a:ext>
            </a:extLst>
          </p:cNvPr>
          <p:cNvPicPr>
            <a:picLocks noChangeAspect="1"/>
          </p:cNvPicPr>
          <p:nvPr/>
        </p:nvPicPr>
        <p:blipFill>
          <a:blip r:embed="rId3"/>
          <a:stretch>
            <a:fillRect/>
          </a:stretch>
        </p:blipFill>
        <p:spPr>
          <a:xfrm>
            <a:off x="269645" y="249762"/>
            <a:ext cx="1049770" cy="1014384"/>
          </a:xfrm>
          <a:prstGeom prst="rect">
            <a:avLst/>
          </a:prstGeom>
        </p:spPr>
      </p:pic>
      <p:pic>
        <p:nvPicPr>
          <p:cNvPr id="3" name="Picture 2">
            <a:extLst>
              <a:ext uri="{FF2B5EF4-FFF2-40B4-BE49-F238E27FC236}">
                <a16:creationId xmlns:a16="http://schemas.microsoft.com/office/drawing/2014/main" id="{074C62B7-B20E-46F9-8930-F8819A4859A9}"/>
              </a:ext>
            </a:extLst>
          </p:cNvPr>
          <p:cNvPicPr>
            <a:picLocks noChangeAspect="1"/>
          </p:cNvPicPr>
          <p:nvPr/>
        </p:nvPicPr>
        <p:blipFill>
          <a:blip r:embed="rId4"/>
          <a:stretch>
            <a:fillRect/>
          </a:stretch>
        </p:blipFill>
        <p:spPr>
          <a:xfrm>
            <a:off x="1319415" y="1350384"/>
            <a:ext cx="7189693" cy="5257854"/>
          </a:xfrm>
          <a:prstGeom prst="rect">
            <a:avLst/>
          </a:prstGeom>
        </p:spPr>
      </p:pic>
      <p:sp>
        <p:nvSpPr>
          <p:cNvPr id="4" name="Rectangle 3">
            <a:extLst>
              <a:ext uri="{FF2B5EF4-FFF2-40B4-BE49-F238E27FC236}">
                <a16:creationId xmlns:a16="http://schemas.microsoft.com/office/drawing/2014/main" id="{E4214AC2-7A32-4604-BEEB-626E307EF8D3}"/>
              </a:ext>
            </a:extLst>
          </p:cNvPr>
          <p:cNvSpPr/>
          <p:nvPr/>
        </p:nvSpPr>
        <p:spPr>
          <a:xfrm>
            <a:off x="5047424" y="832932"/>
            <a:ext cx="2799164" cy="461665"/>
          </a:xfrm>
          <a:prstGeom prst="rect">
            <a:avLst/>
          </a:prstGeom>
        </p:spPr>
        <p:txBody>
          <a:bodyPr wrap="none">
            <a:spAutoFit/>
          </a:bodyPr>
          <a:lstStyle/>
          <a:p>
            <a:r>
              <a:rPr lang="en-US" b="1" dirty="0">
                <a:hlinkClick r:id="rId5">
                  <a:extLst>
                    <a:ext uri="{A12FA001-AC4F-418D-AE19-62706E023703}">
                      <ahyp:hlinkClr xmlns:ahyp="http://schemas.microsoft.com/office/drawing/2018/hyperlinkcolor" val="tx"/>
                    </a:ext>
                  </a:extLst>
                </a:hlinkClick>
              </a:rPr>
              <a:t>wmich.edu/library</a:t>
            </a:r>
            <a:endParaRPr lang="en-US" b="1" dirty="0"/>
          </a:p>
        </p:txBody>
      </p:sp>
    </p:spTree>
    <p:extLst>
      <p:ext uri="{BB962C8B-B14F-4D97-AF65-F5344CB8AC3E}">
        <p14:creationId xmlns:p14="http://schemas.microsoft.com/office/powerpoint/2010/main" val="94686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79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4878865"/>
            <a:ext cx="9144000" cy="1184940"/>
          </a:xfrm>
          <a:prstGeom prst="rect">
            <a:avLst/>
          </a:prstGeom>
          <a:noFill/>
        </p:spPr>
        <p:txBody>
          <a:bodyPr wrap="square" rtlCol="0">
            <a:spAutoFit/>
          </a:bodyPr>
          <a:lstStyle/>
          <a:p>
            <a:pPr algn="ctr"/>
            <a:r>
              <a:rPr lang="en-US" sz="3500" b="1" dirty="0">
                <a:solidFill>
                  <a:srgbClr val="532E1F"/>
                </a:solidFill>
                <a:latin typeface="Arial" panose="020B0604020202020204" pitchFamily="34" charset="0"/>
                <a:cs typeface="Arial" panose="020B0604020202020204" pitchFamily="34" charset="0"/>
              </a:rPr>
              <a:t>Graduate College: Welcome &amp; Overview</a:t>
            </a:r>
            <a:br>
              <a:rPr lang="en-US" sz="3500" b="1" dirty="0">
                <a:solidFill>
                  <a:srgbClr val="532E1F"/>
                </a:solidFill>
                <a:latin typeface="Arial" panose="020B0604020202020204" pitchFamily="34" charset="0"/>
                <a:cs typeface="Arial" panose="020B0604020202020204" pitchFamily="34" charset="0"/>
              </a:rPr>
            </a:br>
            <a:r>
              <a:rPr lang="en-US" sz="3500" dirty="0">
                <a:solidFill>
                  <a:srgbClr val="532E1F"/>
                </a:solidFill>
              </a:rPr>
              <a:t>Dr. Christine Byrd-Jacobs, </a:t>
            </a:r>
            <a:r>
              <a:rPr lang="en-US" sz="3600" dirty="0">
                <a:solidFill>
                  <a:srgbClr val="532E1F"/>
                </a:solidFill>
                <a:latin typeface="Arial"/>
                <a:ea typeface="ＭＳ Ｐゴシック"/>
              </a:rPr>
              <a:t>Dean   </a:t>
            </a:r>
            <a:endParaRPr lang="en-US" sz="3600" dirty="0">
              <a:solidFill>
                <a:srgbClr val="532E1F"/>
              </a:solidFill>
              <a:latin typeface="Arial" panose="020B0604020202020204" pitchFamily="34" charset="0"/>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48817FCE-D66D-4AC7-8F0C-A2593E0195C7}"/>
              </a:ext>
            </a:extLst>
          </p:cNvPr>
          <p:cNvPicPr>
            <a:picLocks noChangeAspect="1"/>
          </p:cNvPicPr>
          <p:nvPr/>
        </p:nvPicPr>
        <p:blipFill>
          <a:blip r:embed="rId3"/>
          <a:stretch>
            <a:fillRect/>
          </a:stretch>
        </p:blipFill>
        <p:spPr>
          <a:xfrm>
            <a:off x="2959175" y="967748"/>
            <a:ext cx="3225650" cy="3116923"/>
          </a:xfrm>
          <a:prstGeom prst="rect">
            <a:avLst/>
          </a:prstGeom>
        </p:spPr>
      </p:pic>
    </p:spTree>
    <p:extLst>
      <p:ext uri="{BB962C8B-B14F-4D97-AF65-F5344CB8AC3E}">
        <p14:creationId xmlns:p14="http://schemas.microsoft.com/office/powerpoint/2010/main" val="463858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0D24F7-C99F-4E41-8BFE-3F6F826DAD3D}"/>
              </a:ext>
            </a:extLst>
          </p:cNvPr>
          <p:cNvSpPr txBox="1"/>
          <p:nvPr/>
        </p:nvSpPr>
        <p:spPr>
          <a:xfrm>
            <a:off x="269645" y="1806924"/>
            <a:ext cx="8874349" cy="4293483"/>
          </a:xfrm>
          <a:prstGeom prst="rect">
            <a:avLst/>
          </a:prstGeom>
          <a:noFill/>
        </p:spPr>
        <p:txBody>
          <a:bodyPr wrap="square" rtlCol="0">
            <a:spAutoFit/>
          </a:bodyPr>
          <a:lstStyle/>
          <a:p>
            <a:r>
              <a:rPr lang="en-US" sz="2100" b="1" dirty="0"/>
              <a:t>Final Steps</a:t>
            </a:r>
          </a:p>
          <a:p>
            <a:pPr marL="342900" indent="-342900">
              <a:buFont typeface="Arial" panose="020B0604020202020204" pitchFamily="34" charset="0"/>
              <a:buChar char="•"/>
            </a:pPr>
            <a:r>
              <a:rPr lang="en-US" sz="2100" dirty="0"/>
              <a:t>Attend position-specific training:</a:t>
            </a:r>
          </a:p>
          <a:p>
            <a:pPr marL="800100" lvl="1" indent="-342900">
              <a:buFont typeface="Arial" panose="020B0604020202020204" pitchFamily="34" charset="0"/>
              <a:buChar char="•"/>
            </a:pPr>
            <a:r>
              <a:rPr lang="en-US" sz="2100" b="1" dirty="0"/>
              <a:t>TAs: </a:t>
            </a:r>
            <a:r>
              <a:rPr lang="en-US" sz="2100" dirty="0"/>
              <a:t>Monday, August 25, 9 a.m. to 12 p.m.</a:t>
            </a:r>
          </a:p>
          <a:p>
            <a:pPr marL="800100" lvl="1" indent="-342900">
              <a:buFont typeface="Arial" panose="020B0604020202020204" pitchFamily="34" charset="0"/>
              <a:buChar char="•"/>
            </a:pPr>
            <a:r>
              <a:rPr lang="en-US" sz="2100" b="1" dirty="0"/>
              <a:t>RDs: </a:t>
            </a:r>
            <a:r>
              <a:rPr lang="en-US" sz="2100" dirty="0"/>
              <a:t>Monday, August 25, 9 a.m. to 12 p.m.</a:t>
            </a:r>
          </a:p>
          <a:p>
            <a:pPr marL="342900" indent="-342900">
              <a:buFont typeface="Arial" panose="020B0604020202020204" pitchFamily="34" charset="0"/>
              <a:buChar char="•"/>
            </a:pPr>
            <a:r>
              <a:rPr lang="en-US" sz="2100" dirty="0"/>
              <a:t>Review the training booklet for your role as a Teaching, Research, or Service Appointee</a:t>
            </a:r>
          </a:p>
          <a:p>
            <a:pPr marL="342900" indent="-342900">
              <a:buFont typeface="Arial" panose="020B0604020202020204" pitchFamily="34" charset="0"/>
              <a:buChar char="•"/>
            </a:pPr>
            <a:r>
              <a:rPr lang="en-US" sz="2100" dirty="0"/>
              <a:t>Familiarize yourself with important policies:</a:t>
            </a:r>
          </a:p>
          <a:p>
            <a:pPr marL="800100" lvl="1" indent="-342900">
              <a:buFont typeface="Arial" panose="020B0604020202020204" pitchFamily="34" charset="0"/>
              <a:buChar char="•"/>
            </a:pPr>
            <a:r>
              <a:rPr lang="en-US" sz="2100" dirty="0"/>
              <a:t>Graduate Appointee policies</a:t>
            </a:r>
          </a:p>
          <a:p>
            <a:pPr marL="800100" lvl="1" indent="-342900">
              <a:buFont typeface="Arial" panose="020B0604020202020204" pitchFamily="34" charset="0"/>
              <a:buChar char="•"/>
            </a:pPr>
            <a:r>
              <a:rPr lang="en-US" sz="2100" dirty="0"/>
              <a:t>WMU FERPA Policy</a:t>
            </a:r>
          </a:p>
          <a:p>
            <a:pPr marL="800100" lvl="1" indent="-342900">
              <a:buFont typeface="Arial" panose="020B0604020202020204" pitchFamily="34" charset="0"/>
              <a:buChar char="•"/>
            </a:pPr>
            <a:r>
              <a:rPr lang="en-US" sz="2100" dirty="0"/>
              <a:t>WMU Policy on Sexual Misconduct</a:t>
            </a:r>
          </a:p>
          <a:p>
            <a:pPr marL="342900" indent="-342900">
              <a:buFont typeface="Arial" panose="020B0604020202020204" pitchFamily="34" charset="0"/>
              <a:buChar char="•"/>
            </a:pPr>
            <a:r>
              <a:rPr lang="en-US" sz="2100" dirty="0"/>
              <a:t>Submit the Graduate Appointee Training Verification Form</a:t>
            </a:r>
          </a:p>
          <a:p>
            <a:pPr marL="342900" indent="-342900">
              <a:buFont typeface="Arial" panose="020B0604020202020204" pitchFamily="34" charset="0"/>
              <a:buChar char="•"/>
            </a:pPr>
            <a:r>
              <a:rPr lang="en-US" sz="2100" dirty="0"/>
              <a:t>Complete the Responsible Conduct of Research (RCR) Course</a:t>
            </a:r>
          </a:p>
          <a:p>
            <a:pPr marL="342900" indent="-342900">
              <a:buFont typeface="Arial" panose="020B0604020202020204" pitchFamily="34" charset="0"/>
              <a:buChar char="•"/>
            </a:pPr>
            <a:r>
              <a:rPr lang="en-US" sz="2100" dirty="0"/>
              <a:t>Review Graduate Student Online Orientation (optional)</a:t>
            </a:r>
          </a:p>
        </p:txBody>
      </p:sp>
      <p:sp>
        <p:nvSpPr>
          <p:cNvPr id="11" name="Subtitle 1">
            <a:extLst>
              <a:ext uri="{FF2B5EF4-FFF2-40B4-BE49-F238E27FC236}">
                <a16:creationId xmlns:a16="http://schemas.microsoft.com/office/drawing/2014/main" id="{6FAFF703-15E7-4C36-A549-1B5DFE0A0C95}"/>
              </a:ext>
            </a:extLst>
          </p:cNvPr>
          <p:cNvSpPr txBox="1">
            <a:spLocks/>
          </p:cNvSpPr>
          <p:nvPr/>
        </p:nvSpPr>
        <p:spPr>
          <a:xfrm>
            <a:off x="-4" y="576540"/>
            <a:ext cx="9143998" cy="52654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US" sz="3500" b="1" dirty="0">
                <a:latin typeface="Arial"/>
                <a:cs typeface="Arial"/>
              </a:rPr>
              <a:t>WMU Graduate College</a:t>
            </a:r>
          </a:p>
          <a:p>
            <a:pPr marL="0" indent="0" algn="ctr" fontAlgn="auto">
              <a:spcAft>
                <a:spcPts val="0"/>
              </a:spcAft>
              <a:buNone/>
            </a:pPr>
            <a:r>
              <a:rPr lang="en-US" sz="24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wmich.edu/grad/assistantships/ga-orientation</a:t>
            </a:r>
            <a:endParaRPr lang="en-US" sz="2400" b="1" dirty="0">
              <a:latin typeface="Arial" panose="020B0604020202020204" pitchFamily="34" charset="0"/>
              <a:cs typeface="Arial" panose="020B0604020202020204" pitchFamily="34" charset="0"/>
            </a:endParaRPr>
          </a:p>
        </p:txBody>
      </p:sp>
      <p:pic>
        <p:nvPicPr>
          <p:cNvPr id="12" name="Picture 11" descr="Logo&#10;&#10;Description automatically generated">
            <a:extLst>
              <a:ext uri="{FF2B5EF4-FFF2-40B4-BE49-F238E27FC236}">
                <a16:creationId xmlns:a16="http://schemas.microsoft.com/office/drawing/2014/main" id="{746ED32C-EF4A-4AA2-AEF2-874CA24DB01D}"/>
              </a:ext>
            </a:extLst>
          </p:cNvPr>
          <p:cNvPicPr>
            <a:picLocks noChangeAspect="1"/>
          </p:cNvPicPr>
          <p:nvPr/>
        </p:nvPicPr>
        <p:blipFill>
          <a:blip r:embed="rId4"/>
          <a:stretch>
            <a:fillRect/>
          </a:stretch>
        </p:blipFill>
        <p:spPr>
          <a:xfrm>
            <a:off x="269645" y="249762"/>
            <a:ext cx="1049770" cy="1014384"/>
          </a:xfrm>
          <a:prstGeom prst="rect">
            <a:avLst/>
          </a:prstGeom>
        </p:spPr>
      </p:pic>
    </p:spTree>
    <p:extLst>
      <p:ext uri="{BB962C8B-B14F-4D97-AF65-F5344CB8AC3E}">
        <p14:creationId xmlns:p14="http://schemas.microsoft.com/office/powerpoint/2010/main" val="2692826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
            <a:extLst>
              <a:ext uri="{FF2B5EF4-FFF2-40B4-BE49-F238E27FC236}">
                <a16:creationId xmlns:a16="http://schemas.microsoft.com/office/drawing/2014/main" id="{6FAFF703-15E7-4C36-A549-1B5DFE0A0C95}"/>
              </a:ext>
            </a:extLst>
          </p:cNvPr>
          <p:cNvSpPr txBox="1">
            <a:spLocks/>
          </p:cNvSpPr>
          <p:nvPr/>
        </p:nvSpPr>
        <p:spPr>
          <a:xfrm>
            <a:off x="0" y="595618"/>
            <a:ext cx="9143998" cy="52654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US" sz="3500" b="1" dirty="0">
                <a:latin typeface="Arial"/>
                <a:cs typeface="Arial"/>
              </a:rPr>
              <a:t>WMU Graduate College</a:t>
            </a:r>
          </a:p>
        </p:txBody>
      </p:sp>
      <p:pic>
        <p:nvPicPr>
          <p:cNvPr id="12" name="Picture 11" descr="Logo&#10;&#10;Description automatically generated">
            <a:extLst>
              <a:ext uri="{FF2B5EF4-FFF2-40B4-BE49-F238E27FC236}">
                <a16:creationId xmlns:a16="http://schemas.microsoft.com/office/drawing/2014/main" id="{746ED32C-EF4A-4AA2-AEF2-874CA24DB01D}"/>
              </a:ext>
            </a:extLst>
          </p:cNvPr>
          <p:cNvPicPr>
            <a:picLocks noChangeAspect="1"/>
          </p:cNvPicPr>
          <p:nvPr/>
        </p:nvPicPr>
        <p:blipFill>
          <a:blip r:embed="rId3"/>
          <a:stretch>
            <a:fillRect/>
          </a:stretch>
        </p:blipFill>
        <p:spPr>
          <a:xfrm>
            <a:off x="269645" y="249762"/>
            <a:ext cx="1049770" cy="1014384"/>
          </a:xfrm>
          <a:prstGeom prst="rect">
            <a:avLst/>
          </a:prstGeom>
        </p:spPr>
      </p:pic>
      <p:pic>
        <p:nvPicPr>
          <p:cNvPr id="3" name="Picture 2">
            <a:extLst>
              <a:ext uri="{FF2B5EF4-FFF2-40B4-BE49-F238E27FC236}">
                <a16:creationId xmlns:a16="http://schemas.microsoft.com/office/drawing/2014/main" id="{4E6C20CB-D8D3-4B7A-A162-4720A28D9BC4}"/>
              </a:ext>
            </a:extLst>
          </p:cNvPr>
          <p:cNvPicPr>
            <a:picLocks noChangeAspect="1"/>
          </p:cNvPicPr>
          <p:nvPr/>
        </p:nvPicPr>
        <p:blipFill>
          <a:blip r:embed="rId4"/>
          <a:stretch>
            <a:fillRect/>
          </a:stretch>
        </p:blipFill>
        <p:spPr>
          <a:xfrm>
            <a:off x="0" y="1689534"/>
            <a:ext cx="9144000" cy="5143500"/>
          </a:xfrm>
          <a:prstGeom prst="rect">
            <a:avLst/>
          </a:prstGeom>
        </p:spPr>
      </p:pic>
    </p:spTree>
    <p:extLst>
      <p:ext uri="{BB962C8B-B14F-4D97-AF65-F5344CB8AC3E}">
        <p14:creationId xmlns:p14="http://schemas.microsoft.com/office/powerpoint/2010/main" val="334454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415"/>
            <a:ext cx="9144000" cy="854946"/>
          </a:xfrm>
          <a:solidFill>
            <a:schemeClr val="bg1"/>
          </a:solidFill>
        </p:spPr>
        <p:txBody>
          <a:bodyPr>
            <a:noAutofit/>
          </a:bodyPr>
          <a:lstStyle/>
          <a:p>
            <a:r>
              <a:rPr lang="en-US" sz="3500" b="1" dirty="0">
                <a:solidFill>
                  <a:srgbClr val="532E1F"/>
                </a:solidFill>
                <a:latin typeface="Arial" panose="020B0604020202020204" pitchFamily="34" charset="0"/>
                <a:cs typeface="Arial" panose="020B0604020202020204" pitchFamily="34" charset="0"/>
              </a:rPr>
              <a:t>Graduate Education at WMU</a:t>
            </a:r>
          </a:p>
        </p:txBody>
      </p:sp>
      <p:graphicFrame>
        <p:nvGraphicFramePr>
          <p:cNvPr id="7" name="Chart 6">
            <a:extLst>
              <a:ext uri="{FF2B5EF4-FFF2-40B4-BE49-F238E27FC236}">
                <a16:creationId xmlns:a16="http://schemas.microsoft.com/office/drawing/2014/main" id="{5FC1A467-4030-4652-B5B5-24F7874C09A7}"/>
              </a:ext>
            </a:extLst>
          </p:cNvPr>
          <p:cNvGraphicFramePr>
            <a:graphicFrameLocks/>
          </p:cNvGraphicFramePr>
          <p:nvPr>
            <p:extLst>
              <p:ext uri="{D42A27DB-BD31-4B8C-83A1-F6EECF244321}">
                <p14:modId xmlns:p14="http://schemas.microsoft.com/office/powerpoint/2010/main" val="725774124"/>
              </p:ext>
            </p:extLst>
          </p:nvPr>
        </p:nvGraphicFramePr>
        <p:xfrm>
          <a:off x="272225" y="116031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FC1A467-4030-4652-B5B5-24F7874C09A7}"/>
              </a:ext>
            </a:extLst>
          </p:cNvPr>
          <p:cNvGraphicFramePr>
            <a:graphicFrameLocks/>
          </p:cNvGraphicFramePr>
          <p:nvPr>
            <p:extLst>
              <p:ext uri="{D42A27DB-BD31-4B8C-83A1-F6EECF244321}">
                <p14:modId xmlns:p14="http://schemas.microsoft.com/office/powerpoint/2010/main" val="1507614295"/>
              </p:ext>
            </p:extLst>
          </p:nvPr>
        </p:nvGraphicFramePr>
        <p:xfrm>
          <a:off x="344563" y="993331"/>
          <a:ext cx="4572000" cy="2600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6DFDE9C8-3CD2-410D-A950-EF1892226332}"/>
              </a:ext>
            </a:extLst>
          </p:cNvPr>
          <p:cNvGraphicFramePr>
            <a:graphicFrameLocks/>
          </p:cNvGraphicFramePr>
          <p:nvPr>
            <p:extLst>
              <p:ext uri="{D42A27DB-BD31-4B8C-83A1-F6EECF244321}">
                <p14:modId xmlns:p14="http://schemas.microsoft.com/office/powerpoint/2010/main" val="3583073615"/>
              </p:ext>
            </p:extLst>
          </p:nvPr>
        </p:nvGraphicFramePr>
        <p:xfrm>
          <a:off x="4323501" y="1005384"/>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839841DD-9B28-4B84-8C5B-5EF210631609}"/>
              </a:ext>
            </a:extLst>
          </p:cNvPr>
          <p:cNvGraphicFramePr>
            <a:graphicFrameLocks/>
          </p:cNvGraphicFramePr>
          <p:nvPr>
            <p:extLst>
              <p:ext uri="{D42A27DB-BD31-4B8C-83A1-F6EECF244321}">
                <p14:modId xmlns:p14="http://schemas.microsoft.com/office/powerpoint/2010/main" val="1760987870"/>
              </p:ext>
            </p:extLst>
          </p:nvPr>
        </p:nvGraphicFramePr>
        <p:xfrm>
          <a:off x="344563" y="4043925"/>
          <a:ext cx="4572000" cy="26003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772C2BD9-673F-4984-8D1B-EA3B3CD676DD}"/>
              </a:ext>
            </a:extLst>
          </p:cNvPr>
          <p:cNvGraphicFramePr>
            <a:graphicFrameLocks/>
          </p:cNvGraphicFramePr>
          <p:nvPr>
            <p:extLst>
              <p:ext uri="{D42A27DB-BD31-4B8C-83A1-F6EECF244321}">
                <p14:modId xmlns:p14="http://schemas.microsoft.com/office/powerpoint/2010/main" val="36007494"/>
              </p:ext>
            </p:extLst>
          </p:nvPr>
        </p:nvGraphicFramePr>
        <p:xfrm>
          <a:off x="4323501" y="4051833"/>
          <a:ext cx="4572000" cy="26098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2840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1F1649D-C3A7-4800-976A-0CD4477C0A8D}"/>
              </a:ext>
            </a:extLst>
          </p:cNvPr>
          <p:cNvGrpSpPr/>
          <p:nvPr/>
        </p:nvGrpSpPr>
        <p:grpSpPr>
          <a:xfrm>
            <a:off x="0" y="270742"/>
            <a:ext cx="9144000" cy="6168231"/>
            <a:chOff x="0" y="270742"/>
            <a:chExt cx="9144000" cy="6168231"/>
          </a:xfrm>
        </p:grpSpPr>
        <p:grpSp>
          <p:nvGrpSpPr>
            <p:cNvPr id="34" name="Group 33">
              <a:extLst>
                <a:ext uri="{FF2B5EF4-FFF2-40B4-BE49-F238E27FC236}">
                  <a16:creationId xmlns:a16="http://schemas.microsoft.com/office/drawing/2014/main" id="{0CA4A154-084C-46AB-BE5A-395558368F6E}"/>
                </a:ext>
              </a:extLst>
            </p:cNvPr>
            <p:cNvGrpSpPr/>
            <p:nvPr/>
          </p:nvGrpSpPr>
          <p:grpSpPr>
            <a:xfrm>
              <a:off x="0" y="944705"/>
              <a:ext cx="9144000" cy="5494268"/>
              <a:chOff x="0" y="681866"/>
              <a:chExt cx="9144000" cy="5494268"/>
            </a:xfrm>
          </p:grpSpPr>
          <p:grpSp>
            <p:nvGrpSpPr>
              <p:cNvPr id="31" name="Group 30">
                <a:extLst>
                  <a:ext uri="{FF2B5EF4-FFF2-40B4-BE49-F238E27FC236}">
                    <a16:creationId xmlns:a16="http://schemas.microsoft.com/office/drawing/2014/main" id="{D27A0953-1D7D-48E5-8C87-83AD6D4AE630}"/>
                  </a:ext>
                </a:extLst>
              </p:cNvPr>
              <p:cNvGrpSpPr/>
              <p:nvPr/>
            </p:nvGrpSpPr>
            <p:grpSpPr>
              <a:xfrm>
                <a:off x="0" y="681866"/>
                <a:ext cx="9144000" cy="5494268"/>
                <a:chOff x="0" y="681866"/>
                <a:chExt cx="9144000" cy="5494268"/>
              </a:xfrm>
            </p:grpSpPr>
            <p:grpSp>
              <p:nvGrpSpPr>
                <p:cNvPr id="28" name="Group 27">
                  <a:extLst>
                    <a:ext uri="{FF2B5EF4-FFF2-40B4-BE49-F238E27FC236}">
                      <a16:creationId xmlns:a16="http://schemas.microsoft.com/office/drawing/2014/main" id="{87B796BB-4C8A-4CEE-A242-933C175AEBC5}"/>
                    </a:ext>
                  </a:extLst>
                </p:cNvPr>
                <p:cNvGrpSpPr/>
                <p:nvPr/>
              </p:nvGrpSpPr>
              <p:grpSpPr>
                <a:xfrm>
                  <a:off x="0" y="681866"/>
                  <a:ext cx="9144000" cy="5494268"/>
                  <a:chOff x="0" y="330903"/>
                  <a:chExt cx="8894284" cy="5292574"/>
                </a:xfrm>
              </p:grpSpPr>
              <p:pic>
                <p:nvPicPr>
                  <p:cNvPr id="6" name="Picture 2" descr="A screenshot of a social media post&#10;&#10;Description generated with very high confidence">
                    <a:extLst>
                      <a:ext uri="{FF2B5EF4-FFF2-40B4-BE49-F238E27FC236}">
                        <a16:creationId xmlns:a16="http://schemas.microsoft.com/office/drawing/2014/main" id="{618B65C5-1D8D-4F30-9DA8-B12DA4F9027D}"/>
                      </a:ext>
                    </a:extLst>
                  </p:cNvPr>
                  <p:cNvPicPr>
                    <a:picLocks noChangeAspect="1"/>
                  </p:cNvPicPr>
                  <p:nvPr/>
                </p:nvPicPr>
                <p:blipFill>
                  <a:blip r:embed="rId3"/>
                  <a:stretch>
                    <a:fillRect/>
                  </a:stretch>
                </p:blipFill>
                <p:spPr>
                  <a:xfrm>
                    <a:off x="0" y="330903"/>
                    <a:ext cx="8894284" cy="4089098"/>
                  </a:xfrm>
                  <a:prstGeom prst="rect">
                    <a:avLst/>
                  </a:prstGeom>
                </p:spPr>
              </p:pic>
              <p:sp>
                <p:nvSpPr>
                  <p:cNvPr id="2" name="TextBox 1">
                    <a:extLst>
                      <a:ext uri="{FF2B5EF4-FFF2-40B4-BE49-F238E27FC236}">
                        <a16:creationId xmlns:a16="http://schemas.microsoft.com/office/drawing/2014/main" id="{AEB90E4A-9EB3-4F8C-94D6-DAE541518CE2}"/>
                      </a:ext>
                    </a:extLst>
                  </p:cNvPr>
                  <p:cNvSpPr txBox="1"/>
                  <p:nvPr/>
                </p:nvSpPr>
                <p:spPr>
                  <a:xfrm>
                    <a:off x="87823" y="450473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532E1F"/>
                        </a:solidFill>
                        <a:latin typeface="Arial"/>
                        <a:ea typeface="ＭＳ Ｐゴシック"/>
                      </a:rPr>
                      <a:t>College Deans</a:t>
                    </a:r>
                    <a:endParaRPr lang="en-US" sz="1200" dirty="0">
                      <a:solidFill>
                        <a:srgbClr val="532E1F"/>
                      </a:solidFill>
                    </a:endParaRPr>
                  </a:p>
                </p:txBody>
              </p:sp>
              <p:sp>
                <p:nvSpPr>
                  <p:cNvPr id="3" name="TextBox 2">
                    <a:extLst>
                      <a:ext uri="{FF2B5EF4-FFF2-40B4-BE49-F238E27FC236}">
                        <a16:creationId xmlns:a16="http://schemas.microsoft.com/office/drawing/2014/main" id="{61CF3E45-BCBB-4452-BEEE-4B082FC88A8C}"/>
                      </a:ext>
                    </a:extLst>
                  </p:cNvPr>
                  <p:cNvSpPr txBox="1"/>
                  <p:nvPr/>
                </p:nvSpPr>
                <p:spPr>
                  <a:xfrm>
                    <a:off x="115409" y="4911168"/>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32E1F"/>
                        </a:solidFill>
                        <a:latin typeface="Arial"/>
                        <a:ea typeface="ＭＳ Ｐゴシック"/>
                      </a:rPr>
                      <a:t>Department Chairs</a:t>
                    </a:r>
                    <a:endParaRPr lang="en-US" sz="1200">
                      <a:solidFill>
                        <a:srgbClr val="532E1F"/>
                      </a:solidFill>
                    </a:endParaRPr>
                  </a:p>
                </p:txBody>
              </p:sp>
              <p:sp>
                <p:nvSpPr>
                  <p:cNvPr id="4" name="TextBox 3">
                    <a:extLst>
                      <a:ext uri="{FF2B5EF4-FFF2-40B4-BE49-F238E27FC236}">
                        <a16:creationId xmlns:a16="http://schemas.microsoft.com/office/drawing/2014/main" id="{D69A383F-1F00-4C37-BA3E-6DF32B34398D}"/>
                      </a:ext>
                    </a:extLst>
                  </p:cNvPr>
                  <p:cNvSpPr txBox="1"/>
                  <p:nvPr/>
                </p:nvSpPr>
                <p:spPr>
                  <a:xfrm>
                    <a:off x="138594" y="534635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32E1F"/>
                        </a:solidFill>
                        <a:latin typeface="Arial"/>
                        <a:ea typeface="ＭＳ Ｐゴシック"/>
                      </a:rPr>
                      <a:t>Faculty/Staff/Students</a:t>
                    </a:r>
                    <a:endParaRPr lang="en-US" sz="1200">
                      <a:solidFill>
                        <a:srgbClr val="532E1F"/>
                      </a:solidFill>
                    </a:endParaRPr>
                  </a:p>
                </p:txBody>
              </p:sp>
              <p:cxnSp>
                <p:nvCxnSpPr>
                  <p:cNvPr id="7" name="Straight Arrow Connector 6">
                    <a:extLst>
                      <a:ext uri="{FF2B5EF4-FFF2-40B4-BE49-F238E27FC236}">
                        <a16:creationId xmlns:a16="http://schemas.microsoft.com/office/drawing/2014/main" id="{66A22AC0-B247-40C2-BC1E-FF1C9DED5780}"/>
                      </a:ext>
                    </a:extLst>
                  </p:cNvPr>
                  <p:cNvCxnSpPr>
                    <a:cxnSpLocks/>
                    <a:stCxn id="12" idx="2"/>
                    <a:endCxn id="13" idx="0"/>
                  </p:cNvCxnSpPr>
                  <p:nvPr/>
                </p:nvCxnSpPr>
                <p:spPr>
                  <a:xfrm flipH="1">
                    <a:off x="663996" y="4261402"/>
                    <a:ext cx="1" cy="20646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820B45C-7362-41EE-B0E7-C554EFD8945D}"/>
                      </a:ext>
                    </a:extLst>
                  </p:cNvPr>
                  <p:cNvCxnSpPr>
                    <a:cxnSpLocks/>
                  </p:cNvCxnSpPr>
                  <p:nvPr/>
                </p:nvCxnSpPr>
                <p:spPr>
                  <a:xfrm flipH="1">
                    <a:off x="663995" y="4744092"/>
                    <a:ext cx="261" cy="16324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A10A09E-EEF8-4E45-BA0B-2BDE622B31C9}"/>
                      </a:ext>
                    </a:extLst>
                  </p:cNvPr>
                  <p:cNvCxnSpPr>
                    <a:cxnSpLocks/>
                  </p:cNvCxnSpPr>
                  <p:nvPr/>
                </p:nvCxnSpPr>
                <p:spPr>
                  <a:xfrm>
                    <a:off x="652136" y="5181523"/>
                    <a:ext cx="0" cy="194303"/>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B4AC9E4-23AE-4FE0-91AC-179A1F90F668}"/>
                      </a:ext>
                    </a:extLst>
                  </p:cNvPr>
                  <p:cNvSpPr/>
                  <p:nvPr/>
                </p:nvSpPr>
                <p:spPr>
                  <a:xfrm>
                    <a:off x="3711996" y="1051477"/>
                    <a:ext cx="1466850" cy="361950"/>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32E1F"/>
                      </a:solidFill>
                    </a:endParaRPr>
                  </a:p>
                </p:txBody>
              </p:sp>
              <p:sp>
                <p:nvSpPr>
                  <p:cNvPr id="11" name="Rectangle 10">
                    <a:extLst>
                      <a:ext uri="{FF2B5EF4-FFF2-40B4-BE49-F238E27FC236}">
                        <a16:creationId xmlns:a16="http://schemas.microsoft.com/office/drawing/2014/main" id="{F1A076A7-1981-41AE-A345-96CD1AB00832}"/>
                      </a:ext>
                    </a:extLst>
                  </p:cNvPr>
                  <p:cNvSpPr/>
                  <p:nvPr/>
                </p:nvSpPr>
                <p:spPr>
                  <a:xfrm>
                    <a:off x="3711996" y="1632502"/>
                    <a:ext cx="1466850" cy="361950"/>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32E1F"/>
                      </a:solidFill>
                    </a:endParaRPr>
                  </a:p>
                </p:txBody>
              </p:sp>
              <p:sp>
                <p:nvSpPr>
                  <p:cNvPr id="12" name="Rectangle 11">
                    <a:extLst>
                      <a:ext uri="{FF2B5EF4-FFF2-40B4-BE49-F238E27FC236}">
                        <a16:creationId xmlns:a16="http://schemas.microsoft.com/office/drawing/2014/main" id="{926F0FFE-E4EE-4CFF-AD52-3F1B50837854}"/>
                      </a:ext>
                    </a:extLst>
                  </p:cNvPr>
                  <p:cNvSpPr/>
                  <p:nvPr/>
                </p:nvSpPr>
                <p:spPr>
                  <a:xfrm>
                    <a:off x="225846" y="3680377"/>
                    <a:ext cx="876300" cy="581025"/>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32E1F"/>
                      </a:solidFill>
                    </a:endParaRPr>
                  </a:p>
                </p:txBody>
              </p:sp>
              <p:sp>
                <p:nvSpPr>
                  <p:cNvPr id="13" name="Rectangle 12">
                    <a:extLst>
                      <a:ext uri="{FF2B5EF4-FFF2-40B4-BE49-F238E27FC236}">
                        <a16:creationId xmlns:a16="http://schemas.microsoft.com/office/drawing/2014/main" id="{5F6A2723-915F-48A6-AC67-F7B1371FF533}"/>
                      </a:ext>
                    </a:extLst>
                  </p:cNvPr>
                  <p:cNvSpPr/>
                  <p:nvPr/>
                </p:nvSpPr>
                <p:spPr>
                  <a:xfrm>
                    <a:off x="87733" y="4467867"/>
                    <a:ext cx="1152525" cy="276225"/>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32E1F"/>
                      </a:solidFill>
                    </a:endParaRPr>
                  </a:p>
                </p:txBody>
              </p:sp>
              <p:sp>
                <p:nvSpPr>
                  <p:cNvPr id="14" name="Rectangle 13">
                    <a:extLst>
                      <a:ext uri="{FF2B5EF4-FFF2-40B4-BE49-F238E27FC236}">
                        <a16:creationId xmlns:a16="http://schemas.microsoft.com/office/drawing/2014/main" id="{CA8710F0-E49C-4B5A-8B6D-890298C40FEE}"/>
                      </a:ext>
                    </a:extLst>
                  </p:cNvPr>
                  <p:cNvSpPr/>
                  <p:nvPr/>
                </p:nvSpPr>
                <p:spPr>
                  <a:xfrm>
                    <a:off x="72404" y="4892157"/>
                    <a:ext cx="1466850" cy="276225"/>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32E1F"/>
                      </a:solidFill>
                    </a:endParaRPr>
                  </a:p>
                </p:txBody>
              </p:sp>
              <p:sp>
                <p:nvSpPr>
                  <p:cNvPr id="15" name="Rectangle 14">
                    <a:extLst>
                      <a:ext uri="{FF2B5EF4-FFF2-40B4-BE49-F238E27FC236}">
                        <a16:creationId xmlns:a16="http://schemas.microsoft.com/office/drawing/2014/main" id="{0D536784-1742-4D13-A477-F7495AA95648}"/>
                      </a:ext>
                    </a:extLst>
                  </p:cNvPr>
                  <p:cNvSpPr/>
                  <p:nvPr/>
                </p:nvSpPr>
                <p:spPr>
                  <a:xfrm>
                    <a:off x="92496" y="5375827"/>
                    <a:ext cx="1704975" cy="247650"/>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32E1F"/>
                      </a:solidFill>
                    </a:endParaRPr>
                  </a:p>
                </p:txBody>
              </p:sp>
              <p:sp>
                <p:nvSpPr>
                  <p:cNvPr id="16" name="TextBox 15">
                    <a:extLst>
                      <a:ext uri="{FF2B5EF4-FFF2-40B4-BE49-F238E27FC236}">
                        <a16:creationId xmlns:a16="http://schemas.microsoft.com/office/drawing/2014/main" id="{D457F681-E9C5-42E9-8266-26499F47B0B2}"/>
                      </a:ext>
                    </a:extLst>
                  </p:cNvPr>
                  <p:cNvSpPr txBox="1"/>
                  <p:nvPr/>
                </p:nvSpPr>
                <p:spPr>
                  <a:xfrm>
                    <a:off x="2377546" y="4563887"/>
                    <a:ext cx="21621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32E1F"/>
                        </a:solidFill>
                        <a:latin typeface="Arial"/>
                        <a:ea typeface="ＭＳ Ｐゴシック"/>
                      </a:rPr>
                      <a:t>College of Arts and Sciences</a:t>
                    </a:r>
                    <a:endParaRPr lang="en-US" sz="900" dirty="0">
                      <a:solidFill>
                        <a:srgbClr val="532E1F"/>
                      </a:solidFill>
                    </a:endParaRPr>
                  </a:p>
                </p:txBody>
              </p:sp>
              <p:sp>
                <p:nvSpPr>
                  <p:cNvPr id="17" name="TextBox 16">
                    <a:extLst>
                      <a:ext uri="{FF2B5EF4-FFF2-40B4-BE49-F238E27FC236}">
                        <a16:creationId xmlns:a16="http://schemas.microsoft.com/office/drawing/2014/main" id="{A9C5B6C4-480D-4EA0-899B-4E59B2BDDAB6}"/>
                      </a:ext>
                    </a:extLst>
                  </p:cNvPr>
                  <p:cNvSpPr txBox="1"/>
                  <p:nvPr/>
                </p:nvSpPr>
                <p:spPr>
                  <a:xfrm>
                    <a:off x="4896726" y="4824280"/>
                    <a:ext cx="2238375" cy="355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32E1F"/>
                        </a:solidFill>
                        <a:latin typeface="Arial"/>
                        <a:ea typeface="ＭＳ Ｐゴシック"/>
                      </a:rPr>
                      <a:t>College of Health and </a:t>
                    </a:r>
                  </a:p>
                  <a:p>
                    <a:r>
                      <a:rPr lang="en-US" sz="900" dirty="0">
                        <a:solidFill>
                          <a:srgbClr val="532E1F"/>
                        </a:solidFill>
                        <a:latin typeface="Arial"/>
                        <a:ea typeface="ＭＳ Ｐゴシック"/>
                      </a:rPr>
                      <a:t>Human Services</a:t>
                    </a:r>
                    <a:endParaRPr lang="en-US" sz="900" dirty="0">
                      <a:solidFill>
                        <a:srgbClr val="532E1F"/>
                      </a:solidFill>
                    </a:endParaRPr>
                  </a:p>
                </p:txBody>
              </p:sp>
              <p:sp>
                <p:nvSpPr>
                  <p:cNvPr id="18" name="TextBox 17">
                    <a:extLst>
                      <a:ext uri="{FF2B5EF4-FFF2-40B4-BE49-F238E27FC236}">
                        <a16:creationId xmlns:a16="http://schemas.microsoft.com/office/drawing/2014/main" id="{9B36B456-4DF2-4AE7-B9AB-959D5603F1DD}"/>
                      </a:ext>
                    </a:extLst>
                  </p:cNvPr>
                  <p:cNvSpPr txBox="1"/>
                  <p:nvPr/>
                </p:nvSpPr>
                <p:spPr>
                  <a:xfrm>
                    <a:off x="6401991" y="4568923"/>
                    <a:ext cx="23241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32E1F"/>
                        </a:solidFill>
                        <a:latin typeface="Arial"/>
                        <a:ea typeface="ＭＳ Ｐゴシック"/>
                      </a:rPr>
                      <a:t>Haworth College of Business</a:t>
                    </a:r>
                    <a:endParaRPr lang="en-US" sz="900" dirty="0">
                      <a:solidFill>
                        <a:srgbClr val="532E1F"/>
                      </a:solidFill>
                    </a:endParaRPr>
                  </a:p>
                </p:txBody>
              </p:sp>
              <p:sp>
                <p:nvSpPr>
                  <p:cNvPr id="19" name="TextBox 18">
                    <a:extLst>
                      <a:ext uri="{FF2B5EF4-FFF2-40B4-BE49-F238E27FC236}">
                        <a16:creationId xmlns:a16="http://schemas.microsoft.com/office/drawing/2014/main" id="{86E2B8A0-94B6-4BA3-87C2-496878BFE539}"/>
                      </a:ext>
                    </a:extLst>
                  </p:cNvPr>
                  <p:cNvSpPr txBox="1"/>
                  <p:nvPr/>
                </p:nvSpPr>
                <p:spPr>
                  <a:xfrm>
                    <a:off x="2371495" y="4987150"/>
                    <a:ext cx="25812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32E1F"/>
                        </a:solidFill>
                        <a:latin typeface="Arial"/>
                        <a:ea typeface="ＭＳ Ｐゴシック"/>
                      </a:rPr>
                      <a:t>College of Education and Human Development</a:t>
                    </a:r>
                    <a:endParaRPr lang="en-US" sz="900" dirty="0">
                      <a:solidFill>
                        <a:srgbClr val="532E1F"/>
                      </a:solidFill>
                    </a:endParaRPr>
                  </a:p>
                </p:txBody>
              </p:sp>
              <p:sp>
                <p:nvSpPr>
                  <p:cNvPr id="20" name="TextBox 19">
                    <a:extLst>
                      <a:ext uri="{FF2B5EF4-FFF2-40B4-BE49-F238E27FC236}">
                        <a16:creationId xmlns:a16="http://schemas.microsoft.com/office/drawing/2014/main" id="{5463B858-F823-47FC-ADCF-E1E7C6760E40}"/>
                      </a:ext>
                    </a:extLst>
                  </p:cNvPr>
                  <p:cNvSpPr txBox="1"/>
                  <p:nvPr/>
                </p:nvSpPr>
                <p:spPr>
                  <a:xfrm>
                    <a:off x="2383348" y="4781253"/>
                    <a:ext cx="15240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32E1F"/>
                        </a:solidFill>
                        <a:latin typeface="Arial"/>
                        <a:ea typeface="ＭＳ Ｐゴシック"/>
                      </a:rPr>
                      <a:t>College of Aviation</a:t>
                    </a:r>
                    <a:endParaRPr lang="en-US" sz="900" dirty="0">
                      <a:solidFill>
                        <a:srgbClr val="532E1F"/>
                      </a:solidFill>
                    </a:endParaRPr>
                  </a:p>
                </p:txBody>
              </p:sp>
              <p:sp>
                <p:nvSpPr>
                  <p:cNvPr id="21" name="TextBox 20">
                    <a:extLst>
                      <a:ext uri="{FF2B5EF4-FFF2-40B4-BE49-F238E27FC236}">
                        <a16:creationId xmlns:a16="http://schemas.microsoft.com/office/drawing/2014/main" id="{B0836538-D00C-4850-9C06-6BC6D22631A1}"/>
                      </a:ext>
                    </a:extLst>
                  </p:cNvPr>
                  <p:cNvSpPr txBox="1"/>
                  <p:nvPr/>
                </p:nvSpPr>
                <p:spPr>
                  <a:xfrm>
                    <a:off x="4896726" y="4581505"/>
                    <a:ext cx="12573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32E1F"/>
                        </a:solidFill>
                        <a:latin typeface="Arial"/>
                        <a:ea typeface="ＭＳ Ｐゴシック"/>
                      </a:rPr>
                      <a:t>College of Fine Arts</a:t>
                    </a:r>
                    <a:endParaRPr lang="en-US" sz="900" dirty="0">
                      <a:solidFill>
                        <a:srgbClr val="532E1F"/>
                      </a:solidFill>
                    </a:endParaRPr>
                  </a:p>
                </p:txBody>
              </p:sp>
              <p:sp>
                <p:nvSpPr>
                  <p:cNvPr id="22" name="TextBox 21">
                    <a:extLst>
                      <a:ext uri="{FF2B5EF4-FFF2-40B4-BE49-F238E27FC236}">
                        <a16:creationId xmlns:a16="http://schemas.microsoft.com/office/drawing/2014/main" id="{700A7ED3-F298-4631-AA26-FE826C0F1FE1}"/>
                      </a:ext>
                    </a:extLst>
                  </p:cNvPr>
                  <p:cNvSpPr txBox="1"/>
                  <p:nvPr/>
                </p:nvSpPr>
                <p:spPr>
                  <a:xfrm>
                    <a:off x="2374726" y="5191997"/>
                    <a:ext cx="25812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32E1F"/>
                        </a:solidFill>
                        <a:latin typeface="Arial"/>
                        <a:ea typeface="ＭＳ Ｐゴシック"/>
                      </a:rPr>
                      <a:t>College of Engineering and Applied Sciences</a:t>
                    </a:r>
                    <a:endParaRPr lang="en-US" sz="900" dirty="0">
                      <a:solidFill>
                        <a:srgbClr val="532E1F"/>
                      </a:solidFill>
                    </a:endParaRPr>
                  </a:p>
                </p:txBody>
              </p:sp>
              <p:sp>
                <p:nvSpPr>
                  <p:cNvPr id="23" name="TextBox 22">
                    <a:extLst>
                      <a:ext uri="{FF2B5EF4-FFF2-40B4-BE49-F238E27FC236}">
                        <a16:creationId xmlns:a16="http://schemas.microsoft.com/office/drawing/2014/main" id="{C7DD137C-CF7C-499D-A7D1-AA3AE46E967D}"/>
                      </a:ext>
                    </a:extLst>
                  </p:cNvPr>
                  <p:cNvSpPr txBox="1"/>
                  <p:nvPr/>
                </p:nvSpPr>
                <p:spPr>
                  <a:xfrm>
                    <a:off x="6401991" y="4886264"/>
                    <a:ext cx="15906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32E1F"/>
                        </a:solidFill>
                        <a:latin typeface="Arial"/>
                        <a:ea typeface="ＭＳ Ｐゴシック"/>
                      </a:rPr>
                      <a:t>Lee Honors College</a:t>
                    </a:r>
                    <a:endParaRPr lang="en-US" sz="900" dirty="0">
                      <a:solidFill>
                        <a:srgbClr val="532E1F"/>
                      </a:solidFill>
                    </a:endParaRPr>
                  </a:p>
                </p:txBody>
              </p:sp>
              <p:sp>
                <p:nvSpPr>
                  <p:cNvPr id="24" name="TextBox 23">
                    <a:extLst>
                      <a:ext uri="{FF2B5EF4-FFF2-40B4-BE49-F238E27FC236}">
                        <a16:creationId xmlns:a16="http://schemas.microsoft.com/office/drawing/2014/main" id="{5730D7DF-CBEC-421E-A917-965F1A591706}"/>
                      </a:ext>
                    </a:extLst>
                  </p:cNvPr>
                  <p:cNvSpPr txBox="1"/>
                  <p:nvPr/>
                </p:nvSpPr>
                <p:spPr>
                  <a:xfrm>
                    <a:off x="4897177" y="5191996"/>
                    <a:ext cx="147637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32E1F"/>
                        </a:solidFill>
                        <a:latin typeface="Arial"/>
                        <a:ea typeface="ＭＳ Ｐゴシック"/>
                      </a:rPr>
                      <a:t>Graduate College</a:t>
                    </a:r>
                    <a:endParaRPr lang="en-US" sz="900" dirty="0">
                      <a:solidFill>
                        <a:srgbClr val="532E1F"/>
                      </a:solidFill>
                    </a:endParaRPr>
                  </a:p>
                </p:txBody>
              </p:sp>
              <p:sp>
                <p:nvSpPr>
                  <p:cNvPr id="25" name="Rectangle: Rounded Corners 24">
                    <a:extLst>
                      <a:ext uri="{FF2B5EF4-FFF2-40B4-BE49-F238E27FC236}">
                        <a16:creationId xmlns:a16="http://schemas.microsoft.com/office/drawing/2014/main" id="{6F0EA8A5-FD2E-4BA8-836F-AB92D711FC61}"/>
                      </a:ext>
                    </a:extLst>
                  </p:cNvPr>
                  <p:cNvSpPr/>
                  <p:nvPr/>
                </p:nvSpPr>
                <p:spPr>
                  <a:xfrm>
                    <a:off x="2264196" y="4461427"/>
                    <a:ext cx="5715000" cy="10953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32E1F"/>
                      </a:solidFill>
                    </a:endParaRPr>
                  </a:p>
                </p:txBody>
              </p:sp>
            </p:grpSp>
            <p:sp>
              <p:nvSpPr>
                <p:cNvPr id="30" name="Rectangle 29">
                  <a:extLst>
                    <a:ext uri="{FF2B5EF4-FFF2-40B4-BE49-F238E27FC236}">
                      <a16:creationId xmlns:a16="http://schemas.microsoft.com/office/drawing/2014/main" id="{38FB2733-FAA0-4A78-A668-43075E1550D4}"/>
                    </a:ext>
                  </a:extLst>
                </p:cNvPr>
                <p:cNvSpPr/>
                <p:nvPr/>
              </p:nvSpPr>
              <p:spPr>
                <a:xfrm>
                  <a:off x="8203220" y="1073426"/>
                  <a:ext cx="443823" cy="332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sp>
            <p:nvSpPr>
              <p:cNvPr id="32" name="Rectangle 31">
                <a:extLst>
                  <a:ext uri="{FF2B5EF4-FFF2-40B4-BE49-F238E27FC236}">
                    <a16:creationId xmlns:a16="http://schemas.microsoft.com/office/drawing/2014/main" id="{1FE698AA-938D-4F4A-8F76-4868B952F9AE}"/>
                  </a:ext>
                </a:extLst>
              </p:cNvPr>
              <p:cNvSpPr/>
              <p:nvPr/>
            </p:nvSpPr>
            <p:spPr>
              <a:xfrm>
                <a:off x="308113" y="785191"/>
                <a:ext cx="2176670" cy="347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B10EE2F-EBD0-4197-9639-F47DC2AFD27B}"/>
                  </a:ext>
                </a:extLst>
              </p:cNvPr>
              <p:cNvSpPr/>
              <p:nvPr/>
            </p:nvSpPr>
            <p:spPr>
              <a:xfrm>
                <a:off x="6063667" y="809405"/>
                <a:ext cx="2583376" cy="347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a:extLst>
                <a:ext uri="{FF2B5EF4-FFF2-40B4-BE49-F238E27FC236}">
                  <a16:creationId xmlns:a16="http://schemas.microsoft.com/office/drawing/2014/main" id="{2FF8379A-B40C-4DB0-BF19-9C49D28E0E33}"/>
                </a:ext>
              </a:extLst>
            </p:cNvPr>
            <p:cNvPicPr>
              <a:picLocks noChangeAspect="1"/>
            </p:cNvPicPr>
            <p:nvPr/>
          </p:nvPicPr>
          <p:blipFill>
            <a:blip r:embed="rId4"/>
            <a:stretch>
              <a:fillRect/>
            </a:stretch>
          </p:blipFill>
          <p:spPr>
            <a:xfrm>
              <a:off x="159236" y="270742"/>
              <a:ext cx="8835887" cy="797973"/>
            </a:xfrm>
            <a:prstGeom prst="rect">
              <a:avLst/>
            </a:prstGeom>
            <a:solidFill>
              <a:schemeClr val="bg1"/>
            </a:solidFill>
          </p:spPr>
        </p:pic>
        <p:sp>
          <p:nvSpPr>
            <p:cNvPr id="35" name="TextBox 34">
              <a:extLst>
                <a:ext uri="{FF2B5EF4-FFF2-40B4-BE49-F238E27FC236}">
                  <a16:creationId xmlns:a16="http://schemas.microsoft.com/office/drawing/2014/main" id="{EC75BA15-77E6-4B49-965D-1D6938342D0E}"/>
                </a:ext>
              </a:extLst>
            </p:cNvPr>
            <p:cNvSpPr txBox="1"/>
            <p:nvPr/>
          </p:nvSpPr>
          <p:spPr>
            <a:xfrm>
              <a:off x="6594464" y="5957950"/>
              <a:ext cx="156678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32E1F"/>
                  </a:solidFill>
                  <a:latin typeface="Arial"/>
                  <a:ea typeface="ＭＳ Ｐゴシック"/>
                </a:rPr>
                <a:t>Merze Tate College</a:t>
              </a:r>
              <a:endParaRPr lang="en-US" sz="900" dirty="0">
                <a:solidFill>
                  <a:srgbClr val="532E1F"/>
                </a:solidFill>
              </a:endParaRPr>
            </a:p>
          </p:txBody>
        </p:sp>
      </p:grpSp>
    </p:spTree>
    <p:extLst>
      <p:ext uri="{BB962C8B-B14F-4D97-AF65-F5344CB8AC3E}">
        <p14:creationId xmlns:p14="http://schemas.microsoft.com/office/powerpoint/2010/main" val="404173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9199"/>
            <a:ext cx="9144000" cy="854946"/>
          </a:xfrm>
        </p:spPr>
        <p:txBody>
          <a:bodyPr>
            <a:noAutofit/>
          </a:bodyPr>
          <a:lstStyle/>
          <a:p>
            <a:r>
              <a:rPr lang="en-US" sz="3500" b="1" dirty="0">
                <a:solidFill>
                  <a:srgbClr val="532E1F"/>
                </a:solidFill>
                <a:latin typeface="Arial" panose="020B0604020202020204" pitchFamily="34" charset="0"/>
                <a:cs typeface="Arial" panose="020B0604020202020204" pitchFamily="34" charset="0"/>
              </a:rPr>
              <a:t>We’re Here to Support You</a:t>
            </a:r>
          </a:p>
        </p:txBody>
      </p:sp>
      <p:sp>
        <p:nvSpPr>
          <p:cNvPr id="6" name="Content Placeholder 1">
            <a:extLst>
              <a:ext uri="{FF2B5EF4-FFF2-40B4-BE49-F238E27FC236}">
                <a16:creationId xmlns:a16="http://schemas.microsoft.com/office/drawing/2014/main" id="{DC1065FA-EECC-4250-AEA5-EB3E14D2B368}"/>
              </a:ext>
            </a:extLst>
          </p:cNvPr>
          <p:cNvSpPr>
            <a:spLocks noGrp="1"/>
          </p:cNvSpPr>
          <p:nvPr>
            <p:ph sz="half" idx="1"/>
          </p:nvPr>
        </p:nvSpPr>
        <p:spPr>
          <a:xfrm>
            <a:off x="1203290" y="1862814"/>
            <a:ext cx="8507173" cy="5145281"/>
          </a:xfrm>
        </p:spPr>
        <p:txBody>
          <a:bodyPr/>
          <a:lstStyle/>
          <a:p>
            <a:r>
              <a:rPr lang="en-US" sz="2500" dirty="0">
                <a:solidFill>
                  <a:srgbClr val="532E1F"/>
                </a:solidFill>
                <a:latin typeface="Arial" panose="020B0604020202020204" pitchFamily="34" charset="0"/>
                <a:cs typeface="Arial" panose="020B0604020202020204" pitchFamily="34" charset="0"/>
              </a:rPr>
              <a:t>Advocacy</a:t>
            </a:r>
          </a:p>
          <a:p>
            <a:r>
              <a:rPr lang="en-US" sz="2500" dirty="0">
                <a:solidFill>
                  <a:srgbClr val="532E1F"/>
                </a:solidFill>
                <a:latin typeface="Arial" panose="020B0604020202020204" pitchFamily="34" charset="0"/>
                <a:cs typeface="Arial" panose="020B0604020202020204" pitchFamily="34" charset="0"/>
              </a:rPr>
              <a:t>Graduate appointments </a:t>
            </a:r>
          </a:p>
          <a:p>
            <a:r>
              <a:rPr lang="en-US" sz="2500" dirty="0">
                <a:solidFill>
                  <a:srgbClr val="532E1F"/>
                </a:solidFill>
                <a:latin typeface="Arial" panose="020B0604020202020204" pitchFamily="34" charset="0"/>
                <a:cs typeface="Arial" panose="020B0604020202020204" pitchFamily="34" charset="0"/>
              </a:rPr>
              <a:t>Awards &amp; fellowships</a:t>
            </a:r>
          </a:p>
          <a:p>
            <a:r>
              <a:rPr lang="en-US" sz="2500" dirty="0">
                <a:solidFill>
                  <a:srgbClr val="532E1F"/>
                </a:solidFill>
                <a:latin typeface="Arial" panose="020B0604020202020204" pitchFamily="34" charset="0"/>
                <a:cs typeface="Arial" panose="020B0604020202020204" pitchFamily="34" charset="0"/>
              </a:rPr>
              <a:t>Thesis &amp; dissertation formatting</a:t>
            </a:r>
          </a:p>
          <a:p>
            <a:r>
              <a:rPr lang="en-US" sz="2500" dirty="0">
                <a:solidFill>
                  <a:srgbClr val="532E1F"/>
                </a:solidFill>
                <a:latin typeface="Arial" panose="020B0604020202020204" pitchFamily="34" charset="0"/>
                <a:cs typeface="Arial" panose="020B0604020202020204" pitchFamily="34" charset="0"/>
              </a:rPr>
              <a:t>Forms &amp; processes</a:t>
            </a:r>
          </a:p>
          <a:p>
            <a:r>
              <a:rPr lang="en-US" sz="2500" dirty="0">
                <a:solidFill>
                  <a:srgbClr val="532E1F"/>
                </a:solidFill>
                <a:latin typeface="Arial" panose="020B0604020202020204" pitchFamily="34" charset="0"/>
                <a:cs typeface="Arial" panose="020B0604020202020204" pitchFamily="34" charset="0"/>
              </a:rPr>
              <a:t>Responsible Conduct of Research (RCR)</a:t>
            </a:r>
          </a:p>
          <a:p>
            <a:r>
              <a:rPr lang="en-US" sz="2500" dirty="0">
                <a:solidFill>
                  <a:srgbClr val="532E1F"/>
                </a:solidFill>
                <a:latin typeface="Arial" panose="020B0604020202020204" pitchFamily="34" charset="0"/>
                <a:cs typeface="Arial" panose="020B0604020202020204" pitchFamily="34" charset="0"/>
              </a:rPr>
              <a:t>Policies &amp; guidelines related to graduate education</a:t>
            </a:r>
          </a:p>
          <a:p>
            <a:pPr defTabSz="914400"/>
            <a:r>
              <a:rPr lang="en-US" sz="2500" dirty="0">
                <a:solidFill>
                  <a:srgbClr val="532E1F"/>
                </a:solidFill>
                <a:latin typeface="Arial" panose="020B0604020202020204" pitchFamily="34" charset="0"/>
                <a:cs typeface="Arial" panose="020B0604020202020204" pitchFamily="34" charset="0"/>
              </a:rPr>
              <a:t>Events, including 3MT Competition</a:t>
            </a:r>
          </a:p>
          <a:p>
            <a:pPr defTabSz="914400"/>
            <a:r>
              <a:rPr lang="en-US" sz="2500" dirty="0">
                <a:solidFill>
                  <a:srgbClr val="532E1F"/>
                </a:solidFill>
                <a:latin typeface="Arial" panose="020B0604020202020204" pitchFamily="34" charset="0"/>
                <a:cs typeface="Arial" panose="020B0604020202020204" pitchFamily="34" charset="0"/>
              </a:rPr>
              <a:t>Student resources for success</a:t>
            </a:r>
          </a:p>
        </p:txBody>
      </p:sp>
      <p:pic>
        <p:nvPicPr>
          <p:cNvPr id="3" name="Picture 2" descr="A screen shot of a store&#10;&#10;Description generated with high confidence">
            <a:extLst>
              <a:ext uri="{FF2B5EF4-FFF2-40B4-BE49-F238E27FC236}">
                <a16:creationId xmlns:a16="http://schemas.microsoft.com/office/drawing/2014/main" id="{B856B3D9-737B-48CB-8636-A7A972A8271E}"/>
              </a:ext>
            </a:extLst>
          </p:cNvPr>
          <p:cNvPicPr>
            <a:picLocks noChangeAspect="1"/>
          </p:cNvPicPr>
          <p:nvPr/>
        </p:nvPicPr>
        <p:blipFill rotWithShape="1">
          <a:blip r:embed="rId3">
            <a:extLst>
              <a:ext uri="{28A0092B-C50C-407E-A947-70E740481C1C}">
                <a14:useLocalDpi xmlns:a14="http://schemas.microsoft.com/office/drawing/2010/main" val="0"/>
              </a:ext>
            </a:extLst>
          </a:blip>
          <a:srcRect l="-1" r="2299"/>
          <a:stretch/>
        </p:blipFill>
        <p:spPr>
          <a:xfrm>
            <a:off x="6403305" y="1635383"/>
            <a:ext cx="2443075" cy="1866080"/>
          </a:xfrm>
          <a:prstGeom prst="rect">
            <a:avLst/>
          </a:prstGeom>
        </p:spPr>
      </p:pic>
      <p:pic>
        <p:nvPicPr>
          <p:cNvPr id="9" name="Picture 8" descr="Logo&#10;&#10;Description automatically generated">
            <a:extLst>
              <a:ext uri="{FF2B5EF4-FFF2-40B4-BE49-F238E27FC236}">
                <a16:creationId xmlns:a16="http://schemas.microsoft.com/office/drawing/2014/main" id="{CEF3AD66-CBD2-4192-AB24-A3B68E7953FA}"/>
              </a:ext>
            </a:extLst>
          </p:cNvPr>
          <p:cNvPicPr>
            <a:picLocks noChangeAspect="1"/>
          </p:cNvPicPr>
          <p:nvPr/>
        </p:nvPicPr>
        <p:blipFill>
          <a:blip r:embed="rId4"/>
          <a:stretch>
            <a:fillRect/>
          </a:stretch>
        </p:blipFill>
        <p:spPr>
          <a:xfrm>
            <a:off x="216063" y="5683286"/>
            <a:ext cx="987227" cy="990981"/>
          </a:xfrm>
          <a:prstGeom prst="rect">
            <a:avLst/>
          </a:prstGeom>
        </p:spPr>
      </p:pic>
    </p:spTree>
    <p:extLst>
      <p:ext uri="{BB962C8B-B14F-4D97-AF65-F5344CB8AC3E}">
        <p14:creationId xmlns:p14="http://schemas.microsoft.com/office/powerpoint/2010/main" val="104357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145"/>
            <a:ext cx="9143999" cy="854946"/>
          </a:xfrm>
        </p:spPr>
        <p:txBody>
          <a:bodyPr>
            <a:noAutofit/>
          </a:bodyPr>
          <a:lstStyle/>
          <a:p>
            <a:r>
              <a:rPr lang="en-US" sz="3500" b="1" dirty="0">
                <a:solidFill>
                  <a:srgbClr val="532E1F"/>
                </a:solidFill>
                <a:latin typeface="Arial" panose="020B0604020202020204" pitchFamily="34" charset="0"/>
                <a:cs typeface="Arial" panose="020B0604020202020204" pitchFamily="34" charset="0"/>
              </a:rPr>
              <a:t>Stay Informed</a:t>
            </a:r>
          </a:p>
        </p:txBody>
      </p:sp>
      <p:graphicFrame>
        <p:nvGraphicFramePr>
          <p:cNvPr id="24" name="Diagram 23">
            <a:extLst>
              <a:ext uri="{FF2B5EF4-FFF2-40B4-BE49-F238E27FC236}">
                <a16:creationId xmlns:a16="http://schemas.microsoft.com/office/drawing/2014/main" id="{C43C66E8-DBD4-4C34-A675-96B4BB26F0FD}"/>
              </a:ext>
            </a:extLst>
          </p:cNvPr>
          <p:cNvGraphicFramePr/>
          <p:nvPr>
            <p:extLst>
              <p:ext uri="{D42A27DB-BD31-4B8C-83A1-F6EECF244321}">
                <p14:modId xmlns:p14="http://schemas.microsoft.com/office/powerpoint/2010/main" val="1347043401"/>
              </p:ext>
            </p:extLst>
          </p:nvPr>
        </p:nvGraphicFramePr>
        <p:xfrm>
          <a:off x="1818752" y="4970412"/>
          <a:ext cx="1488528" cy="893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ontent Placeholder 3"/>
          <p:cNvSpPr txBox="1">
            <a:spLocks/>
          </p:cNvSpPr>
          <p:nvPr/>
        </p:nvSpPr>
        <p:spPr>
          <a:xfrm>
            <a:off x="3079706" y="5082993"/>
            <a:ext cx="3893527" cy="1464687"/>
          </a:xfrm>
          <a:prstGeom prst="rect">
            <a:avLst/>
          </a:prstGeom>
        </p:spPr>
        <p:txBody>
          <a:bodyPr anchor="t"/>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charset="0"/>
              <a:buNone/>
            </a:pPr>
            <a:r>
              <a:rPr lang="en-US" sz="2500" dirty="0">
                <a:solidFill>
                  <a:srgbClr val="532E1F"/>
                </a:solidFill>
                <a:latin typeface="Arial" panose="020B0604020202020204" pitchFamily="34" charset="0"/>
                <a:ea typeface="ＭＳ Ｐゴシック"/>
                <a:cs typeface="Arial" panose="020B0604020202020204" pitchFamily="34" charset="0"/>
                <a:hlinkClick r:id="rId8"/>
              </a:rPr>
              <a:t>Grad student newsletter</a:t>
            </a:r>
            <a:endParaRPr lang="en-US" sz="2500" dirty="0">
              <a:solidFill>
                <a:srgbClr val="532E1F"/>
              </a:solidFill>
              <a:latin typeface="Arial" panose="020B0604020202020204" pitchFamily="34" charset="0"/>
              <a:ea typeface="ＭＳ Ｐゴシック"/>
              <a:cs typeface="Arial" panose="020B0604020202020204" pitchFamily="34" charset="0"/>
            </a:endParaRPr>
          </a:p>
        </p:txBody>
      </p:sp>
      <p:sp>
        <p:nvSpPr>
          <p:cNvPr id="15" name="Content Placeholder 3"/>
          <p:cNvSpPr>
            <a:spLocks noGrp="1"/>
          </p:cNvSpPr>
          <p:nvPr>
            <p:ph sz="half" idx="4294967295"/>
          </p:nvPr>
        </p:nvSpPr>
        <p:spPr>
          <a:xfrm>
            <a:off x="3048397" y="2120104"/>
            <a:ext cx="7171764" cy="690429"/>
          </a:xfrm>
          <a:prstGeom prst="rect">
            <a:avLst/>
          </a:prstGeom>
        </p:spPr>
        <p:txBody>
          <a:bodyPr anchor="t"/>
          <a:lstStyle/>
          <a:p>
            <a:pPr marL="0" indent="0">
              <a:lnSpc>
                <a:spcPct val="150000"/>
              </a:lnSpc>
              <a:buNone/>
            </a:pPr>
            <a:r>
              <a:rPr lang="en-US" sz="2500" dirty="0">
                <a:solidFill>
                  <a:srgbClr val="532E1F"/>
                </a:solidFill>
                <a:latin typeface="Arial" panose="020B0604020202020204" pitchFamily="34" charset="0"/>
                <a:ea typeface="ＭＳ Ｐゴシック"/>
                <a:cs typeface="Arial" panose="020B0604020202020204" pitchFamily="34" charset="0"/>
              </a:rPr>
              <a:t>grad-info@wmich.edu</a:t>
            </a:r>
            <a:endParaRPr lang="en-US" sz="2500" dirty="0">
              <a:solidFill>
                <a:srgbClr val="532E1F"/>
              </a:solidFill>
              <a:latin typeface="Arial" panose="020B0604020202020204" pitchFamily="34" charset="0"/>
              <a:cs typeface="Arial" panose="020B0604020202020204" pitchFamily="34" charset="0"/>
            </a:endParaRPr>
          </a:p>
        </p:txBody>
      </p:sp>
      <p:sp>
        <p:nvSpPr>
          <p:cNvPr id="16" name="Content Placeholder 3"/>
          <p:cNvSpPr>
            <a:spLocks noGrp="1"/>
          </p:cNvSpPr>
          <p:nvPr>
            <p:ph sz="half" idx="4294967295"/>
          </p:nvPr>
        </p:nvSpPr>
        <p:spPr>
          <a:xfrm>
            <a:off x="3072231" y="2804752"/>
            <a:ext cx="3521061" cy="681706"/>
          </a:xfrm>
          <a:prstGeom prst="rect">
            <a:avLst/>
          </a:prstGeom>
        </p:spPr>
        <p:txBody>
          <a:bodyPr anchor="t"/>
          <a:lstStyle/>
          <a:p>
            <a:pPr marL="0" indent="0">
              <a:lnSpc>
                <a:spcPct val="150000"/>
              </a:lnSpc>
              <a:buNone/>
            </a:pPr>
            <a:r>
              <a:rPr lang="en-US" sz="2500" dirty="0">
                <a:solidFill>
                  <a:srgbClr val="532E1F"/>
                </a:solidFill>
                <a:latin typeface="Arial" panose="020B0604020202020204" pitchFamily="34" charset="0"/>
                <a:ea typeface="ＭＳ Ｐゴシック"/>
                <a:cs typeface="Arial" panose="020B0604020202020204" pitchFamily="34" charset="0"/>
                <a:hlinkClick r:id="rId9"/>
              </a:rPr>
              <a:t>@WesternGradCollege</a:t>
            </a:r>
            <a:endParaRPr lang="en-US" sz="2500" dirty="0">
              <a:solidFill>
                <a:srgbClr val="532E1F"/>
              </a:solidFill>
              <a:latin typeface="Arial" panose="020B0604020202020204" pitchFamily="34" charset="0"/>
              <a:ea typeface="ＭＳ Ｐゴシック"/>
              <a:cs typeface="Arial" panose="020B0604020202020204" pitchFamily="34" charset="0"/>
            </a:endParaRPr>
          </a:p>
        </p:txBody>
      </p:sp>
      <p:sp>
        <p:nvSpPr>
          <p:cNvPr id="18" name="Content Placeholder 3"/>
          <p:cNvSpPr>
            <a:spLocks noGrp="1"/>
          </p:cNvSpPr>
          <p:nvPr>
            <p:ph sz="half" idx="4294967295"/>
          </p:nvPr>
        </p:nvSpPr>
        <p:spPr>
          <a:xfrm>
            <a:off x="3048397" y="4291009"/>
            <a:ext cx="3554573" cy="571364"/>
          </a:xfrm>
          <a:prstGeom prst="rect">
            <a:avLst/>
          </a:prstGeom>
        </p:spPr>
        <p:txBody>
          <a:bodyPr anchor="t"/>
          <a:lstStyle/>
          <a:p>
            <a:pPr marL="0" indent="0">
              <a:lnSpc>
                <a:spcPct val="150000"/>
              </a:lnSpc>
              <a:buNone/>
            </a:pPr>
            <a:r>
              <a:rPr lang="en-US" sz="2500" dirty="0">
                <a:solidFill>
                  <a:srgbClr val="532E1F"/>
                </a:solidFill>
                <a:latin typeface="Arial" panose="020B0604020202020204" pitchFamily="34" charset="0"/>
                <a:ea typeface="ＭＳ Ｐゴシック"/>
                <a:cs typeface="Arial" panose="020B0604020202020204" pitchFamily="34" charset="0"/>
                <a:hlinkClick r:id="rId10"/>
              </a:rPr>
              <a:t>@</a:t>
            </a:r>
            <a:r>
              <a:rPr lang="en-US" sz="2500" dirty="0" err="1">
                <a:solidFill>
                  <a:srgbClr val="532E1F"/>
                </a:solidFill>
                <a:latin typeface="Arial" panose="020B0604020202020204" pitchFamily="34" charset="0"/>
                <a:ea typeface="ＭＳ Ｐゴシック"/>
                <a:cs typeface="Arial" panose="020B0604020202020204" pitchFamily="34" charset="0"/>
                <a:hlinkClick r:id="rId10"/>
              </a:rPr>
              <a:t>wmugradcollege</a:t>
            </a:r>
            <a:endParaRPr lang="en-US" sz="2500" dirty="0">
              <a:solidFill>
                <a:srgbClr val="532E1F"/>
              </a:solidFill>
              <a:latin typeface="Arial" panose="020B0604020202020204" pitchFamily="34" charset="0"/>
              <a:ea typeface="ＭＳ Ｐゴシック"/>
              <a:cs typeface="Arial" panose="020B0604020202020204" pitchFamily="34" charset="0"/>
            </a:endParaRPr>
          </a:p>
        </p:txBody>
      </p:sp>
      <p:sp>
        <p:nvSpPr>
          <p:cNvPr id="19" name="Content Placeholder 3"/>
          <p:cNvSpPr>
            <a:spLocks noGrp="1"/>
          </p:cNvSpPr>
          <p:nvPr>
            <p:ph sz="half" idx="4294967295"/>
          </p:nvPr>
        </p:nvSpPr>
        <p:spPr>
          <a:xfrm>
            <a:off x="3079706" y="3573007"/>
            <a:ext cx="3110108" cy="619156"/>
          </a:xfrm>
          <a:prstGeom prst="rect">
            <a:avLst/>
          </a:prstGeom>
        </p:spPr>
        <p:txBody>
          <a:bodyPr anchor="t"/>
          <a:lstStyle/>
          <a:p>
            <a:pPr marL="0" indent="0">
              <a:lnSpc>
                <a:spcPct val="150000"/>
              </a:lnSpc>
              <a:buNone/>
            </a:pPr>
            <a:r>
              <a:rPr lang="en-US" sz="2500" dirty="0">
                <a:solidFill>
                  <a:srgbClr val="532E1F"/>
                </a:solidFill>
                <a:latin typeface="Arial" panose="020B0604020202020204" pitchFamily="34" charset="0"/>
                <a:ea typeface="ＭＳ Ｐゴシック"/>
                <a:cs typeface="Arial" panose="020B0604020202020204" pitchFamily="34" charset="0"/>
                <a:hlinkClick r:id="rId11"/>
              </a:rPr>
              <a:t>@</a:t>
            </a:r>
            <a:r>
              <a:rPr lang="en-US" sz="2500" dirty="0" err="1">
                <a:solidFill>
                  <a:srgbClr val="532E1F"/>
                </a:solidFill>
                <a:latin typeface="Arial" panose="020B0604020202020204" pitchFamily="34" charset="0"/>
                <a:ea typeface="ＭＳ Ｐゴシック"/>
                <a:cs typeface="Arial" panose="020B0604020202020204" pitchFamily="34" charset="0"/>
                <a:hlinkClick r:id="rId11"/>
              </a:rPr>
              <a:t>wmugradcollege</a:t>
            </a:r>
            <a:endParaRPr lang="en-US" sz="2500" dirty="0">
              <a:solidFill>
                <a:srgbClr val="532E1F"/>
              </a:solidFill>
              <a:latin typeface="Arial" panose="020B0604020202020204" pitchFamily="34" charset="0"/>
              <a:ea typeface="ＭＳ Ｐゴシック"/>
              <a:cs typeface="Arial" panose="020B0604020202020204" pitchFamily="34" charset="0"/>
            </a:endParaRPr>
          </a:p>
        </p:txBody>
      </p:sp>
      <p:sp>
        <p:nvSpPr>
          <p:cNvPr id="17" name="Content Placeholder 3">
            <a:extLst>
              <a:ext uri="{FF2B5EF4-FFF2-40B4-BE49-F238E27FC236}">
                <a16:creationId xmlns:a16="http://schemas.microsoft.com/office/drawing/2014/main" id="{ECAEABD4-FFA4-424E-BFB2-5C3BC0447F58}"/>
              </a:ext>
            </a:extLst>
          </p:cNvPr>
          <p:cNvSpPr txBox="1">
            <a:spLocks/>
          </p:cNvSpPr>
          <p:nvPr/>
        </p:nvSpPr>
        <p:spPr bwMode="auto">
          <a:xfrm>
            <a:off x="3048397" y="1444095"/>
            <a:ext cx="4820110" cy="69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buNone/>
            </a:pPr>
            <a:r>
              <a:rPr lang="en-US" sz="2800" dirty="0">
                <a:solidFill>
                  <a:srgbClr val="532E1F"/>
                </a:solidFill>
                <a:hlinkClick r:id="rId12"/>
              </a:rPr>
              <a:t>wmich.edu/grad</a:t>
            </a:r>
            <a:endParaRPr lang="en-US" sz="2500" dirty="0">
              <a:solidFill>
                <a:srgbClr val="532E1F"/>
              </a:solidFill>
              <a:latin typeface="Arial" panose="020B0604020202020204" pitchFamily="34" charset="0"/>
              <a:ea typeface="ＭＳ Ｐゴシック"/>
              <a:cs typeface="Arial" panose="020B0604020202020204" pitchFamily="34" charset="0"/>
            </a:endParaRPr>
          </a:p>
        </p:txBody>
      </p:sp>
      <p:pic>
        <p:nvPicPr>
          <p:cNvPr id="10" name="Picture 2" descr="A picture containing object, first-aid kit&#10;&#10;Description generated with very high confidence">
            <a:extLst>
              <a:ext uri="{FF2B5EF4-FFF2-40B4-BE49-F238E27FC236}">
                <a16:creationId xmlns:a16="http://schemas.microsoft.com/office/drawing/2014/main" id="{1A6DD6DB-46FE-47D1-B1C6-C43D32E5B560}"/>
              </a:ext>
            </a:extLst>
          </p:cNvPr>
          <p:cNvPicPr>
            <a:picLocks noChangeAspect="1"/>
          </p:cNvPicPr>
          <p:nvPr/>
        </p:nvPicPr>
        <p:blipFill>
          <a:blip r:embed="rId13"/>
          <a:stretch>
            <a:fillRect/>
          </a:stretch>
        </p:blipFill>
        <p:spPr>
          <a:xfrm>
            <a:off x="2244420" y="2844676"/>
            <a:ext cx="616070" cy="616070"/>
          </a:xfrm>
          <a:prstGeom prst="rect">
            <a:avLst/>
          </a:prstGeom>
        </p:spPr>
      </p:pic>
      <p:pic>
        <p:nvPicPr>
          <p:cNvPr id="12" name="Picture 9">
            <a:extLst>
              <a:ext uri="{FF2B5EF4-FFF2-40B4-BE49-F238E27FC236}">
                <a16:creationId xmlns:a16="http://schemas.microsoft.com/office/drawing/2014/main" id="{1F679FB0-F8E1-4E9D-A13D-FEE03472A102}"/>
              </a:ext>
            </a:extLst>
          </p:cNvPr>
          <p:cNvPicPr>
            <a:picLocks noChangeAspect="1"/>
          </p:cNvPicPr>
          <p:nvPr/>
        </p:nvPicPr>
        <p:blipFill>
          <a:blip r:embed="rId14"/>
          <a:stretch>
            <a:fillRect/>
          </a:stretch>
        </p:blipFill>
        <p:spPr>
          <a:xfrm>
            <a:off x="2240870" y="4267937"/>
            <a:ext cx="617509" cy="617509"/>
          </a:xfrm>
          <a:prstGeom prst="rect">
            <a:avLst/>
          </a:prstGeom>
        </p:spPr>
      </p:pic>
      <p:pic>
        <p:nvPicPr>
          <p:cNvPr id="13" name="Picture 19">
            <a:extLst>
              <a:ext uri="{FF2B5EF4-FFF2-40B4-BE49-F238E27FC236}">
                <a16:creationId xmlns:a16="http://schemas.microsoft.com/office/drawing/2014/main" id="{D42D96F1-99F3-4D3C-89F2-BD6F4D14F129}"/>
              </a:ext>
            </a:extLst>
          </p:cNvPr>
          <p:cNvPicPr>
            <a:picLocks noChangeAspect="1"/>
          </p:cNvPicPr>
          <p:nvPr/>
        </p:nvPicPr>
        <p:blipFill>
          <a:blip r:embed="rId15"/>
          <a:stretch>
            <a:fillRect/>
          </a:stretch>
        </p:blipFill>
        <p:spPr>
          <a:xfrm>
            <a:off x="2268598" y="2154246"/>
            <a:ext cx="594911" cy="585730"/>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A07FCA39-B3A0-47FD-97BE-8DA45A4504A3}"/>
              </a:ext>
            </a:extLst>
          </p:cNvPr>
          <p:cNvPicPr>
            <a:picLocks noChangeAspect="1"/>
          </p:cNvPicPr>
          <p:nvPr/>
        </p:nvPicPr>
        <p:blipFill>
          <a:blip r:embed="rId16"/>
          <a:stretch>
            <a:fillRect/>
          </a:stretch>
        </p:blipFill>
        <p:spPr>
          <a:xfrm>
            <a:off x="2240095" y="1412201"/>
            <a:ext cx="637345" cy="637345"/>
          </a:xfrm>
          <a:prstGeom prst="rect">
            <a:avLst/>
          </a:prstGeom>
        </p:spPr>
      </p:pic>
      <p:pic>
        <p:nvPicPr>
          <p:cNvPr id="20" name="Picture 19" descr="Logo&#10;&#10;Description automatically generated">
            <a:extLst>
              <a:ext uri="{FF2B5EF4-FFF2-40B4-BE49-F238E27FC236}">
                <a16:creationId xmlns:a16="http://schemas.microsoft.com/office/drawing/2014/main" id="{4E436B9A-75E0-4419-B596-6D5DDFC03039}"/>
              </a:ext>
            </a:extLst>
          </p:cNvPr>
          <p:cNvPicPr>
            <a:picLocks noChangeAspect="1"/>
          </p:cNvPicPr>
          <p:nvPr/>
        </p:nvPicPr>
        <p:blipFill>
          <a:blip r:embed="rId17"/>
          <a:stretch>
            <a:fillRect/>
          </a:stretch>
        </p:blipFill>
        <p:spPr>
          <a:xfrm>
            <a:off x="201048" y="5616493"/>
            <a:ext cx="987227" cy="990981"/>
          </a:xfrm>
          <a:prstGeom prst="rect">
            <a:avLst/>
          </a:prstGeom>
        </p:spPr>
      </p:pic>
      <p:pic>
        <p:nvPicPr>
          <p:cNvPr id="1026" name="Picture 2" descr="X Logo (Twitter | 01) - PNG Logo Vector Brand Downloads (SVG ...">
            <a:extLst>
              <a:ext uri="{FF2B5EF4-FFF2-40B4-BE49-F238E27FC236}">
                <a16:creationId xmlns:a16="http://schemas.microsoft.com/office/drawing/2014/main" id="{39F2F76C-774D-4B81-8F22-EE872265DCD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82750" y="3512683"/>
            <a:ext cx="723193" cy="68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6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79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 y="4178464"/>
            <a:ext cx="9144000" cy="2354491"/>
          </a:xfrm>
          <a:prstGeom prst="rect">
            <a:avLst/>
          </a:prstGeom>
          <a:noFill/>
        </p:spPr>
        <p:txBody>
          <a:bodyPr wrap="square" rtlCol="0" anchor="t">
            <a:spAutoFit/>
          </a:bodyPr>
          <a:lstStyle/>
          <a:p>
            <a:pPr algn="ctr"/>
            <a:r>
              <a:rPr lang="en-US" sz="4000" b="1" dirty="0">
                <a:solidFill>
                  <a:srgbClr val="532E1F"/>
                </a:solidFill>
                <a:latin typeface="Arial"/>
                <a:ea typeface="ＭＳ Ｐゴシック"/>
              </a:rPr>
              <a:t>Graduate Assistants:  </a:t>
            </a:r>
            <a:br>
              <a:rPr lang="en-US" sz="4000" b="1" dirty="0">
                <a:solidFill>
                  <a:srgbClr val="532E1F"/>
                </a:solidFill>
                <a:latin typeface="Arial"/>
                <a:ea typeface="ＭＳ Ｐゴシック"/>
              </a:rPr>
            </a:br>
            <a:r>
              <a:rPr lang="en-US" sz="4000" b="1" dirty="0">
                <a:solidFill>
                  <a:srgbClr val="532E1F"/>
                </a:solidFill>
                <a:latin typeface="Arial"/>
                <a:ea typeface="ＭＳ Ｐゴシック"/>
              </a:rPr>
              <a:t>Roles and University Policies</a:t>
            </a:r>
            <a:endParaRPr lang="en-US" sz="4000" b="1" dirty="0">
              <a:solidFill>
                <a:srgbClr val="532E1F"/>
              </a:solidFill>
              <a:latin typeface="Arial"/>
              <a:ea typeface="ＭＳ Ｐゴシック"/>
              <a:cs typeface="Arial" panose="020B0604020202020204" pitchFamily="34" charset="0"/>
            </a:endParaRPr>
          </a:p>
          <a:p>
            <a:pPr algn="ctr"/>
            <a:endParaRPr lang="en-US" sz="3200" dirty="0">
              <a:solidFill>
                <a:srgbClr val="532E1F"/>
              </a:solidFill>
              <a:latin typeface="Arial"/>
              <a:ea typeface="ＭＳ Ｐゴシック"/>
            </a:endParaRPr>
          </a:p>
          <a:p>
            <a:pPr algn="ctr"/>
            <a:r>
              <a:rPr lang="en-US" sz="3500" dirty="0">
                <a:solidFill>
                  <a:srgbClr val="532E1F"/>
                </a:solidFill>
                <a:latin typeface="Arial"/>
                <a:ea typeface="ＭＳ Ｐゴシック"/>
              </a:rPr>
              <a:t>Dr. Christine Byrd-Jacobs, Dean</a:t>
            </a:r>
            <a:endParaRPr lang="en-US" sz="3500" dirty="0">
              <a:solidFill>
                <a:srgbClr val="532E1F"/>
              </a:solidFill>
              <a:latin typeface="Arial" panose="020B0604020202020204" pitchFamily="34" charset="0"/>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E7F35F9B-8474-4921-BF37-BD7715690B1B}"/>
              </a:ext>
            </a:extLst>
          </p:cNvPr>
          <p:cNvPicPr>
            <a:picLocks noChangeAspect="1"/>
          </p:cNvPicPr>
          <p:nvPr/>
        </p:nvPicPr>
        <p:blipFill>
          <a:blip r:embed="rId3"/>
          <a:stretch>
            <a:fillRect/>
          </a:stretch>
        </p:blipFill>
        <p:spPr>
          <a:xfrm>
            <a:off x="2957360" y="614566"/>
            <a:ext cx="3225650" cy="3116923"/>
          </a:xfrm>
          <a:prstGeom prst="rect">
            <a:avLst/>
          </a:prstGeom>
        </p:spPr>
      </p:pic>
    </p:spTree>
    <p:extLst>
      <p:ext uri="{BB962C8B-B14F-4D97-AF65-F5344CB8AC3E}">
        <p14:creationId xmlns:p14="http://schemas.microsoft.com/office/powerpoint/2010/main" val="2304031742"/>
      </p:ext>
    </p:extLst>
  </p:cSld>
  <p:clrMapOvr>
    <a:masterClrMapping/>
  </p:clrMapOvr>
</p:sld>
</file>

<file path=ppt/theme/theme1.xml><?xml version="1.0" encoding="utf-8"?>
<a:theme xmlns:a="http://schemas.openxmlformats.org/drawingml/2006/main" name="WMU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bfc3735-52ba-4edd-8f1c-8450b67445b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FF1C32C54BC4FA7457C40770CFB32" ma:contentTypeVersion="19" ma:contentTypeDescription="Create a new document." ma:contentTypeScope="" ma:versionID="b7a09e657583323bfd9616a69febdb2e">
  <xsd:schema xmlns:xsd="http://www.w3.org/2001/XMLSchema" xmlns:xs="http://www.w3.org/2001/XMLSchema" xmlns:p="http://schemas.microsoft.com/office/2006/metadata/properties" xmlns:ns3="5bfc3735-52ba-4edd-8f1c-8450b67445bd" xmlns:ns4="f1ce5f53-5746-422e-bb86-b034d558d983" targetNamespace="http://schemas.microsoft.com/office/2006/metadata/properties" ma:root="true" ma:fieldsID="267e84d972a5e31062c5206598e2e419" ns3:_="" ns4:_="">
    <xsd:import namespace="5bfc3735-52ba-4edd-8f1c-8450b67445bd"/>
    <xsd:import namespace="f1ce5f53-5746-422e-bb86-b034d558d98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fc3735-52ba-4edd-8f1c-8450b6744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e5f53-5746-422e-bb86-b034d558d9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226028-0B9E-4772-8C66-E06E0D2E037E}">
  <ds:schemaRefs>
    <ds:schemaRef ds:uri="http://purl.org/dc/elements/1.1/"/>
    <ds:schemaRef ds:uri="5bfc3735-52ba-4edd-8f1c-8450b67445bd"/>
    <ds:schemaRef ds:uri="http://purl.org/dc/terms/"/>
    <ds:schemaRef ds:uri="http://schemas.openxmlformats.org/package/2006/metadata/core-properties"/>
    <ds:schemaRef ds:uri="f1ce5f53-5746-422e-bb86-b034d558d983"/>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C6BE542-EEF3-40DC-A0A8-A1AAE1B73E8C}">
  <ds:schemaRefs>
    <ds:schemaRef ds:uri="http://schemas.microsoft.com/sharepoint/v3/contenttype/forms"/>
  </ds:schemaRefs>
</ds:datastoreItem>
</file>

<file path=customXml/itemProps3.xml><?xml version="1.0" encoding="utf-8"?>
<ds:datastoreItem xmlns:ds="http://schemas.openxmlformats.org/officeDocument/2006/customXml" ds:itemID="{2C3CE512-C792-4F68-842D-E95330E6DD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fc3735-52ba-4edd-8f1c-8450b67445bd"/>
    <ds:schemaRef ds:uri="f1ce5f53-5746-422e-bb86-b034d558d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WMUPresentation3.pot</Template>
  <TotalTime>7288</TotalTime>
  <Words>1803</Words>
  <Application>Microsoft Office PowerPoint</Application>
  <PresentationFormat>On-screen Show (4:3)</PresentationFormat>
  <Paragraphs>300</Paragraphs>
  <Slides>41</Slides>
  <Notes>40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41</vt:i4>
      </vt:variant>
    </vt:vector>
  </HeadingPairs>
  <TitlesOfParts>
    <vt:vector size="55" baseType="lpstr">
      <vt:lpstr>ＭＳ Ｐゴシック</vt:lpstr>
      <vt:lpstr>Arial</vt:lpstr>
      <vt:lpstr>Calibri</vt:lpstr>
      <vt:lpstr>Calibri Light</vt:lpstr>
      <vt:lpstr>Roboto Condensed Light</vt:lpstr>
      <vt:lpstr>Source Sans Pro</vt:lpstr>
      <vt:lpstr>Source Sans Pro Semibold</vt:lpstr>
      <vt:lpstr>Times New Roman</vt:lpstr>
      <vt:lpstr>WMUPresentation3</vt:lpstr>
      <vt:lpstr>2_Office Theme</vt:lpstr>
      <vt:lpstr>3_Office Theme</vt:lpstr>
      <vt:lpstr>8_Office Theme</vt:lpstr>
      <vt:lpstr>9_Office Theme</vt:lpstr>
      <vt:lpstr>Office Theme</vt:lpstr>
      <vt:lpstr>PowerPoint Presentation</vt:lpstr>
      <vt:lpstr>PowerPoint Presentation</vt:lpstr>
      <vt:lpstr>Graduate Student Online Orientation </vt:lpstr>
      <vt:lpstr>PowerPoint Presentation</vt:lpstr>
      <vt:lpstr>Graduate Education at WMU</vt:lpstr>
      <vt:lpstr>PowerPoint Presentation</vt:lpstr>
      <vt:lpstr>We’re Here to Support You</vt:lpstr>
      <vt:lpstr>Stay Informed</vt:lpstr>
      <vt:lpstr>PowerPoint Presentation</vt:lpstr>
      <vt:lpstr>PowerPoint Presentation</vt:lpstr>
      <vt:lpstr>PowerPoint Presentation</vt:lpstr>
      <vt:lpstr>Additional GA Training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Responsible Conduct of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Nelson</dc:creator>
  <cp:lastModifiedBy>Malia E Roberts</cp:lastModifiedBy>
  <cp:revision>193</cp:revision>
  <cp:lastPrinted>2019-08-20T20:15:59Z</cp:lastPrinted>
  <dcterms:created xsi:type="dcterms:W3CDTF">2012-01-26T15:17:06Z</dcterms:created>
  <dcterms:modified xsi:type="dcterms:W3CDTF">2025-07-09T19:07:10Z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0x010100E0CFF1C32C54BC4FA7457C40770CFB32</vt:lpwstr>
  </property>
</Properties>
</file>