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8"/>
  </p:notesMasterIdLst>
  <p:sldIdLst>
    <p:sldId id="256" r:id="rId5"/>
    <p:sldId id="268" r:id="rId6"/>
    <p:sldId id="262" r:id="rId7"/>
    <p:sldId id="257" r:id="rId8"/>
    <p:sldId id="258" r:id="rId9"/>
    <p:sldId id="273" r:id="rId10"/>
    <p:sldId id="266" r:id="rId11"/>
    <p:sldId id="267" r:id="rId12"/>
    <p:sldId id="265" r:id="rId13"/>
    <p:sldId id="269" r:id="rId14"/>
    <p:sldId id="271" r:id="rId15"/>
    <p:sldId id="270" r:id="rId16"/>
    <p:sldId id="263" r:id="rId17"/>
  </p:sldIdLst>
  <p:sldSz cx="9753600" cy="7315200"/>
  <p:notesSz cx="6858000" cy="9144000"/>
  <p:embeddedFontLst>
    <p:embeddedFont>
      <p:font typeface="Garet" panose="020B0604020202020204" charset="0"/>
      <p:regular r:id="rId19"/>
    </p:embeddedFont>
    <p:embeddedFont>
      <p:font typeface="Garet Bold" panose="020B0604020202020204" charset="0"/>
      <p:regular r:id="rId20"/>
    </p:embeddedFont>
    <p:embeddedFont>
      <p:font typeface="Montserrat" panose="00000500000000000000" pitchFamily="2" charset="0"/>
      <p:regular r:id="rId21"/>
      <p:bold r:id="rId22"/>
      <p:italic r:id="rId23"/>
      <p:boldItalic r:id="rId24"/>
    </p:embeddedFont>
    <p:embeddedFont>
      <p:font typeface="Montserrat Bold" panose="00000800000000000000" charset="0"/>
      <p:regular r:id="rId25"/>
      <p:bold r:id="rId26"/>
    </p:embeddedFont>
    <p:embeddedFont>
      <p:font typeface="Montserrat Medium" panose="00000600000000000000" pitchFamily="2" charset="0"/>
      <p:regular r:id="rId27"/>
      <p: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2E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8E1609-FE34-2367-9D19-C0F23BBCDCA9}" v="29" dt="2025-03-12T21:29:37.015"/>
    <p1510:client id="{88B6A843-5680-3445-947B-90F299EE4036}" v="68" dt="2025-03-13T15:17:48.160"/>
    <p1510:client id="{AAED1A07-2870-417C-F23E-EC2B89BA95CE}" v="100" dt="2025-03-12T21:43:34.6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824"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customXml" Target="../customXml/item3.xml"/><Relationship Id="rId21" Type="http://schemas.openxmlformats.org/officeDocument/2006/relationships/font" Target="fonts/font3.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30D110-1D4A-4964-A490-1408524DAC5A}" type="datetimeFigureOut">
              <a:rPr lang="en-US" smtClean="0"/>
              <a:t>4/29/2025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64AE10-B75C-4B40-8883-134D738F2A37}" type="slidenum">
              <a:rPr lang="en-US" smtClean="0"/>
              <a:t>‹#›</a:t>
            </a:fld>
            <a:endParaRPr lang="en-US"/>
          </a:p>
        </p:txBody>
      </p:sp>
    </p:spTree>
    <p:extLst>
      <p:ext uri="{BB962C8B-B14F-4D97-AF65-F5344CB8AC3E}">
        <p14:creationId xmlns:p14="http://schemas.microsoft.com/office/powerpoint/2010/main" val="3543979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64AE10-B75C-4B40-8883-134D738F2A37}" type="slidenum">
              <a:rPr lang="en-US" smtClean="0"/>
              <a:t>10</a:t>
            </a:fld>
            <a:endParaRPr lang="en-US"/>
          </a:p>
        </p:txBody>
      </p:sp>
    </p:spTree>
    <p:extLst>
      <p:ext uri="{BB962C8B-B14F-4D97-AF65-F5344CB8AC3E}">
        <p14:creationId xmlns:p14="http://schemas.microsoft.com/office/powerpoint/2010/main" val="2016960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64AE10-B75C-4B40-8883-134D738F2A37}" type="slidenum">
              <a:rPr lang="en-US" smtClean="0"/>
              <a:t>11</a:t>
            </a:fld>
            <a:endParaRPr lang="en-US"/>
          </a:p>
        </p:txBody>
      </p:sp>
    </p:spTree>
    <p:extLst>
      <p:ext uri="{BB962C8B-B14F-4D97-AF65-F5344CB8AC3E}">
        <p14:creationId xmlns:p14="http://schemas.microsoft.com/office/powerpoint/2010/main" val="37216133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64AE10-B75C-4B40-8883-134D738F2A37}" type="slidenum">
              <a:rPr lang="en-US" smtClean="0"/>
              <a:t>12</a:t>
            </a:fld>
            <a:endParaRPr lang="en-US"/>
          </a:p>
        </p:txBody>
      </p:sp>
    </p:spTree>
    <p:extLst>
      <p:ext uri="{BB962C8B-B14F-4D97-AF65-F5344CB8AC3E}">
        <p14:creationId xmlns:p14="http://schemas.microsoft.com/office/powerpoint/2010/main" val="4038184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5.jpeg"/><Relationship Id="rId9" Type="http://schemas.openxmlformats.org/officeDocument/2006/relationships/image" Target="../media/image23.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1347"/>
          <a:stretch>
            <a:fillRect/>
          </a:stretch>
        </p:blipFill>
        <p:spPr>
          <a:xfrm>
            <a:off x="0" y="0"/>
            <a:ext cx="9753600" cy="7315200"/>
          </a:xfrm>
          <a:prstGeom prst="rect">
            <a:avLst/>
          </a:prstGeom>
        </p:spPr>
      </p:pic>
      <p:pic>
        <p:nvPicPr>
          <p:cNvPr id="3" name="Picture 3"/>
          <p:cNvPicPr>
            <a:picLocks noChangeAspect="1"/>
          </p:cNvPicPr>
          <p:nvPr/>
        </p:nvPicPr>
        <p:blipFill>
          <a:blip r:embed="rId3"/>
          <a:srcRect/>
          <a:stretch>
            <a:fillRect/>
          </a:stretch>
        </p:blipFill>
        <p:spPr>
          <a:xfrm>
            <a:off x="522265" y="5908116"/>
            <a:ext cx="2689375" cy="852128"/>
          </a:xfrm>
          <a:prstGeom prst="rect">
            <a:avLst/>
          </a:prstGeom>
        </p:spPr>
      </p:pic>
      <p:sp>
        <p:nvSpPr>
          <p:cNvPr id="4" name="TextBox 4"/>
          <p:cNvSpPr txBox="1"/>
          <p:nvPr/>
        </p:nvSpPr>
        <p:spPr>
          <a:xfrm>
            <a:off x="522265" y="1003332"/>
            <a:ext cx="5661794" cy="948978"/>
          </a:xfrm>
          <a:prstGeom prst="rect">
            <a:avLst/>
          </a:prstGeom>
        </p:spPr>
        <p:txBody>
          <a:bodyPr lIns="0" tIns="0" rIns="0" bIns="0" rtlCol="0" anchor="t">
            <a:spAutoFit/>
          </a:bodyPr>
          <a:lstStyle/>
          <a:p>
            <a:pPr>
              <a:lnSpc>
                <a:spcPts val="3686"/>
              </a:lnSpc>
            </a:pPr>
            <a:r>
              <a:rPr lang="en-US" sz="3400">
                <a:solidFill>
                  <a:srgbClr val="000000"/>
                </a:solidFill>
                <a:latin typeface="Montserrat Bold"/>
              </a:rPr>
              <a:t>Study Abroad &amp; </a:t>
            </a:r>
          </a:p>
          <a:p>
            <a:pPr algn="l">
              <a:lnSpc>
                <a:spcPts val="3686"/>
              </a:lnSpc>
            </a:pPr>
            <a:r>
              <a:rPr lang="en-US" sz="3400">
                <a:solidFill>
                  <a:srgbClr val="000000"/>
                </a:solidFill>
                <a:latin typeface="Montserrat Bold"/>
              </a:rPr>
              <a:t>Global Learning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 y="2"/>
            <a:ext cx="9753598" cy="1477630"/>
            <a:chOff x="0" y="0"/>
            <a:chExt cx="13004797" cy="1970173"/>
          </a:xfrm>
        </p:grpSpPr>
        <p:sp>
          <p:nvSpPr>
            <p:cNvPr id="4" name="Freeform 4"/>
            <p:cNvSpPr/>
            <p:nvPr/>
          </p:nvSpPr>
          <p:spPr>
            <a:xfrm>
              <a:off x="0" y="0"/>
              <a:ext cx="13004800" cy="1970151"/>
            </a:xfrm>
            <a:custGeom>
              <a:avLst/>
              <a:gdLst/>
              <a:ahLst/>
              <a:cxnLst/>
              <a:rect l="l" t="t" r="r" b="b"/>
              <a:pathLst>
                <a:path w="13004800" h="1970151">
                  <a:moveTo>
                    <a:pt x="0" y="0"/>
                  </a:moveTo>
                  <a:lnTo>
                    <a:pt x="13004800" y="0"/>
                  </a:lnTo>
                  <a:lnTo>
                    <a:pt x="13004800" y="1970151"/>
                  </a:lnTo>
                  <a:lnTo>
                    <a:pt x="0" y="1970151"/>
                  </a:lnTo>
                  <a:close/>
                </a:path>
              </a:pathLst>
            </a:custGeom>
            <a:solidFill>
              <a:srgbClr val="F1C500"/>
            </a:solidFill>
          </p:spPr>
          <p:txBody>
            <a:bodyPr/>
            <a:lstStyle/>
            <a:p>
              <a:endParaRPr lang="en-US"/>
            </a:p>
          </p:txBody>
        </p:sp>
      </p:grpSp>
      <p:sp>
        <p:nvSpPr>
          <p:cNvPr id="6" name="TextBox 6"/>
          <p:cNvSpPr txBox="1"/>
          <p:nvPr/>
        </p:nvSpPr>
        <p:spPr>
          <a:xfrm>
            <a:off x="1102049" y="488739"/>
            <a:ext cx="7549501" cy="500137"/>
          </a:xfrm>
          <a:prstGeom prst="rect">
            <a:avLst/>
          </a:prstGeom>
        </p:spPr>
        <p:txBody>
          <a:bodyPr wrap="square" lIns="0" tIns="0" rIns="0" bIns="0" rtlCol="0" anchor="t">
            <a:spAutoFit/>
          </a:bodyPr>
          <a:lstStyle/>
          <a:p>
            <a:pPr algn="ctr">
              <a:lnSpc>
                <a:spcPts val="3852"/>
              </a:lnSpc>
            </a:pPr>
            <a:r>
              <a:rPr lang="en-US" sz="3566">
                <a:solidFill>
                  <a:srgbClr val="532E1E"/>
                </a:solidFill>
                <a:latin typeface="Montserrat Medium"/>
              </a:rPr>
              <a:t>Andreas | Spain</a:t>
            </a:r>
          </a:p>
        </p:txBody>
      </p:sp>
      <p:sp>
        <p:nvSpPr>
          <p:cNvPr id="18" name="TextBox 17">
            <a:extLst>
              <a:ext uri="{FF2B5EF4-FFF2-40B4-BE49-F238E27FC236}">
                <a16:creationId xmlns:a16="http://schemas.microsoft.com/office/drawing/2014/main" id="{468BFB3B-BBAC-4EAA-88E5-6A0374FA0A05}"/>
              </a:ext>
            </a:extLst>
          </p:cNvPr>
          <p:cNvSpPr txBox="1"/>
          <p:nvPr/>
        </p:nvSpPr>
        <p:spPr>
          <a:xfrm>
            <a:off x="551024" y="5406272"/>
            <a:ext cx="8651550" cy="1600438"/>
          </a:xfrm>
          <a:prstGeom prst="rect">
            <a:avLst/>
          </a:prstGeom>
          <a:noFill/>
        </p:spPr>
        <p:txBody>
          <a:bodyPr wrap="square" rtlCol="0">
            <a:spAutoFit/>
          </a:bodyPr>
          <a:lstStyle/>
          <a:p>
            <a:r>
              <a:rPr lang="en-US" sz="1400"/>
              <a:t>“Am I in pain? No because I'm in Spain! Studying Abroad in Spain has been one of the most amazing experiences of my life. Studying abroad allows you to learn about other cultures through classes while also being able to use that knowledge firsthand and experience what life is really like in a certain country. </a:t>
            </a:r>
          </a:p>
          <a:p>
            <a:endParaRPr lang="en-US" sz="1400"/>
          </a:p>
          <a:p>
            <a:r>
              <a:rPr lang="en-US" sz="1400" b="1"/>
              <a:t>If the opportunity presents itself to study abroad, take it, you will not regret it." </a:t>
            </a:r>
          </a:p>
          <a:p>
            <a:endParaRPr lang="en-US" sz="1400"/>
          </a:p>
          <a:p>
            <a:r>
              <a:rPr lang="en-US" sz="1400"/>
              <a:t>- Andreas</a:t>
            </a:r>
          </a:p>
        </p:txBody>
      </p:sp>
      <p:pic>
        <p:nvPicPr>
          <p:cNvPr id="5" name="Picture 4">
            <a:extLst>
              <a:ext uri="{FF2B5EF4-FFF2-40B4-BE49-F238E27FC236}">
                <a16:creationId xmlns:a16="http://schemas.microsoft.com/office/drawing/2014/main" id="{2386EF03-E72D-4F79-AC92-BA9A1DEA03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6167" y="1477613"/>
            <a:ext cx="4860397" cy="3645297"/>
          </a:xfrm>
          <a:prstGeom prst="rect">
            <a:avLst/>
          </a:prstGeom>
        </p:spPr>
      </p:pic>
      <p:pic>
        <p:nvPicPr>
          <p:cNvPr id="8" name="Picture 7">
            <a:extLst>
              <a:ext uri="{FF2B5EF4-FFF2-40B4-BE49-F238E27FC236}">
                <a16:creationId xmlns:a16="http://schemas.microsoft.com/office/drawing/2014/main" id="{7BACBDC0-88E5-4684-9E74-516795EC7C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3973" y="1478090"/>
            <a:ext cx="2733974" cy="3645299"/>
          </a:xfrm>
          <a:prstGeom prst="rect">
            <a:avLst/>
          </a:prstGeom>
        </p:spPr>
      </p:pic>
      <p:pic>
        <p:nvPicPr>
          <p:cNvPr id="11" name="Picture 10">
            <a:extLst>
              <a:ext uri="{FF2B5EF4-FFF2-40B4-BE49-F238E27FC236}">
                <a16:creationId xmlns:a16="http://schemas.microsoft.com/office/drawing/2014/main" id="{C0BD796D-B99D-463C-81B0-C31B2E40F3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55663" y="1933275"/>
            <a:ext cx="3645298" cy="2733973"/>
          </a:xfrm>
          <a:prstGeom prst="rect">
            <a:avLst/>
          </a:prstGeom>
        </p:spPr>
      </p:pic>
    </p:spTree>
    <p:extLst>
      <p:ext uri="{BB962C8B-B14F-4D97-AF65-F5344CB8AC3E}">
        <p14:creationId xmlns:p14="http://schemas.microsoft.com/office/powerpoint/2010/main" val="4114853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 y="2"/>
            <a:ext cx="9753598" cy="1477630"/>
            <a:chOff x="0" y="0"/>
            <a:chExt cx="13004797" cy="1970173"/>
          </a:xfrm>
        </p:grpSpPr>
        <p:sp>
          <p:nvSpPr>
            <p:cNvPr id="4" name="Freeform 4"/>
            <p:cNvSpPr/>
            <p:nvPr/>
          </p:nvSpPr>
          <p:spPr>
            <a:xfrm>
              <a:off x="0" y="0"/>
              <a:ext cx="13004800" cy="1970151"/>
            </a:xfrm>
            <a:custGeom>
              <a:avLst/>
              <a:gdLst/>
              <a:ahLst/>
              <a:cxnLst/>
              <a:rect l="l" t="t" r="r" b="b"/>
              <a:pathLst>
                <a:path w="13004800" h="1970151">
                  <a:moveTo>
                    <a:pt x="0" y="0"/>
                  </a:moveTo>
                  <a:lnTo>
                    <a:pt x="13004800" y="0"/>
                  </a:lnTo>
                  <a:lnTo>
                    <a:pt x="13004800" y="1970151"/>
                  </a:lnTo>
                  <a:lnTo>
                    <a:pt x="0" y="1970151"/>
                  </a:lnTo>
                  <a:close/>
                </a:path>
              </a:pathLst>
            </a:custGeom>
            <a:solidFill>
              <a:srgbClr val="F1C500"/>
            </a:solidFill>
          </p:spPr>
          <p:txBody>
            <a:bodyPr/>
            <a:lstStyle/>
            <a:p>
              <a:endParaRPr lang="en-US"/>
            </a:p>
          </p:txBody>
        </p:sp>
      </p:grpSp>
      <p:sp>
        <p:nvSpPr>
          <p:cNvPr id="6" name="TextBox 6"/>
          <p:cNvSpPr txBox="1"/>
          <p:nvPr/>
        </p:nvSpPr>
        <p:spPr>
          <a:xfrm>
            <a:off x="1102049" y="488739"/>
            <a:ext cx="7549501" cy="500137"/>
          </a:xfrm>
          <a:prstGeom prst="rect">
            <a:avLst/>
          </a:prstGeom>
        </p:spPr>
        <p:txBody>
          <a:bodyPr wrap="square" lIns="0" tIns="0" rIns="0" bIns="0" rtlCol="0" anchor="t">
            <a:spAutoFit/>
          </a:bodyPr>
          <a:lstStyle/>
          <a:p>
            <a:pPr algn="ctr">
              <a:lnSpc>
                <a:spcPts val="3852"/>
              </a:lnSpc>
            </a:pPr>
            <a:r>
              <a:rPr lang="en-US" sz="3566">
                <a:solidFill>
                  <a:srgbClr val="532E1E"/>
                </a:solidFill>
                <a:latin typeface="Montserrat Medium"/>
              </a:rPr>
              <a:t>Thomas | Dominican Republic</a:t>
            </a:r>
          </a:p>
        </p:txBody>
      </p:sp>
      <p:sp>
        <p:nvSpPr>
          <p:cNvPr id="18" name="TextBox 17">
            <a:extLst>
              <a:ext uri="{FF2B5EF4-FFF2-40B4-BE49-F238E27FC236}">
                <a16:creationId xmlns:a16="http://schemas.microsoft.com/office/drawing/2014/main" id="{468BFB3B-BBAC-4EAA-88E5-6A0374FA0A05}"/>
              </a:ext>
            </a:extLst>
          </p:cNvPr>
          <p:cNvSpPr txBox="1"/>
          <p:nvPr/>
        </p:nvSpPr>
        <p:spPr>
          <a:xfrm>
            <a:off x="551024" y="5987765"/>
            <a:ext cx="8651550" cy="1169551"/>
          </a:xfrm>
          <a:prstGeom prst="rect">
            <a:avLst/>
          </a:prstGeom>
          <a:noFill/>
        </p:spPr>
        <p:txBody>
          <a:bodyPr wrap="square" rtlCol="0">
            <a:spAutoFit/>
          </a:bodyPr>
          <a:lstStyle/>
          <a:p>
            <a:r>
              <a:rPr lang="en-US" sz="1400"/>
              <a:t>"It was such a humbling and positive experience that has allowed me to build bonds with people from an entire</a:t>
            </a:r>
          </a:p>
          <a:p>
            <a:r>
              <a:rPr lang="en-US" sz="1400"/>
              <a:t>different country. My favorite part right now is that I am still close with the fellow Broncos who studied abroad with me as well. </a:t>
            </a:r>
            <a:r>
              <a:rPr lang="en-US" sz="1400" b="1"/>
              <a:t>I’ve built life lasting relationships that I'll cherish forever</a:t>
            </a:r>
            <a:r>
              <a:rPr lang="en-US" sz="1400"/>
              <a:t>."</a:t>
            </a:r>
          </a:p>
          <a:p>
            <a:endParaRPr lang="en-US" sz="1400"/>
          </a:p>
          <a:p>
            <a:r>
              <a:rPr lang="en-US" sz="1400"/>
              <a:t>-Thomas</a:t>
            </a:r>
          </a:p>
        </p:txBody>
      </p:sp>
      <p:pic>
        <p:nvPicPr>
          <p:cNvPr id="5" name="Picture 4">
            <a:extLst>
              <a:ext uri="{FF2B5EF4-FFF2-40B4-BE49-F238E27FC236}">
                <a16:creationId xmlns:a16="http://schemas.microsoft.com/office/drawing/2014/main" id="{2BCEF3C8-8616-4975-94AF-9A07D17A57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3934" y="1477613"/>
            <a:ext cx="3343374" cy="4457832"/>
          </a:xfrm>
          <a:prstGeom prst="rect">
            <a:avLst/>
          </a:prstGeom>
        </p:spPr>
      </p:pic>
      <p:pic>
        <p:nvPicPr>
          <p:cNvPr id="14" name="Picture 13">
            <a:extLst>
              <a:ext uri="{FF2B5EF4-FFF2-40B4-BE49-F238E27FC236}">
                <a16:creationId xmlns:a16="http://schemas.microsoft.com/office/drawing/2014/main" id="{687E6062-BDCC-4587-915B-39450A4DC0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0303" y="1477613"/>
            <a:ext cx="3343374" cy="4457832"/>
          </a:xfrm>
          <a:prstGeom prst="rect">
            <a:avLst/>
          </a:prstGeom>
        </p:spPr>
      </p:pic>
    </p:spTree>
    <p:extLst>
      <p:ext uri="{BB962C8B-B14F-4D97-AF65-F5344CB8AC3E}">
        <p14:creationId xmlns:p14="http://schemas.microsoft.com/office/powerpoint/2010/main" val="2715574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 y="2"/>
            <a:ext cx="9753598" cy="1477630"/>
            <a:chOff x="0" y="0"/>
            <a:chExt cx="13004797" cy="1970173"/>
          </a:xfrm>
        </p:grpSpPr>
        <p:sp>
          <p:nvSpPr>
            <p:cNvPr id="4" name="Freeform 4"/>
            <p:cNvSpPr/>
            <p:nvPr/>
          </p:nvSpPr>
          <p:spPr>
            <a:xfrm>
              <a:off x="0" y="0"/>
              <a:ext cx="13004800" cy="1970151"/>
            </a:xfrm>
            <a:custGeom>
              <a:avLst/>
              <a:gdLst/>
              <a:ahLst/>
              <a:cxnLst/>
              <a:rect l="l" t="t" r="r" b="b"/>
              <a:pathLst>
                <a:path w="13004800" h="1970151">
                  <a:moveTo>
                    <a:pt x="0" y="0"/>
                  </a:moveTo>
                  <a:lnTo>
                    <a:pt x="13004800" y="0"/>
                  </a:lnTo>
                  <a:lnTo>
                    <a:pt x="13004800" y="1970151"/>
                  </a:lnTo>
                  <a:lnTo>
                    <a:pt x="0" y="1970151"/>
                  </a:lnTo>
                  <a:close/>
                </a:path>
              </a:pathLst>
            </a:custGeom>
            <a:solidFill>
              <a:srgbClr val="F1C500"/>
            </a:solidFill>
          </p:spPr>
          <p:txBody>
            <a:bodyPr/>
            <a:lstStyle/>
            <a:p>
              <a:endParaRPr lang="en-US"/>
            </a:p>
          </p:txBody>
        </p:sp>
      </p:grpSp>
      <p:sp>
        <p:nvSpPr>
          <p:cNvPr id="6" name="TextBox 6"/>
          <p:cNvSpPr txBox="1"/>
          <p:nvPr/>
        </p:nvSpPr>
        <p:spPr>
          <a:xfrm>
            <a:off x="1102049" y="488739"/>
            <a:ext cx="7549501" cy="500137"/>
          </a:xfrm>
          <a:prstGeom prst="rect">
            <a:avLst/>
          </a:prstGeom>
        </p:spPr>
        <p:txBody>
          <a:bodyPr wrap="square" lIns="0" tIns="0" rIns="0" bIns="0" rtlCol="0" anchor="t">
            <a:spAutoFit/>
          </a:bodyPr>
          <a:lstStyle/>
          <a:p>
            <a:pPr algn="ctr">
              <a:lnSpc>
                <a:spcPts val="3852"/>
              </a:lnSpc>
            </a:pPr>
            <a:r>
              <a:rPr lang="en-US" sz="3566">
                <a:solidFill>
                  <a:srgbClr val="532E1E"/>
                </a:solidFill>
                <a:latin typeface="Montserrat Medium"/>
              </a:rPr>
              <a:t>Kelly | Italy</a:t>
            </a:r>
          </a:p>
        </p:txBody>
      </p:sp>
      <p:sp>
        <p:nvSpPr>
          <p:cNvPr id="18" name="TextBox 17">
            <a:extLst>
              <a:ext uri="{FF2B5EF4-FFF2-40B4-BE49-F238E27FC236}">
                <a16:creationId xmlns:a16="http://schemas.microsoft.com/office/drawing/2014/main" id="{468BFB3B-BBAC-4EAA-88E5-6A0374FA0A05}"/>
              </a:ext>
            </a:extLst>
          </p:cNvPr>
          <p:cNvSpPr txBox="1"/>
          <p:nvPr/>
        </p:nvSpPr>
        <p:spPr>
          <a:xfrm>
            <a:off x="551024" y="5987765"/>
            <a:ext cx="8651550" cy="1169551"/>
          </a:xfrm>
          <a:prstGeom prst="rect">
            <a:avLst/>
          </a:prstGeom>
          <a:noFill/>
        </p:spPr>
        <p:txBody>
          <a:bodyPr wrap="square" rtlCol="0">
            <a:spAutoFit/>
          </a:bodyPr>
          <a:lstStyle/>
          <a:p>
            <a:r>
              <a:rPr lang="en-US" sz="1400"/>
              <a:t>"Studying abroad has always been one of my goals while attending college. I'm so glad that I decided to study book arts in Italy this summer </a:t>
            </a:r>
            <a:r>
              <a:rPr lang="en-US" sz="1400" b="1"/>
              <a:t>because the trip is far from anything I've experienced before</a:t>
            </a:r>
            <a:r>
              <a:rPr lang="en-US" sz="1400"/>
              <a:t>. To be able to not only see iconic art in person, but also gain access to studios with historic equipment is a dream.”</a:t>
            </a:r>
          </a:p>
          <a:p>
            <a:endParaRPr lang="en-US" sz="1400"/>
          </a:p>
          <a:p>
            <a:r>
              <a:rPr lang="en-US" sz="1400"/>
              <a:t>- Kelly</a:t>
            </a:r>
          </a:p>
        </p:txBody>
      </p:sp>
      <p:pic>
        <p:nvPicPr>
          <p:cNvPr id="7" name="Picture 6">
            <a:extLst>
              <a:ext uri="{FF2B5EF4-FFF2-40B4-BE49-F238E27FC236}">
                <a16:creationId xmlns:a16="http://schemas.microsoft.com/office/drawing/2014/main" id="{19A8F445-BD99-4821-B6EC-F431ADB292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3634" y="1475691"/>
            <a:ext cx="4443166" cy="4443166"/>
          </a:xfrm>
          <a:prstGeom prst="rect">
            <a:avLst/>
          </a:prstGeom>
        </p:spPr>
      </p:pic>
      <p:pic>
        <p:nvPicPr>
          <p:cNvPr id="10" name="Picture 9">
            <a:extLst>
              <a:ext uri="{FF2B5EF4-FFF2-40B4-BE49-F238E27FC236}">
                <a16:creationId xmlns:a16="http://schemas.microsoft.com/office/drawing/2014/main" id="{771AC6AB-D364-451D-A158-99F3AC482B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799" y="1475691"/>
            <a:ext cx="4443166" cy="4443166"/>
          </a:xfrm>
          <a:prstGeom prst="rect">
            <a:avLst/>
          </a:prstGeom>
        </p:spPr>
      </p:pic>
    </p:spTree>
    <p:extLst>
      <p:ext uri="{BB962C8B-B14F-4D97-AF65-F5344CB8AC3E}">
        <p14:creationId xmlns:p14="http://schemas.microsoft.com/office/powerpoint/2010/main" val="4323804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 b="26"/>
          <a:stretch>
            <a:fillRect/>
          </a:stretch>
        </p:blipFill>
        <p:spPr>
          <a:xfrm>
            <a:off x="192494" y="182005"/>
            <a:ext cx="4753456" cy="7012737"/>
          </a:xfrm>
          <a:prstGeom prst="rect">
            <a:avLst/>
          </a:prstGeom>
        </p:spPr>
      </p:pic>
      <p:pic>
        <p:nvPicPr>
          <p:cNvPr id="3" name="Picture 3"/>
          <p:cNvPicPr>
            <a:picLocks noChangeAspect="1"/>
          </p:cNvPicPr>
          <p:nvPr/>
        </p:nvPicPr>
        <p:blipFill>
          <a:blip r:embed="rId3"/>
          <a:srcRect l="30153" r="19009"/>
          <a:stretch>
            <a:fillRect/>
          </a:stretch>
        </p:blipFill>
        <p:spPr>
          <a:xfrm>
            <a:off x="192494" y="182005"/>
            <a:ext cx="4753456" cy="7012737"/>
          </a:xfrm>
          <a:prstGeom prst="rect">
            <a:avLst/>
          </a:prstGeom>
        </p:spPr>
      </p:pic>
      <p:pic>
        <p:nvPicPr>
          <p:cNvPr id="4" name="Picture 4"/>
          <p:cNvPicPr>
            <a:picLocks noChangeAspect="1"/>
          </p:cNvPicPr>
          <p:nvPr/>
        </p:nvPicPr>
        <p:blipFill>
          <a:blip r:embed="rId4"/>
          <a:srcRect t="762" b="762"/>
          <a:stretch>
            <a:fillRect/>
          </a:stretch>
        </p:blipFill>
        <p:spPr>
          <a:xfrm>
            <a:off x="192494" y="182005"/>
            <a:ext cx="4753456" cy="7012737"/>
          </a:xfrm>
          <a:prstGeom prst="rect">
            <a:avLst/>
          </a:prstGeom>
        </p:spPr>
      </p:pic>
      <p:pic>
        <p:nvPicPr>
          <p:cNvPr id="5" name="Picture 5"/>
          <p:cNvPicPr>
            <a:picLocks noChangeAspect="1"/>
          </p:cNvPicPr>
          <p:nvPr/>
        </p:nvPicPr>
        <p:blipFill>
          <a:blip r:embed="rId5"/>
          <a:srcRect l="24598" r="24598"/>
          <a:stretch>
            <a:fillRect/>
          </a:stretch>
        </p:blipFill>
        <p:spPr>
          <a:xfrm>
            <a:off x="192494" y="182005"/>
            <a:ext cx="4753456" cy="7012737"/>
          </a:xfrm>
          <a:prstGeom prst="rect">
            <a:avLst/>
          </a:prstGeom>
        </p:spPr>
      </p:pic>
      <p:pic>
        <p:nvPicPr>
          <p:cNvPr id="6" name="Picture 6"/>
          <p:cNvPicPr>
            <a:picLocks noChangeAspect="1"/>
          </p:cNvPicPr>
          <p:nvPr/>
        </p:nvPicPr>
        <p:blipFill>
          <a:blip r:embed="rId6"/>
          <a:srcRect l="9662"/>
          <a:stretch>
            <a:fillRect/>
          </a:stretch>
        </p:blipFill>
        <p:spPr>
          <a:xfrm>
            <a:off x="6086440" y="901427"/>
            <a:ext cx="2693741" cy="269294"/>
          </a:xfrm>
          <a:prstGeom prst="rect">
            <a:avLst/>
          </a:prstGeom>
        </p:spPr>
      </p:pic>
      <p:pic>
        <p:nvPicPr>
          <p:cNvPr id="7" name="Picture 7"/>
          <p:cNvPicPr>
            <a:picLocks noChangeAspect="1"/>
          </p:cNvPicPr>
          <p:nvPr/>
        </p:nvPicPr>
        <p:blipFill>
          <a:blip r:embed="rId7"/>
          <a:srcRect/>
          <a:stretch>
            <a:fillRect/>
          </a:stretch>
        </p:blipFill>
        <p:spPr>
          <a:xfrm>
            <a:off x="5115962" y="731520"/>
            <a:ext cx="778201" cy="781160"/>
          </a:xfrm>
          <a:prstGeom prst="rect">
            <a:avLst/>
          </a:prstGeom>
        </p:spPr>
      </p:pic>
      <p:sp>
        <p:nvSpPr>
          <p:cNvPr id="8" name="AutoShape 8"/>
          <p:cNvSpPr/>
          <p:nvPr/>
        </p:nvSpPr>
        <p:spPr>
          <a:xfrm>
            <a:off x="6002901" y="731994"/>
            <a:ext cx="0" cy="781160"/>
          </a:xfrm>
          <a:prstGeom prst="line">
            <a:avLst/>
          </a:prstGeom>
          <a:ln w="9525" cap="flat">
            <a:solidFill>
              <a:srgbClr val="532E1F"/>
            </a:solidFill>
            <a:prstDash val="solid"/>
            <a:headEnd type="none" w="sm" len="sm"/>
            <a:tailEnd type="none" w="sm" len="sm"/>
          </a:ln>
        </p:spPr>
        <p:txBody>
          <a:bodyPr/>
          <a:lstStyle/>
          <a:p>
            <a:endParaRPr lang="en-US"/>
          </a:p>
        </p:txBody>
      </p:sp>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790548" y="4038600"/>
            <a:ext cx="2383155" cy="2383155"/>
          </a:xfrm>
          <a:prstGeom prst="rect">
            <a:avLst/>
          </a:prstGeom>
        </p:spPr>
      </p:pic>
      <p:sp>
        <p:nvSpPr>
          <p:cNvPr id="10" name="TextBox 10"/>
          <p:cNvSpPr txBox="1"/>
          <p:nvPr/>
        </p:nvSpPr>
        <p:spPr>
          <a:xfrm>
            <a:off x="5310981" y="1896706"/>
            <a:ext cx="3326674" cy="359073"/>
          </a:xfrm>
          <a:prstGeom prst="rect">
            <a:avLst/>
          </a:prstGeom>
        </p:spPr>
        <p:txBody>
          <a:bodyPr lIns="0" tIns="0" rIns="0" bIns="0" rtlCol="0" anchor="t">
            <a:spAutoFit/>
          </a:bodyPr>
          <a:lstStyle/>
          <a:p>
            <a:pPr algn="l">
              <a:lnSpc>
                <a:spcPts val="2764"/>
              </a:lnSpc>
            </a:pPr>
            <a:r>
              <a:rPr lang="en-US" sz="2559">
                <a:solidFill>
                  <a:srgbClr val="532E1E"/>
                </a:solidFill>
                <a:latin typeface="Montserrat Bold"/>
              </a:rPr>
              <a:t>Learn more:</a:t>
            </a:r>
          </a:p>
        </p:txBody>
      </p:sp>
      <p:sp>
        <p:nvSpPr>
          <p:cNvPr id="11" name="TextBox 11"/>
          <p:cNvSpPr txBox="1"/>
          <p:nvPr/>
        </p:nvSpPr>
        <p:spPr>
          <a:xfrm>
            <a:off x="5258486" y="2454630"/>
            <a:ext cx="4037913" cy="1259127"/>
          </a:xfrm>
          <a:prstGeom prst="rect">
            <a:avLst/>
          </a:prstGeom>
        </p:spPr>
        <p:txBody>
          <a:bodyPr wrap="square" lIns="0" tIns="0" rIns="0" bIns="0" rtlCol="0" anchor="t">
            <a:spAutoFit/>
          </a:bodyPr>
          <a:lstStyle/>
          <a:p>
            <a:pPr marL="322410" lvl="1" indent="-161205">
              <a:lnSpc>
                <a:spcPts val="2239"/>
              </a:lnSpc>
              <a:spcAft>
                <a:spcPts val="600"/>
              </a:spcAft>
              <a:buFont typeface="Arial"/>
              <a:buChar char="•"/>
            </a:pPr>
            <a:r>
              <a:rPr lang="en-US" sz="1493">
                <a:solidFill>
                  <a:srgbClr val="532E1E"/>
                </a:solidFill>
                <a:latin typeface="Montserrat Bold"/>
              </a:rPr>
              <a:t>Check out programs and scholarships</a:t>
            </a:r>
          </a:p>
          <a:p>
            <a:pPr marL="322410" lvl="1" indent="-161205">
              <a:lnSpc>
                <a:spcPts val="2239"/>
              </a:lnSpc>
              <a:spcAft>
                <a:spcPts val="600"/>
              </a:spcAft>
              <a:buFont typeface="Arial"/>
              <a:buChar char="•"/>
            </a:pPr>
            <a:r>
              <a:rPr lang="en-US" sz="1493">
                <a:solidFill>
                  <a:srgbClr val="532E1E"/>
                </a:solidFill>
                <a:latin typeface="Montserrat Bold"/>
              </a:rPr>
              <a:t>Follow us on Instagram/Facebook</a:t>
            </a:r>
          </a:p>
          <a:p>
            <a:pPr marL="322410" lvl="1" indent="-161205">
              <a:lnSpc>
                <a:spcPts val="2239"/>
              </a:lnSpc>
              <a:spcAft>
                <a:spcPts val="600"/>
              </a:spcAft>
              <a:buFont typeface="Arial"/>
              <a:buChar char="•"/>
            </a:pPr>
            <a:r>
              <a:rPr lang="en-US" sz="1493">
                <a:solidFill>
                  <a:srgbClr val="532E1E"/>
                </a:solidFill>
                <a:latin typeface="Montserrat Bold"/>
              </a:rPr>
              <a:t>Learn about the Global Engagement Program</a:t>
            </a:r>
          </a:p>
        </p:txBody>
      </p:sp>
      <p:sp>
        <p:nvSpPr>
          <p:cNvPr id="12" name="TextBox 12"/>
          <p:cNvSpPr txBox="1"/>
          <p:nvPr/>
        </p:nvSpPr>
        <p:spPr>
          <a:xfrm>
            <a:off x="6086440" y="1142146"/>
            <a:ext cx="2575240" cy="184321"/>
          </a:xfrm>
          <a:prstGeom prst="rect">
            <a:avLst/>
          </a:prstGeom>
        </p:spPr>
        <p:txBody>
          <a:bodyPr lIns="0" tIns="0" rIns="0" bIns="0" rtlCol="0" anchor="t">
            <a:spAutoFit/>
          </a:bodyPr>
          <a:lstStyle/>
          <a:p>
            <a:pPr algn="ctr">
              <a:lnSpc>
                <a:spcPts val="1439"/>
              </a:lnSpc>
            </a:pPr>
            <a:r>
              <a:rPr lang="en-US" sz="1028">
                <a:solidFill>
                  <a:srgbClr val="532E1F"/>
                </a:solidFill>
                <a:latin typeface="Montserrat"/>
              </a:rPr>
              <a:t>Haenicke Institute for Global Education</a:t>
            </a:r>
          </a:p>
        </p:txBody>
      </p:sp>
      <p:sp>
        <p:nvSpPr>
          <p:cNvPr id="13" name="TextBox 13"/>
          <p:cNvSpPr txBox="1"/>
          <p:nvPr/>
        </p:nvSpPr>
        <p:spPr>
          <a:xfrm>
            <a:off x="5101346" y="6440805"/>
            <a:ext cx="3814054" cy="245898"/>
          </a:xfrm>
          <a:prstGeom prst="rect">
            <a:avLst/>
          </a:prstGeom>
        </p:spPr>
        <p:txBody>
          <a:bodyPr lIns="0" tIns="0" rIns="0" bIns="0" rtlCol="0" anchor="t">
            <a:spAutoFit/>
          </a:bodyPr>
          <a:lstStyle/>
          <a:p>
            <a:pPr algn="ctr">
              <a:lnSpc>
                <a:spcPts val="1900"/>
              </a:lnSpc>
              <a:spcBef>
                <a:spcPct val="0"/>
              </a:spcBef>
            </a:pPr>
            <a:r>
              <a:rPr lang="en-US" sz="1760">
                <a:solidFill>
                  <a:srgbClr val="532E1E"/>
                </a:solidFill>
                <a:latin typeface="Montserrat Bold"/>
              </a:rPr>
              <a:t>linktr.ee/WMUGlobalEducation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 b="26"/>
          <a:stretch>
            <a:fillRect/>
          </a:stretch>
        </p:blipFill>
        <p:spPr>
          <a:xfrm>
            <a:off x="192494" y="182005"/>
            <a:ext cx="4753456" cy="7012737"/>
          </a:xfrm>
          <a:prstGeom prst="rect">
            <a:avLst/>
          </a:prstGeom>
        </p:spPr>
      </p:pic>
      <p:pic>
        <p:nvPicPr>
          <p:cNvPr id="3" name="Picture 3"/>
          <p:cNvPicPr>
            <a:picLocks noChangeAspect="1"/>
          </p:cNvPicPr>
          <p:nvPr/>
        </p:nvPicPr>
        <p:blipFill>
          <a:blip r:embed="rId3"/>
          <a:srcRect l="30153" r="19009"/>
          <a:stretch>
            <a:fillRect/>
          </a:stretch>
        </p:blipFill>
        <p:spPr>
          <a:xfrm>
            <a:off x="192494" y="182005"/>
            <a:ext cx="4753456" cy="7012737"/>
          </a:xfrm>
          <a:prstGeom prst="rect">
            <a:avLst/>
          </a:prstGeom>
        </p:spPr>
      </p:pic>
      <p:pic>
        <p:nvPicPr>
          <p:cNvPr id="4" name="Picture 4"/>
          <p:cNvPicPr>
            <a:picLocks noChangeAspect="1"/>
          </p:cNvPicPr>
          <p:nvPr/>
        </p:nvPicPr>
        <p:blipFill>
          <a:blip r:embed="rId4"/>
          <a:srcRect t="762" b="762"/>
          <a:stretch>
            <a:fillRect/>
          </a:stretch>
        </p:blipFill>
        <p:spPr>
          <a:xfrm>
            <a:off x="192494" y="182005"/>
            <a:ext cx="4753456" cy="7012737"/>
          </a:xfrm>
          <a:prstGeom prst="rect">
            <a:avLst/>
          </a:prstGeom>
        </p:spPr>
      </p:pic>
      <p:sp>
        <p:nvSpPr>
          <p:cNvPr id="5" name="TextBox 5"/>
          <p:cNvSpPr txBox="1"/>
          <p:nvPr/>
        </p:nvSpPr>
        <p:spPr>
          <a:xfrm>
            <a:off x="5258487" y="206447"/>
            <a:ext cx="3326674" cy="718145"/>
          </a:xfrm>
          <a:prstGeom prst="rect">
            <a:avLst/>
          </a:prstGeom>
        </p:spPr>
        <p:txBody>
          <a:bodyPr lIns="0" tIns="0" rIns="0" bIns="0" rtlCol="0" anchor="t">
            <a:spAutoFit/>
          </a:bodyPr>
          <a:lstStyle/>
          <a:p>
            <a:pPr algn="l">
              <a:lnSpc>
                <a:spcPts val="2764"/>
              </a:lnSpc>
            </a:pPr>
            <a:r>
              <a:rPr lang="en-US" sz="2559">
                <a:solidFill>
                  <a:srgbClr val="532E1E"/>
                </a:solidFill>
                <a:latin typeface="Montserrat Bold"/>
              </a:rPr>
              <a:t>Global Engagement Program (GEP)</a:t>
            </a:r>
          </a:p>
        </p:txBody>
      </p:sp>
      <p:sp>
        <p:nvSpPr>
          <p:cNvPr id="6" name="TextBox 6"/>
          <p:cNvSpPr txBox="1"/>
          <p:nvPr/>
        </p:nvSpPr>
        <p:spPr>
          <a:xfrm>
            <a:off x="5258487" y="1238614"/>
            <a:ext cx="4166847" cy="6132256"/>
          </a:xfrm>
          <a:prstGeom prst="rect">
            <a:avLst/>
          </a:prstGeom>
        </p:spPr>
        <p:txBody>
          <a:bodyPr wrap="square" lIns="0" tIns="0" rIns="0" bIns="0" rtlCol="0" anchor="t">
            <a:spAutoFit/>
          </a:bodyPr>
          <a:lstStyle/>
          <a:p>
            <a:pPr marL="160655" lvl="1">
              <a:lnSpc>
                <a:spcPts val="2239"/>
              </a:lnSpc>
            </a:pPr>
            <a:r>
              <a:rPr lang="en-US">
                <a:solidFill>
                  <a:srgbClr val="532E1E"/>
                </a:solidFill>
                <a:latin typeface="Montserrat"/>
              </a:rPr>
              <a:t>Prepare for a globalized world on campus, in the classroom, and abroad!</a:t>
            </a:r>
            <a:endParaRPr lang="en-US">
              <a:latin typeface="Montserrat"/>
            </a:endParaRPr>
          </a:p>
          <a:p>
            <a:pPr marL="160655" lvl="1">
              <a:lnSpc>
                <a:spcPts val="2239"/>
              </a:lnSpc>
            </a:pPr>
            <a:endParaRPr lang="en-US">
              <a:solidFill>
                <a:srgbClr val="532E1E"/>
              </a:solidFill>
              <a:latin typeface="Montserrat"/>
            </a:endParaRPr>
          </a:p>
          <a:p>
            <a:pPr marL="160655" lvl="1">
              <a:lnSpc>
                <a:spcPts val="2239"/>
              </a:lnSpc>
              <a:spcAft>
                <a:spcPts val="1200"/>
              </a:spcAft>
            </a:pPr>
            <a:r>
              <a:rPr lang="en-US" sz="1450" b="1">
                <a:solidFill>
                  <a:srgbClr val="532E1E"/>
                </a:solidFill>
                <a:latin typeface="Montserrat"/>
              </a:rPr>
              <a:t>Earn study abroad scholarships </a:t>
            </a:r>
            <a:r>
              <a:rPr lang="en-US" sz="1450">
                <a:solidFill>
                  <a:srgbClr val="532E1E"/>
                </a:solidFill>
                <a:latin typeface="Montserrat"/>
              </a:rPr>
              <a:t>and </a:t>
            </a:r>
            <a:r>
              <a:rPr lang="en-US" sz="1450" b="1">
                <a:solidFill>
                  <a:srgbClr val="532E1E"/>
                </a:solidFill>
                <a:latin typeface="Montserrat"/>
              </a:rPr>
              <a:t>other awards </a:t>
            </a:r>
            <a:r>
              <a:rPr lang="en-US" sz="1450">
                <a:solidFill>
                  <a:srgbClr val="532E1E"/>
                </a:solidFill>
                <a:latin typeface="Montserrat"/>
              </a:rPr>
              <a:t>by:</a:t>
            </a:r>
          </a:p>
          <a:p>
            <a:pPr marL="321945" lvl="1" indent="-160655">
              <a:lnSpc>
                <a:spcPts val="2239"/>
              </a:lnSpc>
              <a:spcAft>
                <a:spcPts val="1200"/>
              </a:spcAft>
              <a:buFont typeface="Arial"/>
              <a:buChar char="•"/>
            </a:pPr>
            <a:r>
              <a:rPr lang="en-US" sz="1450">
                <a:solidFill>
                  <a:srgbClr val="532E1E"/>
                </a:solidFill>
                <a:latin typeface="Montserrat"/>
              </a:rPr>
              <a:t>Attending </a:t>
            </a:r>
            <a:r>
              <a:rPr lang="en-US" sz="1450" b="1">
                <a:solidFill>
                  <a:srgbClr val="532E1E"/>
                </a:solidFill>
                <a:latin typeface="Montserrat"/>
              </a:rPr>
              <a:t>dozens of free global events </a:t>
            </a:r>
            <a:r>
              <a:rPr lang="en-US" sz="1450">
                <a:solidFill>
                  <a:srgbClr val="532E1E"/>
                </a:solidFill>
                <a:latin typeface="Montserrat"/>
              </a:rPr>
              <a:t>throughout the year </a:t>
            </a:r>
          </a:p>
          <a:p>
            <a:pPr marL="321945" lvl="1" indent="-160655">
              <a:lnSpc>
                <a:spcPts val="2239"/>
              </a:lnSpc>
              <a:spcAft>
                <a:spcPts val="1200"/>
              </a:spcAft>
              <a:buFont typeface="Arial"/>
              <a:buChar char="•"/>
            </a:pPr>
            <a:r>
              <a:rPr lang="en-US" sz="1450">
                <a:solidFill>
                  <a:srgbClr val="532E1E"/>
                </a:solidFill>
                <a:latin typeface="Montserrat"/>
              </a:rPr>
              <a:t>Connecting with WMU’s </a:t>
            </a:r>
            <a:r>
              <a:rPr lang="en-US" sz="1450" b="1">
                <a:solidFill>
                  <a:srgbClr val="532E1E"/>
                </a:solidFill>
                <a:latin typeface="Montserrat"/>
              </a:rPr>
              <a:t>1,200 International Students</a:t>
            </a:r>
            <a:r>
              <a:rPr lang="en-US" sz="1450">
                <a:solidFill>
                  <a:srgbClr val="532E1E"/>
                </a:solidFill>
                <a:latin typeface="Montserrat"/>
              </a:rPr>
              <a:t> at weekly Global Socials</a:t>
            </a:r>
          </a:p>
          <a:p>
            <a:pPr marL="321945" lvl="1" indent="-160655">
              <a:lnSpc>
                <a:spcPts val="2239"/>
              </a:lnSpc>
              <a:spcAft>
                <a:spcPts val="1200"/>
              </a:spcAft>
              <a:buFont typeface="Arial"/>
              <a:buChar char="•"/>
            </a:pPr>
            <a:r>
              <a:rPr lang="en-US" sz="1450" b="1">
                <a:solidFill>
                  <a:srgbClr val="532E1E"/>
                </a:solidFill>
                <a:latin typeface="Montserrat"/>
              </a:rPr>
              <a:t>Enrolling in courses </a:t>
            </a:r>
            <a:r>
              <a:rPr lang="en-US" sz="1450">
                <a:solidFill>
                  <a:srgbClr val="532E1E"/>
                </a:solidFill>
                <a:latin typeface="Montserrat"/>
              </a:rPr>
              <a:t>with a global component – over 80 to choose from</a:t>
            </a:r>
          </a:p>
          <a:p>
            <a:pPr marL="321945" lvl="1" indent="-160655">
              <a:lnSpc>
                <a:spcPts val="2239"/>
              </a:lnSpc>
              <a:spcAft>
                <a:spcPts val="1200"/>
              </a:spcAft>
              <a:buFont typeface="Arial"/>
              <a:buChar char="•"/>
            </a:pPr>
            <a:r>
              <a:rPr lang="en-US" sz="1450" b="1">
                <a:solidFill>
                  <a:srgbClr val="532E1E"/>
                </a:solidFill>
                <a:latin typeface="Montserrat"/>
              </a:rPr>
              <a:t>Studying abroad</a:t>
            </a:r>
            <a:endParaRPr lang="en-US" sz="1450">
              <a:solidFill>
                <a:srgbClr val="532E1E"/>
              </a:solidFill>
              <a:latin typeface="Montserrat"/>
            </a:endParaRPr>
          </a:p>
          <a:p>
            <a:pPr marL="321945" lvl="1" indent="-160655">
              <a:lnSpc>
                <a:spcPts val="2239"/>
              </a:lnSpc>
              <a:spcAft>
                <a:spcPts val="1200"/>
              </a:spcAft>
              <a:buFont typeface="Arial"/>
              <a:buChar char="•"/>
            </a:pPr>
            <a:r>
              <a:rPr lang="en-US" sz="1450" b="1">
                <a:solidFill>
                  <a:srgbClr val="532E1E"/>
                </a:solidFill>
                <a:latin typeface="Montserrat"/>
              </a:rPr>
              <a:t>Conducting international research</a:t>
            </a:r>
          </a:p>
          <a:p>
            <a:pPr marL="321945" lvl="1" indent="-160655">
              <a:lnSpc>
                <a:spcPts val="2239"/>
              </a:lnSpc>
              <a:spcAft>
                <a:spcPts val="1200"/>
              </a:spcAft>
              <a:buFont typeface="Arial"/>
              <a:buChar char="•"/>
            </a:pPr>
            <a:r>
              <a:rPr lang="en-US" sz="1450" b="1">
                <a:solidFill>
                  <a:srgbClr val="532E1E"/>
                </a:solidFill>
                <a:latin typeface="Montserrat"/>
              </a:rPr>
              <a:t>Applying to national programs </a:t>
            </a:r>
            <a:r>
              <a:rPr lang="en-US" sz="1450">
                <a:solidFill>
                  <a:srgbClr val="532E1E"/>
                </a:solidFill>
                <a:latin typeface="Montserrat"/>
              </a:rPr>
              <a:t>like Fulbright, Gilman, and Boren</a:t>
            </a:r>
          </a:p>
          <a:p>
            <a:pPr marL="321945" lvl="1" indent="-160655">
              <a:lnSpc>
                <a:spcPts val="2239"/>
              </a:lnSpc>
              <a:spcAft>
                <a:spcPts val="1200"/>
              </a:spcAft>
              <a:buFont typeface="Arial"/>
              <a:buChar char="•"/>
            </a:pPr>
            <a:r>
              <a:rPr lang="en-US" sz="1450">
                <a:solidFill>
                  <a:srgbClr val="532E1E"/>
                </a:solidFill>
                <a:latin typeface="Montserrat"/>
              </a:rPr>
              <a:t>And more!</a:t>
            </a:r>
          </a:p>
        </p:txBody>
      </p:sp>
      <p:pic>
        <p:nvPicPr>
          <p:cNvPr id="8" name="Picture 7">
            <a:extLst>
              <a:ext uri="{FF2B5EF4-FFF2-40B4-BE49-F238E27FC236}">
                <a16:creationId xmlns:a16="http://schemas.microsoft.com/office/drawing/2014/main" id="{E44C80C3-4F05-45E1-8CEA-B0C8A10ECE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145" r="40666"/>
          <a:stretch/>
        </p:blipFill>
        <p:spPr>
          <a:xfrm>
            <a:off x="192494" y="182004"/>
            <a:ext cx="4753456" cy="7012737"/>
          </a:xfrm>
          <a:prstGeom prst="rect">
            <a:avLst/>
          </a:prstGeom>
        </p:spPr>
      </p:pic>
    </p:spTree>
    <p:extLst>
      <p:ext uri="{BB962C8B-B14F-4D97-AF65-F5344CB8AC3E}">
        <p14:creationId xmlns:p14="http://schemas.microsoft.com/office/powerpoint/2010/main" val="4147102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841" r="841"/>
          <a:stretch>
            <a:fillRect/>
          </a:stretch>
        </p:blipFill>
        <p:spPr>
          <a:xfrm>
            <a:off x="574225" y="6244198"/>
            <a:ext cx="2003967" cy="645829"/>
          </a:xfrm>
          <a:prstGeom prst="rect">
            <a:avLst/>
          </a:prstGeom>
        </p:spPr>
      </p:pic>
      <p:grpSp>
        <p:nvGrpSpPr>
          <p:cNvPr id="3" name="Group 3"/>
          <p:cNvGrpSpPr/>
          <p:nvPr/>
        </p:nvGrpSpPr>
        <p:grpSpPr>
          <a:xfrm>
            <a:off x="2" y="-24073"/>
            <a:ext cx="9753598" cy="1401500"/>
            <a:chOff x="0" y="0"/>
            <a:chExt cx="13004797" cy="1970173"/>
          </a:xfrm>
        </p:grpSpPr>
        <p:sp>
          <p:nvSpPr>
            <p:cNvPr id="4" name="Freeform 4"/>
            <p:cNvSpPr/>
            <p:nvPr/>
          </p:nvSpPr>
          <p:spPr>
            <a:xfrm>
              <a:off x="0" y="0"/>
              <a:ext cx="13004800" cy="1970151"/>
            </a:xfrm>
            <a:custGeom>
              <a:avLst/>
              <a:gdLst/>
              <a:ahLst/>
              <a:cxnLst/>
              <a:rect l="l" t="t" r="r" b="b"/>
              <a:pathLst>
                <a:path w="13004800" h="1970151">
                  <a:moveTo>
                    <a:pt x="0" y="0"/>
                  </a:moveTo>
                  <a:lnTo>
                    <a:pt x="13004800" y="0"/>
                  </a:lnTo>
                  <a:lnTo>
                    <a:pt x="13004800" y="1970151"/>
                  </a:lnTo>
                  <a:lnTo>
                    <a:pt x="0" y="1970151"/>
                  </a:lnTo>
                  <a:close/>
                </a:path>
              </a:pathLst>
            </a:custGeom>
            <a:solidFill>
              <a:srgbClr val="F1C500"/>
            </a:solidFill>
          </p:spPr>
          <p:txBody>
            <a:bodyPr/>
            <a:lstStyle/>
            <a:p>
              <a:endParaRPr lang="en-US"/>
            </a:p>
          </p:txBody>
        </p:sp>
      </p:grpSp>
      <p:sp>
        <p:nvSpPr>
          <p:cNvPr id="5" name="TextBox 5"/>
          <p:cNvSpPr txBox="1"/>
          <p:nvPr/>
        </p:nvSpPr>
        <p:spPr>
          <a:xfrm>
            <a:off x="0" y="504112"/>
            <a:ext cx="9753600" cy="448841"/>
          </a:xfrm>
          <a:prstGeom prst="rect">
            <a:avLst/>
          </a:prstGeom>
        </p:spPr>
        <p:txBody>
          <a:bodyPr wrap="square" lIns="0" tIns="0" rIns="0" bIns="0" rtlCol="0" anchor="t">
            <a:spAutoFit/>
          </a:bodyPr>
          <a:lstStyle/>
          <a:p>
            <a:pPr algn="ctr">
              <a:lnSpc>
                <a:spcPts val="3528"/>
              </a:lnSpc>
            </a:pPr>
            <a:r>
              <a:rPr lang="en-US" sz="3266">
                <a:solidFill>
                  <a:srgbClr val="532E1E"/>
                </a:solidFill>
                <a:latin typeface="Montserrat Medium"/>
              </a:rPr>
              <a:t>Global Engagement Program Structure</a:t>
            </a:r>
          </a:p>
        </p:txBody>
      </p:sp>
      <p:graphicFrame>
        <p:nvGraphicFramePr>
          <p:cNvPr id="6" name="Table 6"/>
          <p:cNvGraphicFramePr>
            <a:graphicFrameLocks noGrp="1"/>
          </p:cNvGraphicFramePr>
          <p:nvPr>
            <p:extLst>
              <p:ext uri="{D42A27DB-BD31-4B8C-83A1-F6EECF244321}">
                <p14:modId xmlns:p14="http://schemas.microsoft.com/office/powerpoint/2010/main" val="587569704"/>
              </p:ext>
            </p:extLst>
          </p:nvPr>
        </p:nvGraphicFramePr>
        <p:xfrm>
          <a:off x="-2" y="1802599"/>
          <a:ext cx="9753600" cy="5549649"/>
        </p:xfrm>
        <a:graphic>
          <a:graphicData uri="http://schemas.openxmlformats.org/drawingml/2006/table">
            <a:tbl>
              <a:tblPr/>
              <a:tblGrid>
                <a:gridCol w="2895602">
                  <a:extLst>
                    <a:ext uri="{9D8B030D-6E8A-4147-A177-3AD203B41FA5}">
                      <a16:colId xmlns:a16="http://schemas.microsoft.com/office/drawing/2014/main" val="20000"/>
                    </a:ext>
                  </a:extLst>
                </a:gridCol>
                <a:gridCol w="3640068">
                  <a:extLst>
                    <a:ext uri="{9D8B030D-6E8A-4147-A177-3AD203B41FA5}">
                      <a16:colId xmlns:a16="http://schemas.microsoft.com/office/drawing/2014/main" val="20001"/>
                    </a:ext>
                  </a:extLst>
                </a:gridCol>
                <a:gridCol w="3217930">
                  <a:extLst>
                    <a:ext uri="{9D8B030D-6E8A-4147-A177-3AD203B41FA5}">
                      <a16:colId xmlns:a16="http://schemas.microsoft.com/office/drawing/2014/main" val="20002"/>
                    </a:ext>
                  </a:extLst>
                </a:gridCol>
              </a:tblGrid>
              <a:tr h="1093001">
                <a:tc>
                  <a:txBody>
                    <a:bodyPr/>
                    <a:lstStyle/>
                    <a:p>
                      <a:pPr algn="ctr">
                        <a:lnSpc>
                          <a:spcPts val="2681"/>
                        </a:lnSpc>
                        <a:defRPr/>
                      </a:pPr>
                      <a:r>
                        <a:rPr lang="en-US" sz="1915">
                          <a:solidFill>
                            <a:srgbClr val="532E1E"/>
                          </a:solidFill>
                          <a:latin typeface="Garet Bold"/>
                        </a:rPr>
                        <a:t>Status</a:t>
                      </a:r>
                      <a:endParaRPr lang="en-US" sz="1100">
                        <a:solidFill>
                          <a:srgbClr val="532E1E"/>
                        </a:solidFill>
                      </a:endParaRPr>
                    </a:p>
                  </a:txBody>
                  <a:tcPr marL="184726" marR="184726" marT="184726" marB="184726" anchor="ctr">
                    <a:lnL w="27709" cap="flat" cmpd="sng" algn="ctr">
                      <a:solidFill>
                        <a:srgbClr val="532E1E"/>
                      </a:solidFill>
                      <a:prstDash val="solid"/>
                      <a:round/>
                      <a:headEnd type="none" w="med" len="med"/>
                      <a:tailEnd type="none" w="med" len="med"/>
                    </a:lnL>
                    <a:lnR w="27709" cap="flat" cmpd="sng" algn="ctr">
                      <a:solidFill>
                        <a:srgbClr val="532E1E"/>
                      </a:solidFill>
                      <a:prstDash val="solid"/>
                      <a:round/>
                      <a:headEnd type="none" w="med" len="med"/>
                      <a:tailEnd type="none" w="med" len="med"/>
                    </a:lnR>
                    <a:lnT w="27709" cap="flat" cmpd="sng" algn="ctr">
                      <a:solidFill>
                        <a:srgbClr val="532E1E"/>
                      </a:solidFill>
                      <a:prstDash val="solid"/>
                      <a:round/>
                      <a:headEnd type="none" w="med" len="med"/>
                      <a:tailEnd type="none" w="med" len="med"/>
                    </a:lnT>
                    <a:lnB w="27709" cap="flat" cmpd="sng" algn="ctr">
                      <a:solidFill>
                        <a:srgbClr val="532E1E"/>
                      </a:solidFill>
                      <a:prstDash val="solid"/>
                      <a:round/>
                      <a:headEnd type="none" w="med" len="med"/>
                      <a:tailEnd type="none" w="med" len="med"/>
                    </a:lnB>
                    <a:solidFill>
                      <a:srgbClr val="F1C500"/>
                    </a:solidFill>
                  </a:tcPr>
                </a:tc>
                <a:tc>
                  <a:txBody>
                    <a:bodyPr/>
                    <a:lstStyle/>
                    <a:p>
                      <a:pPr algn="ctr">
                        <a:lnSpc>
                          <a:spcPts val="2681"/>
                        </a:lnSpc>
                        <a:defRPr/>
                      </a:pPr>
                      <a:r>
                        <a:rPr lang="en-US" sz="1915">
                          <a:solidFill>
                            <a:srgbClr val="532E1E"/>
                          </a:solidFill>
                          <a:latin typeface="Garet Bold"/>
                        </a:rPr>
                        <a:t>Requirements</a:t>
                      </a:r>
                      <a:endParaRPr lang="en-US" sz="1100">
                        <a:solidFill>
                          <a:srgbClr val="532E1E"/>
                        </a:solidFill>
                      </a:endParaRPr>
                    </a:p>
                  </a:txBody>
                  <a:tcPr marL="184726" marR="184726" marT="184726" marB="184726" anchor="ctr">
                    <a:lnL w="27709" cap="flat" cmpd="sng" algn="ctr">
                      <a:solidFill>
                        <a:srgbClr val="532E1E"/>
                      </a:solidFill>
                      <a:prstDash val="solid"/>
                      <a:round/>
                      <a:headEnd type="none" w="med" len="med"/>
                      <a:tailEnd type="none" w="med" len="med"/>
                    </a:lnL>
                    <a:lnR w="27709" cap="flat" cmpd="sng" algn="ctr">
                      <a:solidFill>
                        <a:srgbClr val="000000"/>
                      </a:solidFill>
                      <a:prstDash val="solid"/>
                      <a:round/>
                      <a:headEnd type="none" w="med" len="med"/>
                      <a:tailEnd type="none" w="med" len="med"/>
                    </a:lnR>
                    <a:lnT w="27709" cap="flat" cmpd="sng" algn="ctr">
                      <a:solidFill>
                        <a:srgbClr val="000000"/>
                      </a:solidFill>
                      <a:prstDash val="solid"/>
                      <a:round/>
                      <a:headEnd type="none" w="med" len="med"/>
                      <a:tailEnd type="none" w="med" len="med"/>
                    </a:lnT>
                    <a:lnB w="27709" cap="flat" cmpd="sng" algn="ctr">
                      <a:solidFill>
                        <a:srgbClr val="000000"/>
                      </a:solidFill>
                      <a:prstDash val="solid"/>
                      <a:round/>
                      <a:headEnd type="none" w="med" len="med"/>
                      <a:tailEnd type="none" w="med" len="med"/>
                    </a:lnB>
                    <a:solidFill>
                      <a:srgbClr val="F1C500"/>
                    </a:solidFill>
                  </a:tcPr>
                </a:tc>
                <a:tc>
                  <a:txBody>
                    <a:bodyPr/>
                    <a:lstStyle/>
                    <a:p>
                      <a:pPr algn="ctr">
                        <a:lnSpc>
                          <a:spcPts val="2681"/>
                        </a:lnSpc>
                        <a:defRPr/>
                      </a:pPr>
                      <a:r>
                        <a:rPr lang="en-US" sz="1915">
                          <a:solidFill>
                            <a:srgbClr val="532E1E"/>
                          </a:solidFill>
                          <a:latin typeface="Garet Bold"/>
                        </a:rPr>
                        <a:t>Scholarship &amp; Rewards</a:t>
                      </a:r>
                      <a:endParaRPr lang="en-US" sz="1100">
                        <a:solidFill>
                          <a:srgbClr val="532E1E"/>
                        </a:solidFill>
                      </a:endParaRPr>
                    </a:p>
                  </a:txBody>
                  <a:tcPr marL="184726" marR="184726" marT="184726" marB="184726" anchor="ctr">
                    <a:lnL w="27709" cap="flat" cmpd="sng" algn="ctr">
                      <a:solidFill>
                        <a:srgbClr val="000000"/>
                      </a:solidFill>
                      <a:prstDash val="solid"/>
                      <a:round/>
                      <a:headEnd type="none" w="med" len="med"/>
                      <a:tailEnd type="none" w="med" len="med"/>
                    </a:lnL>
                    <a:lnR w="27709" cap="flat" cmpd="sng" algn="ctr">
                      <a:solidFill>
                        <a:srgbClr val="000000"/>
                      </a:solidFill>
                      <a:prstDash val="solid"/>
                      <a:round/>
                      <a:headEnd type="none" w="med" len="med"/>
                      <a:tailEnd type="none" w="med" len="med"/>
                    </a:lnR>
                    <a:lnT w="27709" cap="flat" cmpd="sng" algn="ctr">
                      <a:solidFill>
                        <a:srgbClr val="000000"/>
                      </a:solidFill>
                      <a:prstDash val="solid"/>
                      <a:round/>
                      <a:headEnd type="none" w="med" len="med"/>
                      <a:tailEnd type="none" w="med" len="med"/>
                    </a:lnT>
                    <a:lnB w="27709" cap="flat" cmpd="sng" algn="ctr">
                      <a:solidFill>
                        <a:srgbClr val="000000"/>
                      </a:solidFill>
                      <a:prstDash val="solid"/>
                      <a:round/>
                      <a:headEnd type="none" w="med" len="med"/>
                      <a:tailEnd type="none" w="med" len="med"/>
                    </a:lnB>
                    <a:solidFill>
                      <a:srgbClr val="F1C500"/>
                    </a:solidFill>
                  </a:tcPr>
                </a:tc>
                <a:extLst>
                  <a:ext uri="{0D108BD9-81ED-4DB2-BD59-A6C34878D82A}">
                    <a16:rowId xmlns:a16="http://schemas.microsoft.com/office/drawing/2014/main" val="10000"/>
                  </a:ext>
                </a:extLst>
              </a:tr>
              <a:tr h="1232736">
                <a:tc>
                  <a:txBody>
                    <a:bodyPr/>
                    <a:lstStyle/>
                    <a:p>
                      <a:pPr algn="ctr">
                        <a:lnSpc>
                          <a:spcPts val="3801"/>
                        </a:lnSpc>
                        <a:defRPr/>
                      </a:pPr>
                      <a:r>
                        <a:rPr lang="en-US" sz="2715">
                          <a:solidFill>
                            <a:srgbClr val="000000"/>
                          </a:solidFill>
                          <a:latin typeface="Garet Bold"/>
                        </a:rPr>
                        <a:t>Global Bronco</a:t>
                      </a:r>
                      <a:endParaRPr lang="en-US" sz="1100"/>
                    </a:p>
                  </a:txBody>
                  <a:tcPr marL="184726" marR="184726" marT="184726" marB="184726" anchor="ctr">
                    <a:lnL w="27709" cap="flat" cmpd="sng" algn="ctr">
                      <a:solidFill>
                        <a:srgbClr val="000000"/>
                      </a:solidFill>
                      <a:prstDash val="solid"/>
                      <a:round/>
                      <a:headEnd type="none" w="med" len="med"/>
                      <a:tailEnd type="none" w="med" len="med"/>
                    </a:lnL>
                    <a:lnR w="27709" cap="flat" cmpd="sng" algn="ctr">
                      <a:solidFill>
                        <a:srgbClr val="000000"/>
                      </a:solidFill>
                      <a:prstDash val="solid"/>
                      <a:round/>
                      <a:headEnd type="none" w="med" len="med"/>
                      <a:tailEnd type="none" w="med" len="med"/>
                    </a:lnR>
                    <a:lnT w="27709" cap="flat" cmpd="sng" algn="ctr">
                      <a:solidFill>
                        <a:srgbClr val="532E1E"/>
                      </a:solidFill>
                      <a:prstDash val="solid"/>
                      <a:round/>
                      <a:headEnd type="none" w="med" len="med"/>
                      <a:tailEnd type="none" w="med" len="med"/>
                    </a:lnT>
                    <a:lnB w="27709" cap="flat" cmpd="sng" algn="ctr">
                      <a:solidFill>
                        <a:srgbClr val="000000"/>
                      </a:solidFill>
                      <a:prstDash val="solid"/>
                      <a:round/>
                      <a:headEnd type="none" w="med" len="med"/>
                      <a:tailEnd type="none" w="med" len="med"/>
                    </a:lnB>
                    <a:solidFill>
                      <a:srgbClr val="009CCC"/>
                    </a:solidFill>
                  </a:tcPr>
                </a:tc>
                <a:tc>
                  <a:txBody>
                    <a:bodyPr/>
                    <a:lstStyle/>
                    <a:p>
                      <a:pPr algn="ctr">
                        <a:lnSpc>
                          <a:spcPts val="2443"/>
                        </a:lnSpc>
                        <a:defRPr/>
                      </a:pPr>
                      <a:r>
                        <a:rPr lang="en-US" sz="1745">
                          <a:solidFill>
                            <a:srgbClr val="000000"/>
                          </a:solidFill>
                          <a:latin typeface="Garet"/>
                        </a:rPr>
                        <a:t>Attend 6 GEP-related events + Meet 2 Global Bronco Requirements</a:t>
                      </a:r>
                      <a:endParaRPr lang="en-US" sz="1100"/>
                    </a:p>
                  </a:txBody>
                  <a:tcPr marL="184726" marR="184726" marT="184726" marB="184726" anchor="ctr">
                    <a:lnL w="27709" cap="flat" cmpd="sng" algn="ctr">
                      <a:solidFill>
                        <a:srgbClr val="000000"/>
                      </a:solidFill>
                      <a:prstDash val="solid"/>
                      <a:round/>
                      <a:headEnd type="none" w="med" len="med"/>
                      <a:tailEnd type="none" w="med" len="med"/>
                    </a:lnL>
                    <a:lnR w="27709" cap="flat" cmpd="sng" algn="ctr">
                      <a:solidFill>
                        <a:srgbClr val="000000"/>
                      </a:solidFill>
                      <a:prstDash val="solid"/>
                      <a:round/>
                      <a:headEnd type="none" w="med" len="med"/>
                      <a:tailEnd type="none" w="med" len="med"/>
                    </a:lnR>
                    <a:lnT w="27709" cap="flat" cmpd="sng" algn="ctr">
                      <a:solidFill>
                        <a:srgbClr val="000000"/>
                      </a:solidFill>
                      <a:prstDash val="solid"/>
                      <a:round/>
                      <a:headEnd type="none" w="med" len="med"/>
                      <a:tailEnd type="none" w="med" len="med"/>
                    </a:lnT>
                    <a:lnB w="27709" cap="flat" cmpd="sng" algn="ctr">
                      <a:solidFill>
                        <a:srgbClr val="000000"/>
                      </a:solidFill>
                      <a:prstDash val="solid"/>
                      <a:round/>
                      <a:headEnd type="none" w="med" len="med"/>
                      <a:tailEnd type="none" w="med" len="med"/>
                    </a:lnB>
                  </a:tcPr>
                </a:tc>
                <a:tc>
                  <a:txBody>
                    <a:bodyPr/>
                    <a:lstStyle/>
                    <a:p>
                      <a:pPr algn="ctr">
                        <a:lnSpc>
                          <a:spcPts val="2443"/>
                        </a:lnSpc>
                        <a:defRPr/>
                      </a:pPr>
                      <a:r>
                        <a:rPr lang="en-US" sz="1600">
                          <a:solidFill>
                            <a:srgbClr val="000000"/>
                          </a:solidFill>
                          <a:latin typeface="Garet"/>
                        </a:rPr>
                        <a:t>$500 for studying abroad or GEP core course</a:t>
                      </a:r>
                    </a:p>
                    <a:p>
                      <a:pPr algn="ctr">
                        <a:lnSpc>
                          <a:spcPts val="2443"/>
                        </a:lnSpc>
                        <a:defRPr/>
                      </a:pPr>
                      <a:r>
                        <a:rPr lang="en-US" sz="1200">
                          <a:solidFill>
                            <a:srgbClr val="000000"/>
                          </a:solidFill>
                          <a:latin typeface="Garet"/>
                        </a:rPr>
                        <a:t>(repeatable but not stackable)</a:t>
                      </a:r>
                      <a:endParaRPr lang="en-US" sz="900"/>
                    </a:p>
                  </a:txBody>
                  <a:tcPr marL="184726" marR="184726" marT="184726" marB="184726" anchor="ctr">
                    <a:lnL w="27709" cap="flat" cmpd="sng" algn="ctr">
                      <a:solidFill>
                        <a:srgbClr val="000000"/>
                      </a:solidFill>
                      <a:prstDash val="solid"/>
                      <a:round/>
                      <a:headEnd type="none" w="med" len="med"/>
                      <a:tailEnd type="none" w="med" len="med"/>
                    </a:lnL>
                    <a:lnR w="27709" cap="flat" cmpd="sng" algn="ctr">
                      <a:solidFill>
                        <a:srgbClr val="000000"/>
                      </a:solidFill>
                      <a:prstDash val="solid"/>
                      <a:round/>
                      <a:headEnd type="none" w="med" len="med"/>
                      <a:tailEnd type="none" w="med" len="med"/>
                    </a:lnR>
                    <a:lnT w="27709" cap="flat" cmpd="sng" algn="ctr">
                      <a:solidFill>
                        <a:srgbClr val="000000"/>
                      </a:solidFill>
                      <a:prstDash val="solid"/>
                      <a:round/>
                      <a:headEnd type="none" w="med" len="med"/>
                      <a:tailEnd type="none" w="med" len="med"/>
                    </a:lnT>
                    <a:lnB w="2770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232736">
                <a:tc>
                  <a:txBody>
                    <a:bodyPr/>
                    <a:lstStyle/>
                    <a:p>
                      <a:pPr algn="ctr">
                        <a:lnSpc>
                          <a:spcPts val="3801"/>
                        </a:lnSpc>
                        <a:defRPr/>
                      </a:pPr>
                      <a:r>
                        <a:rPr lang="en-US" sz="2715">
                          <a:solidFill>
                            <a:srgbClr val="000000"/>
                          </a:solidFill>
                          <a:latin typeface="Garet Bold"/>
                        </a:rPr>
                        <a:t>Global Explorer</a:t>
                      </a:r>
                      <a:endParaRPr lang="en-US" sz="1100"/>
                    </a:p>
                  </a:txBody>
                  <a:tcPr marL="184726" marR="184726" marT="184726" marB="184726" anchor="ctr">
                    <a:lnL w="27709" cap="flat" cmpd="sng" algn="ctr">
                      <a:solidFill>
                        <a:srgbClr val="000000"/>
                      </a:solidFill>
                      <a:prstDash val="solid"/>
                      <a:round/>
                      <a:headEnd type="none" w="med" len="med"/>
                      <a:tailEnd type="none" w="med" len="med"/>
                    </a:lnL>
                    <a:lnR w="27709" cap="flat" cmpd="sng" algn="ctr">
                      <a:solidFill>
                        <a:srgbClr val="000000"/>
                      </a:solidFill>
                      <a:prstDash val="solid"/>
                      <a:round/>
                      <a:headEnd type="none" w="med" len="med"/>
                      <a:tailEnd type="none" w="med" len="med"/>
                    </a:lnR>
                    <a:lnT w="27709" cap="flat" cmpd="sng" algn="ctr">
                      <a:solidFill>
                        <a:srgbClr val="000000"/>
                      </a:solidFill>
                      <a:prstDash val="solid"/>
                      <a:round/>
                      <a:headEnd type="none" w="med" len="med"/>
                      <a:tailEnd type="none" w="med" len="med"/>
                    </a:lnT>
                    <a:lnB w="27709" cap="flat" cmpd="sng" algn="ctr">
                      <a:solidFill>
                        <a:srgbClr val="000000"/>
                      </a:solidFill>
                      <a:prstDash val="solid"/>
                      <a:round/>
                      <a:headEnd type="none" w="med" len="med"/>
                      <a:tailEnd type="none" w="med" len="med"/>
                    </a:lnB>
                    <a:solidFill>
                      <a:srgbClr val="009081"/>
                    </a:solidFill>
                  </a:tcPr>
                </a:tc>
                <a:tc>
                  <a:txBody>
                    <a:bodyPr/>
                    <a:lstStyle/>
                    <a:p>
                      <a:pPr algn="ctr">
                        <a:lnSpc>
                          <a:spcPts val="2443"/>
                        </a:lnSpc>
                        <a:defRPr/>
                      </a:pPr>
                      <a:r>
                        <a:rPr lang="en-US" sz="1745">
                          <a:solidFill>
                            <a:srgbClr val="000000"/>
                          </a:solidFill>
                          <a:latin typeface="Garet"/>
                        </a:rPr>
                        <a:t>Complete 1 core course &amp; 1 GEP-approved course</a:t>
                      </a:r>
                    </a:p>
                    <a:p>
                      <a:pPr algn="ctr">
                        <a:lnSpc>
                          <a:spcPts val="2443"/>
                        </a:lnSpc>
                        <a:defRPr/>
                      </a:pPr>
                      <a:r>
                        <a:rPr lang="en-US" sz="1400">
                          <a:solidFill>
                            <a:srgbClr val="000000"/>
                          </a:solidFill>
                          <a:latin typeface="Garet"/>
                        </a:rPr>
                        <a:t>(most double-dip towards graduation)</a:t>
                      </a:r>
                      <a:endParaRPr lang="en-US" sz="1000"/>
                    </a:p>
                  </a:txBody>
                  <a:tcPr marL="184726" marR="184726" marT="184726" marB="184726" anchor="ctr">
                    <a:lnL w="27709" cap="flat" cmpd="sng" algn="ctr">
                      <a:solidFill>
                        <a:srgbClr val="000000"/>
                      </a:solidFill>
                      <a:prstDash val="solid"/>
                      <a:round/>
                      <a:headEnd type="none" w="med" len="med"/>
                      <a:tailEnd type="none" w="med" len="med"/>
                    </a:lnL>
                    <a:lnR w="27709" cap="flat" cmpd="sng" algn="ctr">
                      <a:solidFill>
                        <a:srgbClr val="000000"/>
                      </a:solidFill>
                      <a:prstDash val="solid"/>
                      <a:round/>
                      <a:headEnd type="none" w="med" len="med"/>
                      <a:tailEnd type="none" w="med" len="med"/>
                    </a:lnR>
                    <a:lnT w="27709" cap="flat" cmpd="sng" algn="ctr">
                      <a:solidFill>
                        <a:srgbClr val="000000"/>
                      </a:solidFill>
                      <a:prstDash val="solid"/>
                      <a:round/>
                      <a:headEnd type="none" w="med" len="med"/>
                      <a:tailEnd type="none" w="med" len="med"/>
                    </a:lnT>
                    <a:lnB w="27709" cap="flat" cmpd="sng" algn="ctr">
                      <a:solidFill>
                        <a:srgbClr val="000000"/>
                      </a:solidFill>
                      <a:prstDash val="solid"/>
                      <a:round/>
                      <a:headEnd type="none" w="med" len="med"/>
                      <a:tailEnd type="none" w="med" len="med"/>
                    </a:lnB>
                  </a:tcPr>
                </a:tc>
                <a:tc>
                  <a:txBody>
                    <a:bodyPr/>
                    <a:lstStyle/>
                    <a:p>
                      <a:pPr algn="ctr">
                        <a:lnSpc>
                          <a:spcPts val="2443"/>
                        </a:lnSpc>
                        <a:defRPr/>
                      </a:pPr>
                      <a:r>
                        <a:rPr lang="en-US" sz="1600">
                          <a:solidFill>
                            <a:srgbClr val="000000"/>
                          </a:solidFill>
                          <a:latin typeface="Garet"/>
                        </a:rPr>
                        <a:t>$1000 for studying abroad</a:t>
                      </a:r>
                    </a:p>
                    <a:p>
                      <a:pPr algn="ctr">
                        <a:lnSpc>
                          <a:spcPts val="2443"/>
                        </a:lnSpc>
                        <a:defRPr/>
                      </a:pPr>
                      <a:r>
                        <a:rPr lang="en-US" sz="1200">
                          <a:solidFill>
                            <a:srgbClr val="000000"/>
                          </a:solidFill>
                          <a:latin typeface="Garet"/>
                        </a:rPr>
                        <a:t>(repeatable but not stackable)</a:t>
                      </a:r>
                      <a:endParaRPr lang="en-US" sz="900"/>
                    </a:p>
                  </a:txBody>
                  <a:tcPr marL="184726" marR="184726" marT="184726" marB="184726" anchor="ctr">
                    <a:lnL w="27709" cap="flat" cmpd="sng" algn="ctr">
                      <a:solidFill>
                        <a:srgbClr val="000000"/>
                      </a:solidFill>
                      <a:prstDash val="solid"/>
                      <a:round/>
                      <a:headEnd type="none" w="med" len="med"/>
                      <a:tailEnd type="none" w="med" len="med"/>
                    </a:lnL>
                    <a:lnR w="27709" cap="flat" cmpd="sng" algn="ctr">
                      <a:solidFill>
                        <a:srgbClr val="000000"/>
                      </a:solidFill>
                      <a:prstDash val="solid"/>
                      <a:round/>
                      <a:headEnd type="none" w="med" len="med"/>
                      <a:tailEnd type="none" w="med" len="med"/>
                    </a:lnR>
                    <a:lnT w="27709" cap="flat" cmpd="sng" algn="ctr">
                      <a:solidFill>
                        <a:srgbClr val="000000"/>
                      </a:solidFill>
                      <a:prstDash val="solid"/>
                      <a:round/>
                      <a:headEnd type="none" w="med" len="med"/>
                      <a:tailEnd type="none" w="med" len="med"/>
                    </a:lnT>
                    <a:lnB w="2770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527631">
                <a:tc>
                  <a:txBody>
                    <a:bodyPr/>
                    <a:lstStyle/>
                    <a:p>
                      <a:pPr algn="ctr">
                        <a:lnSpc>
                          <a:spcPts val="3801"/>
                        </a:lnSpc>
                        <a:defRPr/>
                      </a:pPr>
                      <a:r>
                        <a:rPr lang="en-US" sz="2715">
                          <a:solidFill>
                            <a:srgbClr val="000000"/>
                          </a:solidFill>
                          <a:latin typeface="Garet Bold"/>
                        </a:rPr>
                        <a:t>Global Citizen</a:t>
                      </a:r>
                      <a:endParaRPr lang="en-US" sz="1100"/>
                    </a:p>
                  </a:txBody>
                  <a:tcPr marL="184726" marR="184726" marT="184726" marB="184726" anchor="ctr">
                    <a:lnL w="27709" cap="flat" cmpd="sng" algn="ctr">
                      <a:solidFill>
                        <a:srgbClr val="000000"/>
                      </a:solidFill>
                      <a:prstDash val="solid"/>
                      <a:round/>
                      <a:headEnd type="none" w="med" len="med"/>
                      <a:tailEnd type="none" w="med" len="med"/>
                    </a:lnL>
                    <a:lnR w="27709" cap="flat" cmpd="sng" algn="ctr">
                      <a:solidFill>
                        <a:srgbClr val="000000"/>
                      </a:solidFill>
                      <a:prstDash val="solid"/>
                      <a:round/>
                      <a:headEnd type="none" w="med" len="med"/>
                      <a:tailEnd type="none" w="med" len="med"/>
                    </a:lnR>
                    <a:lnT w="27709" cap="flat" cmpd="sng" algn="ctr">
                      <a:solidFill>
                        <a:srgbClr val="000000"/>
                      </a:solidFill>
                      <a:prstDash val="solid"/>
                      <a:round/>
                      <a:headEnd type="none" w="med" len="med"/>
                      <a:tailEnd type="none" w="med" len="med"/>
                    </a:lnT>
                    <a:lnB w="27709" cap="flat" cmpd="sng" algn="ctr">
                      <a:solidFill>
                        <a:srgbClr val="000000"/>
                      </a:solidFill>
                      <a:prstDash val="solid"/>
                      <a:round/>
                      <a:headEnd type="none" w="med" len="med"/>
                      <a:tailEnd type="none" w="med" len="med"/>
                    </a:lnB>
                    <a:solidFill>
                      <a:srgbClr val="E56849"/>
                    </a:solidFill>
                  </a:tcPr>
                </a:tc>
                <a:tc>
                  <a:txBody>
                    <a:bodyPr/>
                    <a:lstStyle/>
                    <a:p>
                      <a:pPr algn="ctr">
                        <a:lnSpc>
                          <a:spcPts val="2443"/>
                        </a:lnSpc>
                        <a:defRPr/>
                      </a:pPr>
                      <a:r>
                        <a:rPr lang="en-US" sz="1745">
                          <a:solidFill>
                            <a:srgbClr val="000000"/>
                          </a:solidFill>
                          <a:latin typeface="Garet"/>
                        </a:rPr>
                        <a:t>Meet 2 Global Citizen Requirements</a:t>
                      </a:r>
                      <a:endParaRPr lang="en-US" sz="1100"/>
                    </a:p>
                  </a:txBody>
                  <a:tcPr marL="184726" marR="184726" marT="184726" marB="184726" anchor="ctr">
                    <a:lnL w="27709" cap="flat" cmpd="sng" algn="ctr">
                      <a:solidFill>
                        <a:srgbClr val="000000"/>
                      </a:solidFill>
                      <a:prstDash val="solid"/>
                      <a:round/>
                      <a:headEnd type="none" w="med" len="med"/>
                      <a:tailEnd type="none" w="med" len="med"/>
                    </a:lnL>
                    <a:lnR w="27709" cap="flat" cmpd="sng" algn="ctr">
                      <a:solidFill>
                        <a:srgbClr val="000000"/>
                      </a:solidFill>
                      <a:prstDash val="solid"/>
                      <a:round/>
                      <a:headEnd type="none" w="med" len="med"/>
                      <a:tailEnd type="none" w="med" len="med"/>
                    </a:lnR>
                    <a:lnT w="27709" cap="flat" cmpd="sng" algn="ctr">
                      <a:solidFill>
                        <a:srgbClr val="000000"/>
                      </a:solidFill>
                      <a:prstDash val="solid"/>
                      <a:round/>
                      <a:headEnd type="none" w="med" len="med"/>
                      <a:tailEnd type="none" w="med" len="med"/>
                    </a:lnT>
                    <a:lnB w="27709" cap="flat" cmpd="sng" algn="ctr">
                      <a:solidFill>
                        <a:srgbClr val="000000"/>
                      </a:solidFill>
                      <a:prstDash val="solid"/>
                      <a:round/>
                      <a:headEnd type="none" w="med" len="med"/>
                      <a:tailEnd type="none" w="med" len="med"/>
                    </a:lnB>
                  </a:tcPr>
                </a:tc>
                <a:tc>
                  <a:txBody>
                    <a:bodyPr/>
                    <a:lstStyle/>
                    <a:p>
                      <a:pPr algn="ctr">
                        <a:lnSpc>
                          <a:spcPts val="2443"/>
                        </a:lnSpc>
                        <a:defRPr/>
                      </a:pPr>
                      <a:r>
                        <a:rPr lang="en-US" sz="1600">
                          <a:solidFill>
                            <a:srgbClr val="000000"/>
                          </a:solidFill>
                          <a:latin typeface="Garet"/>
                        </a:rPr>
                        <a:t>Letter of recommendation </a:t>
                      </a:r>
                    </a:p>
                    <a:p>
                      <a:pPr algn="ctr">
                        <a:lnSpc>
                          <a:spcPts val="2443"/>
                        </a:lnSpc>
                        <a:defRPr/>
                      </a:pPr>
                      <a:r>
                        <a:rPr lang="en-US" sz="1600">
                          <a:solidFill>
                            <a:srgbClr val="000000"/>
                          </a:solidFill>
                          <a:latin typeface="Garet"/>
                        </a:rPr>
                        <a:t>&amp; </a:t>
                      </a:r>
                    </a:p>
                    <a:p>
                      <a:pPr algn="ctr">
                        <a:lnSpc>
                          <a:spcPts val="2443"/>
                        </a:lnSpc>
                        <a:defRPr/>
                      </a:pPr>
                      <a:r>
                        <a:rPr lang="en-US" sz="1600">
                          <a:solidFill>
                            <a:srgbClr val="000000"/>
                          </a:solidFill>
                          <a:latin typeface="Garet"/>
                        </a:rPr>
                        <a:t>paid internship opportunities</a:t>
                      </a:r>
                      <a:endParaRPr lang="en-US" sz="1050"/>
                    </a:p>
                  </a:txBody>
                  <a:tcPr marL="184726" marR="184726" marT="184726" marB="184726" anchor="ctr">
                    <a:lnL w="27709" cap="flat" cmpd="sng" algn="ctr">
                      <a:solidFill>
                        <a:srgbClr val="000000"/>
                      </a:solidFill>
                      <a:prstDash val="solid"/>
                      <a:round/>
                      <a:headEnd type="none" w="med" len="med"/>
                      <a:tailEnd type="none" w="med" len="med"/>
                    </a:lnL>
                    <a:lnR w="27709" cap="flat" cmpd="sng" algn="ctr">
                      <a:solidFill>
                        <a:srgbClr val="000000"/>
                      </a:solidFill>
                      <a:prstDash val="solid"/>
                      <a:round/>
                      <a:headEnd type="none" w="med" len="med"/>
                      <a:tailEnd type="none" w="med" len="med"/>
                    </a:lnR>
                    <a:lnT w="27709" cap="flat" cmpd="sng" algn="ctr">
                      <a:solidFill>
                        <a:srgbClr val="000000"/>
                      </a:solidFill>
                      <a:prstDash val="solid"/>
                      <a:round/>
                      <a:headEnd type="none" w="med" len="med"/>
                      <a:tailEnd type="none" w="med" len="med"/>
                    </a:lnT>
                    <a:lnB w="2770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7" name="TextBox 6">
            <a:extLst>
              <a:ext uri="{FF2B5EF4-FFF2-40B4-BE49-F238E27FC236}">
                <a16:creationId xmlns:a16="http://schemas.microsoft.com/office/drawing/2014/main" id="{9E99CF85-93E6-4BE8-A932-8DD61141FBAA}"/>
              </a:ext>
            </a:extLst>
          </p:cNvPr>
          <p:cNvSpPr txBox="1"/>
          <p:nvPr/>
        </p:nvSpPr>
        <p:spPr>
          <a:xfrm>
            <a:off x="1827727" y="1400161"/>
            <a:ext cx="6098144" cy="307777"/>
          </a:xfrm>
          <a:prstGeom prst="rect">
            <a:avLst/>
          </a:prstGeom>
          <a:noFill/>
        </p:spPr>
        <p:txBody>
          <a:bodyPr wrap="none" lIns="91440" tIns="45720" rIns="91440" bIns="45720" rtlCol="0" anchor="t">
            <a:spAutoFit/>
          </a:bodyPr>
          <a:lstStyle/>
          <a:p>
            <a:pPr algn="ctr"/>
            <a:r>
              <a:rPr lang="en-US" sz="1400" b="1" i="1">
                <a:solidFill>
                  <a:srgbClr val="532E1E"/>
                </a:solidFill>
                <a:latin typeface="Montserrat"/>
              </a:rPr>
              <a:t>Students can track their progress any time in </a:t>
            </a:r>
            <a:r>
              <a:rPr lang="en-US" sz="1400" b="1" i="1" err="1">
                <a:solidFill>
                  <a:srgbClr val="532E1E"/>
                </a:solidFill>
                <a:latin typeface="Montserrat"/>
              </a:rPr>
              <a:t>ExperienceWMU</a:t>
            </a:r>
            <a:endParaRPr lang="en-US" sz="1400" b="1" i="1" err="1">
              <a:solidFill>
                <a:srgbClr val="532E1E"/>
              </a:solidFill>
              <a:latin typeface="Montserrat" panose="00000500000000000000"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 y="2"/>
            <a:ext cx="9753598" cy="1477630"/>
            <a:chOff x="0" y="0"/>
            <a:chExt cx="13004797" cy="1970173"/>
          </a:xfrm>
        </p:grpSpPr>
        <p:sp>
          <p:nvSpPr>
            <p:cNvPr id="3" name="Freeform 3"/>
            <p:cNvSpPr/>
            <p:nvPr/>
          </p:nvSpPr>
          <p:spPr>
            <a:xfrm>
              <a:off x="0" y="0"/>
              <a:ext cx="13004800" cy="1970151"/>
            </a:xfrm>
            <a:custGeom>
              <a:avLst/>
              <a:gdLst/>
              <a:ahLst/>
              <a:cxnLst/>
              <a:rect l="l" t="t" r="r" b="b"/>
              <a:pathLst>
                <a:path w="13004800" h="1970151">
                  <a:moveTo>
                    <a:pt x="0" y="0"/>
                  </a:moveTo>
                  <a:lnTo>
                    <a:pt x="13004800" y="0"/>
                  </a:lnTo>
                  <a:lnTo>
                    <a:pt x="13004800" y="1970151"/>
                  </a:lnTo>
                  <a:lnTo>
                    <a:pt x="0" y="1970151"/>
                  </a:lnTo>
                  <a:close/>
                </a:path>
              </a:pathLst>
            </a:custGeom>
            <a:solidFill>
              <a:srgbClr val="F1C500"/>
            </a:solidFill>
          </p:spPr>
          <p:txBody>
            <a:bodyPr/>
            <a:lstStyle/>
            <a:p>
              <a:endParaRPr lang="en-US"/>
            </a:p>
          </p:txBody>
        </p:sp>
      </p:grpSp>
      <p:sp>
        <p:nvSpPr>
          <p:cNvPr id="4" name="TextBox 4"/>
          <p:cNvSpPr txBox="1"/>
          <p:nvPr/>
        </p:nvSpPr>
        <p:spPr>
          <a:xfrm>
            <a:off x="761999" y="2971800"/>
            <a:ext cx="8229600" cy="3339953"/>
          </a:xfrm>
          <a:prstGeom prst="rect">
            <a:avLst/>
          </a:prstGeom>
        </p:spPr>
        <p:txBody>
          <a:bodyPr wrap="square" lIns="0" tIns="0" rIns="0" bIns="0" rtlCol="0" anchor="t">
            <a:spAutoFit/>
          </a:bodyPr>
          <a:lstStyle/>
          <a:p>
            <a:pPr marL="414020" lvl="1" indent="-207010">
              <a:lnSpc>
                <a:spcPts val="2880"/>
              </a:lnSpc>
              <a:spcAft>
                <a:spcPts val="1200"/>
              </a:spcAft>
              <a:buFont typeface="Arial"/>
              <a:buChar char="•"/>
            </a:pPr>
            <a:r>
              <a:rPr lang="en-US" sz="1900">
                <a:solidFill>
                  <a:srgbClr val="532E1E"/>
                </a:solidFill>
                <a:latin typeface="Montserrat"/>
              </a:rPr>
              <a:t>Gain </a:t>
            </a:r>
            <a:r>
              <a:rPr lang="en-US" sz="1900" b="1">
                <a:solidFill>
                  <a:srgbClr val="532E1E"/>
                </a:solidFill>
                <a:latin typeface="Montserrat"/>
              </a:rPr>
              <a:t>major, minor, or essential studies credits </a:t>
            </a:r>
            <a:r>
              <a:rPr lang="en-US" sz="1900">
                <a:solidFill>
                  <a:srgbClr val="532E1E"/>
                </a:solidFill>
                <a:latin typeface="Montserrat"/>
              </a:rPr>
              <a:t>while living and learning outside the United States.</a:t>
            </a:r>
            <a:endParaRPr lang="en-US" sz="1900">
              <a:latin typeface="Montserrat"/>
            </a:endParaRPr>
          </a:p>
          <a:p>
            <a:pPr marL="414020" lvl="1" indent="-207010">
              <a:lnSpc>
                <a:spcPts val="2880"/>
              </a:lnSpc>
              <a:spcAft>
                <a:spcPts val="1200"/>
              </a:spcAft>
              <a:buFont typeface="Arial"/>
              <a:buChar char="•"/>
            </a:pPr>
            <a:r>
              <a:rPr lang="en-US" sz="1900">
                <a:solidFill>
                  <a:srgbClr val="532E1E"/>
                </a:solidFill>
                <a:latin typeface="Montserrat"/>
              </a:rPr>
              <a:t>Programs </a:t>
            </a:r>
            <a:r>
              <a:rPr lang="en-US" sz="1900" b="1">
                <a:solidFill>
                  <a:srgbClr val="532E1E"/>
                </a:solidFill>
                <a:latin typeface="Montserrat"/>
              </a:rPr>
              <a:t>vary in length</a:t>
            </a:r>
            <a:r>
              <a:rPr lang="en-US" sz="1900">
                <a:solidFill>
                  <a:srgbClr val="532E1E"/>
                </a:solidFill>
                <a:latin typeface="Montserrat"/>
              </a:rPr>
              <a:t> from one week to a full academic year.</a:t>
            </a:r>
          </a:p>
          <a:p>
            <a:pPr marL="414020" lvl="1" indent="-207010">
              <a:lnSpc>
                <a:spcPts val="2880"/>
              </a:lnSpc>
              <a:spcAft>
                <a:spcPts val="1200"/>
              </a:spcAft>
              <a:buFont typeface="Arial"/>
              <a:buChar char="•"/>
            </a:pPr>
            <a:r>
              <a:rPr lang="en-US" sz="1900">
                <a:solidFill>
                  <a:srgbClr val="532E1E"/>
                </a:solidFill>
                <a:latin typeface="Montserrat"/>
              </a:rPr>
              <a:t>Travel </a:t>
            </a:r>
            <a:r>
              <a:rPr lang="en-US" sz="1900" b="1">
                <a:solidFill>
                  <a:srgbClr val="532E1E"/>
                </a:solidFill>
                <a:latin typeface="Montserrat"/>
              </a:rPr>
              <a:t>with WMU instructors </a:t>
            </a:r>
            <a:r>
              <a:rPr lang="en-US" sz="1900">
                <a:solidFill>
                  <a:srgbClr val="532E1E"/>
                </a:solidFill>
                <a:latin typeface="Montserrat"/>
              </a:rPr>
              <a:t>and students </a:t>
            </a:r>
            <a:r>
              <a:rPr lang="en-US" sz="1900" b="1">
                <a:solidFill>
                  <a:srgbClr val="532E1E"/>
                </a:solidFill>
                <a:latin typeface="Montserrat"/>
              </a:rPr>
              <a:t>or</a:t>
            </a:r>
            <a:r>
              <a:rPr lang="en-US" sz="1900">
                <a:solidFill>
                  <a:srgbClr val="532E1E"/>
                </a:solidFill>
                <a:latin typeface="Montserrat"/>
              </a:rPr>
              <a:t> </a:t>
            </a:r>
            <a:r>
              <a:rPr lang="en-US" sz="1900" b="1">
                <a:solidFill>
                  <a:srgbClr val="532E1E"/>
                </a:solidFill>
                <a:latin typeface="Montserrat"/>
              </a:rPr>
              <a:t>go solo</a:t>
            </a:r>
            <a:r>
              <a:rPr lang="en-US" sz="1900">
                <a:solidFill>
                  <a:srgbClr val="532E1E"/>
                </a:solidFill>
                <a:latin typeface="Montserrat"/>
              </a:rPr>
              <a:t>.</a:t>
            </a:r>
          </a:p>
          <a:p>
            <a:pPr marL="414020" lvl="1" indent="-207010">
              <a:lnSpc>
                <a:spcPts val="2880"/>
              </a:lnSpc>
              <a:spcAft>
                <a:spcPts val="1200"/>
              </a:spcAft>
              <a:buFont typeface="Arial"/>
              <a:buChar char="•"/>
            </a:pPr>
            <a:r>
              <a:rPr lang="en-US" sz="1900">
                <a:solidFill>
                  <a:srgbClr val="532E1E"/>
                </a:solidFill>
                <a:latin typeface="Montserrat"/>
              </a:rPr>
              <a:t>Plan as </a:t>
            </a:r>
            <a:r>
              <a:rPr lang="en-US" sz="1900" b="1">
                <a:solidFill>
                  <a:srgbClr val="532E1E"/>
                </a:solidFill>
                <a:latin typeface="Montserrat"/>
              </a:rPr>
              <a:t>early</a:t>
            </a:r>
            <a:r>
              <a:rPr lang="en-US" sz="1900">
                <a:solidFill>
                  <a:srgbClr val="532E1E"/>
                </a:solidFill>
                <a:latin typeface="Montserrat"/>
              </a:rPr>
              <a:t> as possible!</a:t>
            </a:r>
          </a:p>
          <a:p>
            <a:pPr marL="414020" lvl="1" indent="-207010" algn="l">
              <a:lnSpc>
                <a:spcPts val="2879"/>
              </a:lnSpc>
              <a:spcAft>
                <a:spcPts val="1200"/>
              </a:spcAft>
              <a:buFont typeface="Arial"/>
              <a:buChar char="•"/>
            </a:pPr>
            <a:r>
              <a:rPr lang="en-US" sz="1900">
                <a:solidFill>
                  <a:srgbClr val="532E1E"/>
                </a:solidFill>
                <a:latin typeface="Montserrat"/>
              </a:rPr>
              <a:t>Students can study abroad </a:t>
            </a:r>
            <a:r>
              <a:rPr lang="en-US" sz="1900" b="1">
                <a:solidFill>
                  <a:srgbClr val="532E1E"/>
                </a:solidFill>
                <a:latin typeface="Montserrat"/>
              </a:rPr>
              <a:t>more than once</a:t>
            </a:r>
            <a:r>
              <a:rPr lang="en-US" sz="1900">
                <a:solidFill>
                  <a:srgbClr val="532E1E"/>
                </a:solidFill>
                <a:latin typeface="Montserrat"/>
              </a:rPr>
              <a:t>.</a:t>
            </a:r>
          </a:p>
          <a:p>
            <a:pPr marL="414020" lvl="1" indent="-207010" algn="l">
              <a:lnSpc>
                <a:spcPts val="2879"/>
              </a:lnSpc>
              <a:spcAft>
                <a:spcPts val="1200"/>
              </a:spcAft>
              <a:buFont typeface="Arial"/>
              <a:buChar char="•"/>
            </a:pPr>
            <a:r>
              <a:rPr lang="en-US" sz="1900">
                <a:solidFill>
                  <a:srgbClr val="532E1E"/>
                </a:solidFill>
                <a:latin typeface="Montserrat"/>
              </a:rPr>
              <a:t>Lots of </a:t>
            </a:r>
            <a:r>
              <a:rPr lang="en-US" sz="1900" b="1">
                <a:solidFill>
                  <a:srgbClr val="532E1E"/>
                </a:solidFill>
                <a:latin typeface="Montserrat"/>
              </a:rPr>
              <a:t>unique scholarships </a:t>
            </a:r>
            <a:r>
              <a:rPr lang="en-US" sz="1900">
                <a:solidFill>
                  <a:srgbClr val="532E1E"/>
                </a:solidFill>
                <a:latin typeface="Montserrat"/>
              </a:rPr>
              <a:t>exist just</a:t>
            </a:r>
            <a:r>
              <a:rPr lang="en-US" sz="1900" b="1">
                <a:solidFill>
                  <a:srgbClr val="532E1E"/>
                </a:solidFill>
                <a:latin typeface="Montserrat"/>
              </a:rPr>
              <a:t> for studying abroad</a:t>
            </a:r>
            <a:r>
              <a:rPr lang="en-US" sz="1900">
                <a:solidFill>
                  <a:srgbClr val="532E1E"/>
                </a:solidFill>
                <a:latin typeface="Montserrat"/>
              </a:rPr>
              <a:t>.</a:t>
            </a:r>
          </a:p>
        </p:txBody>
      </p:sp>
      <p:sp>
        <p:nvSpPr>
          <p:cNvPr id="5" name="TextBox 5"/>
          <p:cNvSpPr txBox="1"/>
          <p:nvPr/>
        </p:nvSpPr>
        <p:spPr>
          <a:xfrm>
            <a:off x="1670115" y="2289079"/>
            <a:ext cx="6413369" cy="353339"/>
          </a:xfrm>
          <a:prstGeom prst="rect">
            <a:avLst/>
          </a:prstGeom>
        </p:spPr>
        <p:txBody>
          <a:bodyPr lIns="0" tIns="0" rIns="0" bIns="0" rtlCol="0" anchor="t">
            <a:spAutoFit/>
          </a:bodyPr>
          <a:lstStyle/>
          <a:p>
            <a:pPr algn="ctr">
              <a:lnSpc>
                <a:spcPts val="2764"/>
              </a:lnSpc>
            </a:pPr>
            <a:r>
              <a:rPr lang="en-US" sz="2559">
                <a:solidFill>
                  <a:srgbClr val="532E1E"/>
                </a:solidFill>
                <a:latin typeface="Montserrat Bold"/>
              </a:rPr>
              <a:t>What is Study Abroad?</a:t>
            </a:r>
          </a:p>
        </p:txBody>
      </p:sp>
      <p:grpSp>
        <p:nvGrpSpPr>
          <p:cNvPr id="6" name="Group 6"/>
          <p:cNvGrpSpPr/>
          <p:nvPr/>
        </p:nvGrpSpPr>
        <p:grpSpPr>
          <a:xfrm>
            <a:off x="2182133" y="156706"/>
            <a:ext cx="5389334" cy="1149628"/>
            <a:chOff x="0" y="0"/>
            <a:chExt cx="7185779" cy="1532837"/>
          </a:xfrm>
        </p:grpSpPr>
        <p:pic>
          <p:nvPicPr>
            <p:cNvPr id="7" name="Picture 7"/>
            <p:cNvPicPr>
              <a:picLocks noChangeAspect="1"/>
            </p:cNvPicPr>
            <p:nvPr/>
          </p:nvPicPr>
          <p:blipFill>
            <a:blip r:embed="rId2"/>
            <a:srcRect l="9662"/>
            <a:stretch>
              <a:fillRect/>
            </a:stretch>
          </p:blipFill>
          <p:spPr>
            <a:xfrm>
              <a:off x="1903173" y="333199"/>
              <a:ext cx="5282606" cy="528103"/>
            </a:xfrm>
            <a:prstGeom prst="rect">
              <a:avLst/>
            </a:prstGeom>
          </p:spPr>
        </p:pic>
        <p:pic>
          <p:nvPicPr>
            <p:cNvPr id="8" name="Picture 8"/>
            <p:cNvPicPr>
              <a:picLocks noChangeAspect="1"/>
            </p:cNvPicPr>
            <p:nvPr/>
          </p:nvPicPr>
          <p:blipFill>
            <a:blip r:embed="rId3"/>
            <a:srcRect/>
            <a:stretch>
              <a:fillRect/>
            </a:stretch>
          </p:blipFill>
          <p:spPr>
            <a:xfrm>
              <a:off x="0" y="0"/>
              <a:ext cx="1526105" cy="1531908"/>
            </a:xfrm>
            <a:prstGeom prst="rect">
              <a:avLst/>
            </a:prstGeom>
          </p:spPr>
        </p:pic>
        <p:sp>
          <p:nvSpPr>
            <p:cNvPr id="9" name="AutoShape 9"/>
            <p:cNvSpPr/>
            <p:nvPr/>
          </p:nvSpPr>
          <p:spPr>
            <a:xfrm>
              <a:off x="1739348" y="929"/>
              <a:ext cx="0" cy="1531908"/>
            </a:xfrm>
            <a:prstGeom prst="line">
              <a:avLst/>
            </a:prstGeom>
            <a:ln w="12700" cap="flat">
              <a:solidFill>
                <a:srgbClr val="532E1F"/>
              </a:solidFill>
              <a:prstDash val="solid"/>
              <a:headEnd type="none" w="sm" len="sm"/>
              <a:tailEnd type="none" w="sm" len="sm"/>
            </a:ln>
          </p:spPr>
          <p:txBody>
            <a:bodyPr/>
            <a:lstStyle/>
            <a:p>
              <a:endParaRPr lang="en-US"/>
            </a:p>
          </p:txBody>
        </p:sp>
        <p:sp>
          <p:nvSpPr>
            <p:cNvPr id="10" name="TextBox 10"/>
            <p:cNvSpPr txBox="1"/>
            <p:nvPr/>
          </p:nvSpPr>
          <p:spPr>
            <a:xfrm>
              <a:off x="1903173" y="823204"/>
              <a:ext cx="5277526" cy="333169"/>
            </a:xfrm>
            <a:prstGeom prst="rect">
              <a:avLst/>
            </a:prstGeom>
          </p:spPr>
          <p:txBody>
            <a:bodyPr wrap="square" lIns="0" tIns="0" rIns="0" bIns="0" rtlCol="0" anchor="t">
              <a:spAutoFit/>
            </a:bodyPr>
            <a:lstStyle/>
            <a:p>
              <a:pPr algn="ctr">
                <a:lnSpc>
                  <a:spcPts val="2116"/>
                </a:lnSpc>
              </a:pPr>
              <a:r>
                <a:rPr lang="en-US" sz="1512">
                  <a:solidFill>
                    <a:srgbClr val="532E1F"/>
                  </a:solidFill>
                  <a:latin typeface="Montserrat"/>
                </a:rPr>
                <a:t>Haenicke Institute for Global Education</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6" b="26"/>
          <a:stretch>
            <a:fillRect/>
          </a:stretch>
        </p:blipFill>
        <p:spPr>
          <a:xfrm>
            <a:off x="192494" y="182005"/>
            <a:ext cx="4753456" cy="7012737"/>
          </a:xfrm>
          <a:prstGeom prst="rect">
            <a:avLst/>
          </a:prstGeom>
        </p:spPr>
      </p:pic>
      <p:pic>
        <p:nvPicPr>
          <p:cNvPr id="3" name="Picture 3"/>
          <p:cNvPicPr>
            <a:picLocks noChangeAspect="1"/>
          </p:cNvPicPr>
          <p:nvPr/>
        </p:nvPicPr>
        <p:blipFill>
          <a:blip r:embed="rId3"/>
          <a:srcRect l="30153" r="19009"/>
          <a:stretch>
            <a:fillRect/>
          </a:stretch>
        </p:blipFill>
        <p:spPr>
          <a:xfrm>
            <a:off x="192494" y="182005"/>
            <a:ext cx="4753456" cy="7012737"/>
          </a:xfrm>
          <a:prstGeom prst="rect">
            <a:avLst/>
          </a:prstGeom>
        </p:spPr>
      </p:pic>
      <p:sp>
        <p:nvSpPr>
          <p:cNvPr id="4" name="TextBox 4"/>
          <p:cNvSpPr txBox="1"/>
          <p:nvPr/>
        </p:nvSpPr>
        <p:spPr>
          <a:xfrm>
            <a:off x="5310980" y="1896706"/>
            <a:ext cx="4137819" cy="359073"/>
          </a:xfrm>
          <a:prstGeom prst="rect">
            <a:avLst/>
          </a:prstGeom>
        </p:spPr>
        <p:txBody>
          <a:bodyPr wrap="square" lIns="0" tIns="0" rIns="0" bIns="0" rtlCol="0" anchor="t">
            <a:spAutoFit/>
          </a:bodyPr>
          <a:lstStyle/>
          <a:p>
            <a:pPr algn="l">
              <a:lnSpc>
                <a:spcPts val="2764"/>
              </a:lnSpc>
            </a:pPr>
            <a:r>
              <a:rPr lang="en-US" sz="2559">
                <a:solidFill>
                  <a:srgbClr val="532E1E"/>
                </a:solidFill>
                <a:latin typeface="Montserrat Bold"/>
              </a:rPr>
              <a:t>Why Study Abroad?</a:t>
            </a:r>
          </a:p>
        </p:txBody>
      </p:sp>
      <p:sp>
        <p:nvSpPr>
          <p:cNvPr id="5" name="TextBox 5"/>
          <p:cNvSpPr txBox="1"/>
          <p:nvPr/>
        </p:nvSpPr>
        <p:spPr>
          <a:xfrm>
            <a:off x="5258487" y="2371758"/>
            <a:ext cx="3379168" cy="3581654"/>
          </a:xfrm>
          <a:prstGeom prst="rect">
            <a:avLst/>
          </a:prstGeom>
        </p:spPr>
        <p:txBody>
          <a:bodyPr lIns="0" tIns="0" rIns="0" bIns="0" rtlCol="0" anchor="t">
            <a:spAutoFit/>
          </a:bodyPr>
          <a:lstStyle/>
          <a:p>
            <a:pPr marL="322410" lvl="1" indent="-161205">
              <a:lnSpc>
                <a:spcPts val="2239"/>
              </a:lnSpc>
              <a:buFont typeface="Arial"/>
              <a:buChar char="•"/>
            </a:pPr>
            <a:r>
              <a:rPr lang="en-US" sz="1493">
                <a:solidFill>
                  <a:srgbClr val="532E1E"/>
                </a:solidFill>
                <a:latin typeface="Montserrat Bold"/>
              </a:rPr>
              <a:t>Grow as an individual </a:t>
            </a:r>
          </a:p>
          <a:p>
            <a:pPr marL="644821" lvl="2" indent="-214940">
              <a:lnSpc>
                <a:spcPts val="2239"/>
              </a:lnSpc>
              <a:buFont typeface="Arial"/>
              <a:buChar char="⚬"/>
            </a:pPr>
            <a:r>
              <a:rPr lang="en-US" sz="1493">
                <a:solidFill>
                  <a:srgbClr val="532E1E"/>
                </a:solidFill>
                <a:latin typeface="Montserrat Medium"/>
              </a:rPr>
              <a:t>Gain the lifelong benefits of improved self-confidence, critical thinking skills, creativity, and more</a:t>
            </a:r>
          </a:p>
          <a:p>
            <a:pPr marL="322410" lvl="1" indent="-161205">
              <a:lnSpc>
                <a:spcPts val="2239"/>
              </a:lnSpc>
              <a:buFont typeface="Arial"/>
              <a:buChar char="•"/>
            </a:pPr>
            <a:r>
              <a:rPr lang="en-US" sz="1493">
                <a:solidFill>
                  <a:srgbClr val="532E1E"/>
                </a:solidFill>
                <a:latin typeface="Montserrat Bold"/>
              </a:rPr>
              <a:t>Succeed professionally </a:t>
            </a:r>
          </a:p>
          <a:p>
            <a:pPr marL="644821" lvl="2" indent="-214940">
              <a:lnSpc>
                <a:spcPts val="2239"/>
              </a:lnSpc>
              <a:buFont typeface="Arial"/>
              <a:buChar char="⚬"/>
            </a:pPr>
            <a:r>
              <a:rPr lang="en-US" sz="1493">
                <a:solidFill>
                  <a:srgbClr val="532E1E"/>
                </a:solidFill>
                <a:latin typeface="Montserrat"/>
              </a:rPr>
              <a:t>Impress employers with skills you can't get in a classroom alone.</a:t>
            </a:r>
          </a:p>
          <a:p>
            <a:pPr marL="322410" lvl="1" indent="-161205">
              <a:lnSpc>
                <a:spcPts val="2239"/>
              </a:lnSpc>
              <a:buFont typeface="Arial"/>
              <a:buChar char="•"/>
            </a:pPr>
            <a:r>
              <a:rPr lang="en-US" sz="1493">
                <a:solidFill>
                  <a:srgbClr val="532E1E"/>
                </a:solidFill>
                <a:latin typeface="Montserrat Bold"/>
              </a:rPr>
              <a:t>Excel academically </a:t>
            </a:r>
          </a:p>
          <a:p>
            <a:pPr marL="644821" lvl="2" indent="-214940">
              <a:lnSpc>
                <a:spcPts val="2239"/>
              </a:lnSpc>
              <a:buFont typeface="Arial"/>
              <a:buChar char="⚬"/>
            </a:pPr>
            <a:r>
              <a:rPr lang="en-US" sz="1493">
                <a:solidFill>
                  <a:srgbClr val="532E1E"/>
                </a:solidFill>
                <a:latin typeface="Montserrat"/>
              </a:rPr>
              <a:t>Graduate on time with a higher GPA than your peers.</a:t>
            </a:r>
          </a:p>
          <a:p>
            <a:pPr marL="322411" lvl="1" indent="-161205">
              <a:lnSpc>
                <a:spcPts val="2239"/>
              </a:lnSpc>
              <a:buFont typeface="Arial"/>
              <a:buChar char="•"/>
            </a:pPr>
            <a:r>
              <a:rPr lang="en-US" sz="1493">
                <a:solidFill>
                  <a:srgbClr val="532E1E"/>
                </a:solidFill>
                <a:latin typeface="Montserrat Bold"/>
              </a:rPr>
              <a:t>What's missing?</a:t>
            </a:r>
          </a:p>
        </p:txBody>
      </p:sp>
      <p:pic>
        <p:nvPicPr>
          <p:cNvPr id="6" name="Picture 2">
            <a:extLst>
              <a:ext uri="{FF2B5EF4-FFF2-40B4-BE49-F238E27FC236}">
                <a16:creationId xmlns:a16="http://schemas.microsoft.com/office/drawing/2014/main" id="{FF4248AD-B8A3-40A3-A603-A056A5426496}"/>
              </a:ext>
            </a:extLst>
          </p:cNvPr>
          <p:cNvPicPr>
            <a:picLocks noChangeAspect="1"/>
          </p:cNvPicPr>
          <p:nvPr/>
        </p:nvPicPr>
        <p:blipFill>
          <a:blip r:embed="rId4"/>
          <a:srcRect l="841" r="841"/>
          <a:stretch>
            <a:fillRect/>
          </a:stretch>
        </p:blipFill>
        <p:spPr>
          <a:xfrm>
            <a:off x="7390101" y="6324600"/>
            <a:ext cx="2003967" cy="64582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68865-ADAA-4953-CB1B-8082C293D8ED}"/>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B91608C9-5EAD-81A3-82FF-8CF88FE681D6}"/>
              </a:ext>
            </a:extLst>
          </p:cNvPr>
          <p:cNvPicPr>
            <a:picLocks noChangeAspect="1"/>
          </p:cNvPicPr>
          <p:nvPr/>
        </p:nvPicPr>
        <p:blipFill>
          <a:blip r:embed="rId2"/>
          <a:srcRect l="841" r="841"/>
          <a:stretch>
            <a:fillRect/>
          </a:stretch>
        </p:blipFill>
        <p:spPr>
          <a:xfrm>
            <a:off x="574225" y="6244198"/>
            <a:ext cx="2003967" cy="645829"/>
          </a:xfrm>
          <a:prstGeom prst="rect">
            <a:avLst/>
          </a:prstGeom>
        </p:spPr>
      </p:pic>
      <p:grpSp>
        <p:nvGrpSpPr>
          <p:cNvPr id="3" name="Group 3">
            <a:extLst>
              <a:ext uri="{FF2B5EF4-FFF2-40B4-BE49-F238E27FC236}">
                <a16:creationId xmlns:a16="http://schemas.microsoft.com/office/drawing/2014/main" id="{BEE7CE66-9BB9-FECA-C961-33A11D26A763}"/>
              </a:ext>
            </a:extLst>
          </p:cNvPr>
          <p:cNvGrpSpPr/>
          <p:nvPr/>
        </p:nvGrpSpPr>
        <p:grpSpPr>
          <a:xfrm>
            <a:off x="6" y="2"/>
            <a:ext cx="9753598" cy="1477630"/>
            <a:chOff x="0" y="0"/>
            <a:chExt cx="13004797" cy="1970173"/>
          </a:xfrm>
        </p:grpSpPr>
        <p:sp>
          <p:nvSpPr>
            <p:cNvPr id="4" name="Freeform 4">
              <a:extLst>
                <a:ext uri="{FF2B5EF4-FFF2-40B4-BE49-F238E27FC236}">
                  <a16:creationId xmlns:a16="http://schemas.microsoft.com/office/drawing/2014/main" id="{40A160FF-6795-7D27-799F-2B9D0209DF8B}"/>
                </a:ext>
              </a:extLst>
            </p:cNvPr>
            <p:cNvSpPr/>
            <p:nvPr/>
          </p:nvSpPr>
          <p:spPr>
            <a:xfrm>
              <a:off x="0" y="0"/>
              <a:ext cx="13004800" cy="1970151"/>
            </a:xfrm>
            <a:custGeom>
              <a:avLst/>
              <a:gdLst/>
              <a:ahLst/>
              <a:cxnLst/>
              <a:rect l="l" t="t" r="r" b="b"/>
              <a:pathLst>
                <a:path w="13004800" h="1970151">
                  <a:moveTo>
                    <a:pt x="0" y="0"/>
                  </a:moveTo>
                  <a:lnTo>
                    <a:pt x="13004800" y="0"/>
                  </a:lnTo>
                  <a:lnTo>
                    <a:pt x="13004800" y="1970151"/>
                  </a:lnTo>
                  <a:lnTo>
                    <a:pt x="0" y="1970151"/>
                  </a:lnTo>
                  <a:close/>
                </a:path>
              </a:pathLst>
            </a:custGeom>
            <a:solidFill>
              <a:srgbClr val="F1C500"/>
            </a:solidFill>
          </p:spPr>
          <p:txBody>
            <a:bodyPr/>
            <a:lstStyle/>
            <a:p>
              <a:endParaRPr lang="en-US"/>
            </a:p>
          </p:txBody>
        </p:sp>
      </p:grpSp>
      <p:sp>
        <p:nvSpPr>
          <p:cNvPr id="5" name="TextBox 5">
            <a:extLst>
              <a:ext uri="{FF2B5EF4-FFF2-40B4-BE49-F238E27FC236}">
                <a16:creationId xmlns:a16="http://schemas.microsoft.com/office/drawing/2014/main" id="{7BD6E953-2244-A286-9F5E-625ED9C49551}"/>
              </a:ext>
            </a:extLst>
          </p:cNvPr>
          <p:cNvSpPr txBox="1"/>
          <p:nvPr/>
        </p:nvSpPr>
        <p:spPr>
          <a:xfrm>
            <a:off x="14140" y="1600200"/>
            <a:ext cx="5319860" cy="4340034"/>
          </a:xfrm>
          <a:prstGeom prst="rect">
            <a:avLst/>
          </a:prstGeom>
        </p:spPr>
        <p:txBody>
          <a:bodyPr wrap="square" lIns="0" tIns="0" rIns="0" bIns="0" rtlCol="0" anchor="t">
            <a:spAutoFit/>
          </a:bodyPr>
          <a:lstStyle/>
          <a:p>
            <a:pPr marL="1104900" lvl="2" indent="-368300">
              <a:lnSpc>
                <a:spcPts val="3839"/>
              </a:lnSpc>
              <a:buFont typeface="Arial"/>
              <a:buChar char="⚬"/>
            </a:pPr>
            <a:r>
              <a:rPr lang="en-US" sz="2400">
                <a:solidFill>
                  <a:srgbClr val="532E1E"/>
                </a:solidFill>
                <a:latin typeface="Montserrat Medium"/>
              </a:rPr>
              <a:t>80+ programs in 30+ countries</a:t>
            </a:r>
          </a:p>
          <a:p>
            <a:pPr marL="1104900" lvl="2" indent="-368300">
              <a:lnSpc>
                <a:spcPts val="3839"/>
              </a:lnSpc>
              <a:buFont typeface="Arial"/>
              <a:buChar char="⚬"/>
            </a:pPr>
            <a:r>
              <a:rPr lang="en-US" sz="2400">
                <a:solidFill>
                  <a:srgbClr val="532E1E"/>
                </a:solidFill>
                <a:latin typeface="Montserrat Medium"/>
              </a:rPr>
              <a:t>Unique Scholarships &amp; Financial Aid available</a:t>
            </a:r>
          </a:p>
          <a:p>
            <a:pPr marL="1104900" lvl="2" indent="-368300">
              <a:lnSpc>
                <a:spcPts val="3839"/>
              </a:lnSpc>
              <a:buFont typeface="Arial"/>
              <a:buChar char="⚬"/>
            </a:pPr>
            <a:r>
              <a:rPr lang="en-US" sz="2400">
                <a:solidFill>
                  <a:srgbClr val="532E1E"/>
                </a:solidFill>
                <a:latin typeface="Montserrat Medium"/>
              </a:rPr>
              <a:t>70% of programs </a:t>
            </a:r>
            <a:r>
              <a:rPr lang="en-US" sz="2400">
                <a:solidFill>
                  <a:srgbClr val="532E1E"/>
                </a:solidFill>
                <a:latin typeface="Montserrat Bold"/>
              </a:rPr>
              <a:t>do not require</a:t>
            </a:r>
            <a:r>
              <a:rPr lang="en-US" sz="2400">
                <a:solidFill>
                  <a:srgbClr val="532E1E"/>
                </a:solidFill>
                <a:latin typeface="Montserrat"/>
              </a:rPr>
              <a:t> </a:t>
            </a:r>
            <a:r>
              <a:rPr lang="en-US" sz="2400">
                <a:solidFill>
                  <a:srgbClr val="532E1E"/>
                </a:solidFill>
                <a:latin typeface="Montserrat Medium"/>
              </a:rPr>
              <a:t>learning another language.</a:t>
            </a:r>
          </a:p>
          <a:p>
            <a:pPr marL="1104900" lvl="2" indent="-368300">
              <a:lnSpc>
                <a:spcPts val="3839"/>
              </a:lnSpc>
              <a:buFont typeface="Arial"/>
              <a:buChar char="⚬"/>
            </a:pPr>
            <a:r>
              <a:rPr lang="en-US" sz="2400">
                <a:solidFill>
                  <a:srgbClr val="532E1E"/>
                </a:solidFill>
                <a:latin typeface="Montserrat Medium"/>
              </a:rPr>
              <a:t>Attend an "Information Session“ to get started!</a:t>
            </a:r>
          </a:p>
        </p:txBody>
      </p:sp>
      <p:sp>
        <p:nvSpPr>
          <p:cNvPr id="6" name="TextBox 6">
            <a:extLst>
              <a:ext uri="{FF2B5EF4-FFF2-40B4-BE49-F238E27FC236}">
                <a16:creationId xmlns:a16="http://schemas.microsoft.com/office/drawing/2014/main" id="{4AFB2BC1-E288-1562-7A83-47A9A3755045}"/>
              </a:ext>
            </a:extLst>
          </p:cNvPr>
          <p:cNvSpPr txBox="1"/>
          <p:nvPr/>
        </p:nvSpPr>
        <p:spPr>
          <a:xfrm>
            <a:off x="1736489" y="504112"/>
            <a:ext cx="6280622" cy="502031"/>
          </a:xfrm>
          <a:prstGeom prst="rect">
            <a:avLst/>
          </a:prstGeom>
        </p:spPr>
        <p:txBody>
          <a:bodyPr lIns="0" tIns="0" rIns="0" bIns="0" rtlCol="0" anchor="t">
            <a:spAutoFit/>
          </a:bodyPr>
          <a:lstStyle/>
          <a:p>
            <a:pPr algn="ctr">
              <a:lnSpc>
                <a:spcPts val="3852"/>
              </a:lnSpc>
            </a:pPr>
            <a:r>
              <a:rPr lang="en-US" sz="3566">
                <a:solidFill>
                  <a:srgbClr val="532E1E"/>
                </a:solidFill>
                <a:latin typeface="Montserrat Medium"/>
              </a:rPr>
              <a:t>Study Abroad Quick Facts</a:t>
            </a:r>
          </a:p>
        </p:txBody>
      </p:sp>
      <p:pic>
        <p:nvPicPr>
          <p:cNvPr id="8" name="Picture 7">
            <a:extLst>
              <a:ext uri="{FF2B5EF4-FFF2-40B4-BE49-F238E27FC236}">
                <a16:creationId xmlns:a16="http://schemas.microsoft.com/office/drawing/2014/main" id="{289BF20F-75F5-0B7D-4D85-743CF7CA46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62600" y="1643104"/>
            <a:ext cx="4038600" cy="5384800"/>
          </a:xfrm>
          <a:prstGeom prst="rect">
            <a:avLst/>
          </a:prstGeom>
        </p:spPr>
      </p:pic>
    </p:spTree>
    <p:extLst>
      <p:ext uri="{BB962C8B-B14F-4D97-AF65-F5344CB8AC3E}">
        <p14:creationId xmlns:p14="http://schemas.microsoft.com/office/powerpoint/2010/main" val="2965014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 y="2"/>
            <a:ext cx="9753598" cy="1477630"/>
            <a:chOff x="0" y="0"/>
            <a:chExt cx="13004797" cy="1970173"/>
          </a:xfrm>
        </p:grpSpPr>
        <p:sp>
          <p:nvSpPr>
            <p:cNvPr id="4" name="Freeform 4"/>
            <p:cNvSpPr/>
            <p:nvPr/>
          </p:nvSpPr>
          <p:spPr>
            <a:xfrm>
              <a:off x="0" y="0"/>
              <a:ext cx="13004800" cy="1970151"/>
            </a:xfrm>
            <a:custGeom>
              <a:avLst/>
              <a:gdLst/>
              <a:ahLst/>
              <a:cxnLst/>
              <a:rect l="l" t="t" r="r" b="b"/>
              <a:pathLst>
                <a:path w="13004800" h="1970151">
                  <a:moveTo>
                    <a:pt x="0" y="0"/>
                  </a:moveTo>
                  <a:lnTo>
                    <a:pt x="13004800" y="0"/>
                  </a:lnTo>
                  <a:lnTo>
                    <a:pt x="13004800" y="1970151"/>
                  </a:lnTo>
                  <a:lnTo>
                    <a:pt x="0" y="1970151"/>
                  </a:lnTo>
                  <a:close/>
                </a:path>
              </a:pathLst>
            </a:custGeom>
            <a:solidFill>
              <a:srgbClr val="F1C500"/>
            </a:solidFill>
          </p:spPr>
          <p:txBody>
            <a:bodyPr/>
            <a:lstStyle/>
            <a:p>
              <a:endParaRPr lang="en-US"/>
            </a:p>
          </p:txBody>
        </p:sp>
      </p:grpSp>
      <p:sp>
        <p:nvSpPr>
          <p:cNvPr id="5" name="TextBox 5"/>
          <p:cNvSpPr txBox="1"/>
          <p:nvPr/>
        </p:nvSpPr>
        <p:spPr>
          <a:xfrm>
            <a:off x="4038600" y="1477615"/>
            <a:ext cx="5410200" cy="5789277"/>
          </a:xfrm>
          <a:prstGeom prst="rect">
            <a:avLst/>
          </a:prstGeom>
        </p:spPr>
        <p:txBody>
          <a:bodyPr wrap="square" lIns="0" tIns="0" rIns="0" bIns="0" rtlCol="0" anchor="t">
            <a:spAutoFit/>
          </a:bodyPr>
          <a:lstStyle/>
          <a:p>
            <a:pPr marL="1105407" lvl="2" indent="-368469">
              <a:lnSpc>
                <a:spcPts val="3839"/>
              </a:lnSpc>
              <a:buFont typeface="Arial"/>
              <a:buChar char="⚬"/>
            </a:pPr>
            <a:r>
              <a:rPr lang="en-US" sz="2000" b="1">
                <a:solidFill>
                  <a:srgbClr val="532E1E"/>
                </a:solidFill>
                <a:latin typeface="Montserrat Medium"/>
              </a:rPr>
              <a:t>Program costs vary by: </a:t>
            </a:r>
          </a:p>
          <a:p>
            <a:pPr marL="1562607" lvl="3" indent="-368469">
              <a:lnSpc>
                <a:spcPts val="3839"/>
              </a:lnSpc>
              <a:buFont typeface="Arial"/>
              <a:buChar char="⚬"/>
            </a:pPr>
            <a:r>
              <a:rPr lang="en-US" sz="2000">
                <a:solidFill>
                  <a:srgbClr val="532E1E"/>
                </a:solidFill>
                <a:latin typeface="Montserrat Medium"/>
              </a:rPr>
              <a:t>Number of credits</a:t>
            </a:r>
          </a:p>
          <a:p>
            <a:pPr marL="1562607" lvl="3" indent="-368469">
              <a:lnSpc>
                <a:spcPts val="3839"/>
              </a:lnSpc>
              <a:buFont typeface="Arial"/>
              <a:buChar char="⚬"/>
            </a:pPr>
            <a:r>
              <a:rPr lang="en-US" sz="2000">
                <a:solidFill>
                  <a:srgbClr val="532E1E"/>
                </a:solidFill>
                <a:latin typeface="Montserrat Medium"/>
              </a:rPr>
              <a:t>Type of program</a:t>
            </a:r>
          </a:p>
          <a:p>
            <a:pPr marL="1562607" lvl="3" indent="-368469">
              <a:lnSpc>
                <a:spcPts val="3839"/>
              </a:lnSpc>
              <a:buFont typeface="Arial"/>
              <a:buChar char="⚬"/>
            </a:pPr>
            <a:r>
              <a:rPr lang="en-US" sz="2000">
                <a:solidFill>
                  <a:srgbClr val="532E1E"/>
                </a:solidFill>
                <a:latin typeface="Montserrat Medium"/>
              </a:rPr>
              <a:t>Destination cost of living</a:t>
            </a:r>
          </a:p>
          <a:p>
            <a:pPr marL="1105407" lvl="2" indent="-368469">
              <a:lnSpc>
                <a:spcPts val="3839"/>
              </a:lnSpc>
              <a:buFont typeface="Arial"/>
              <a:buChar char="⚬"/>
            </a:pPr>
            <a:r>
              <a:rPr lang="en-US" sz="2000" b="1">
                <a:solidFill>
                  <a:srgbClr val="532E1E"/>
                </a:solidFill>
                <a:latin typeface="Montserrat Medium"/>
              </a:rPr>
              <a:t>Standard financial aid (FAFSA) applies in most cases</a:t>
            </a:r>
          </a:p>
          <a:p>
            <a:pPr marL="1105407" lvl="2" indent="-368469">
              <a:lnSpc>
                <a:spcPts val="3839"/>
              </a:lnSpc>
              <a:buFont typeface="Arial"/>
              <a:buChar char="⚬"/>
            </a:pPr>
            <a:r>
              <a:rPr lang="en-US" sz="2000" b="1">
                <a:solidFill>
                  <a:srgbClr val="532E1E"/>
                </a:solidFill>
                <a:latin typeface="Montserrat Medium"/>
              </a:rPr>
              <a:t>Unique Scholarships </a:t>
            </a:r>
          </a:p>
          <a:p>
            <a:pPr marL="1562607" lvl="3" indent="-368469">
              <a:lnSpc>
                <a:spcPts val="3839"/>
              </a:lnSpc>
              <a:buFont typeface="Arial"/>
              <a:buChar char="⚬"/>
            </a:pPr>
            <a:r>
              <a:rPr lang="en-US" sz="2000">
                <a:solidFill>
                  <a:srgbClr val="532E1E"/>
                </a:solidFill>
                <a:latin typeface="Montserrat Medium"/>
              </a:rPr>
              <a:t>Study Abroad Office</a:t>
            </a:r>
          </a:p>
          <a:p>
            <a:pPr marL="1562607" lvl="3" indent="-368469">
              <a:lnSpc>
                <a:spcPts val="3839"/>
              </a:lnSpc>
              <a:buFont typeface="Arial"/>
              <a:buChar char="⚬"/>
            </a:pPr>
            <a:r>
              <a:rPr lang="en-US" sz="2000">
                <a:solidFill>
                  <a:srgbClr val="532E1E"/>
                </a:solidFill>
                <a:latin typeface="Montserrat Medium"/>
              </a:rPr>
              <a:t>Pell Grant	</a:t>
            </a:r>
          </a:p>
          <a:p>
            <a:pPr marL="1562607" lvl="3" indent="-368469">
              <a:lnSpc>
                <a:spcPts val="3839"/>
              </a:lnSpc>
              <a:buFont typeface="Arial"/>
              <a:buChar char="⚬"/>
            </a:pPr>
            <a:r>
              <a:rPr lang="en-US" sz="2000">
                <a:solidFill>
                  <a:srgbClr val="532E1E"/>
                </a:solidFill>
                <a:latin typeface="Montserrat Medium"/>
              </a:rPr>
              <a:t>WMU College/Department</a:t>
            </a:r>
          </a:p>
          <a:p>
            <a:pPr marL="1562607" lvl="3" indent="-368469">
              <a:lnSpc>
                <a:spcPts val="3839"/>
              </a:lnSpc>
              <a:buFont typeface="Arial"/>
              <a:buChar char="⚬"/>
            </a:pPr>
            <a:r>
              <a:rPr lang="en-US" sz="2000">
                <a:solidFill>
                  <a:srgbClr val="532E1E"/>
                </a:solidFill>
                <a:latin typeface="Montserrat Medium"/>
              </a:rPr>
              <a:t>National scholarships</a:t>
            </a:r>
          </a:p>
          <a:p>
            <a:pPr marL="1562607" lvl="3" indent="-368469">
              <a:lnSpc>
                <a:spcPts val="3839"/>
              </a:lnSpc>
              <a:buFont typeface="Arial"/>
              <a:buChar char="⚬"/>
            </a:pPr>
            <a:r>
              <a:rPr lang="en-US" sz="2000">
                <a:solidFill>
                  <a:srgbClr val="532E1E"/>
                </a:solidFill>
                <a:latin typeface="Montserrat Medium"/>
              </a:rPr>
              <a:t>Community foundations</a:t>
            </a:r>
          </a:p>
        </p:txBody>
      </p:sp>
      <p:sp>
        <p:nvSpPr>
          <p:cNvPr id="6" name="TextBox 6"/>
          <p:cNvSpPr txBox="1"/>
          <p:nvPr/>
        </p:nvSpPr>
        <p:spPr>
          <a:xfrm>
            <a:off x="1736489" y="504112"/>
            <a:ext cx="6280622" cy="502031"/>
          </a:xfrm>
          <a:prstGeom prst="rect">
            <a:avLst/>
          </a:prstGeom>
        </p:spPr>
        <p:txBody>
          <a:bodyPr lIns="0" tIns="0" rIns="0" bIns="0" rtlCol="0" anchor="t">
            <a:spAutoFit/>
          </a:bodyPr>
          <a:lstStyle/>
          <a:p>
            <a:pPr algn="ctr">
              <a:lnSpc>
                <a:spcPts val="3852"/>
              </a:lnSpc>
            </a:pPr>
            <a:r>
              <a:rPr lang="en-US" sz="3566">
                <a:solidFill>
                  <a:srgbClr val="532E1E"/>
                </a:solidFill>
                <a:latin typeface="Montserrat Medium"/>
              </a:rPr>
              <a:t>Affordability &amp; Cost</a:t>
            </a:r>
          </a:p>
        </p:txBody>
      </p:sp>
      <p:pic>
        <p:nvPicPr>
          <p:cNvPr id="7" name="Picture 6" descr="A person standing on a cliff with two thumbs up&#10;&#10;AI-generated content may be incorrect.">
            <a:extLst>
              <a:ext uri="{FF2B5EF4-FFF2-40B4-BE49-F238E27FC236}">
                <a16:creationId xmlns:a16="http://schemas.microsoft.com/office/drawing/2014/main" id="{15267767-FB7B-467D-6AE8-604A40CD99DE}"/>
              </a:ext>
            </a:extLst>
          </p:cNvPr>
          <p:cNvPicPr>
            <a:picLocks noChangeAspect="1"/>
          </p:cNvPicPr>
          <p:nvPr/>
        </p:nvPicPr>
        <p:blipFill>
          <a:blip r:embed="rId2"/>
          <a:stretch>
            <a:fillRect/>
          </a:stretch>
        </p:blipFill>
        <p:spPr>
          <a:xfrm rot="5400000">
            <a:off x="-352339" y="2384926"/>
            <a:ext cx="5347368" cy="3978443"/>
          </a:xfrm>
          <a:prstGeom prst="rect">
            <a:avLst/>
          </a:prstGeom>
        </p:spPr>
      </p:pic>
    </p:spTree>
    <p:extLst>
      <p:ext uri="{BB962C8B-B14F-4D97-AF65-F5344CB8AC3E}">
        <p14:creationId xmlns:p14="http://schemas.microsoft.com/office/powerpoint/2010/main" val="2078627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 y="2"/>
            <a:ext cx="9753598" cy="1477630"/>
            <a:chOff x="0" y="0"/>
            <a:chExt cx="13004797" cy="1970173"/>
          </a:xfrm>
        </p:grpSpPr>
        <p:sp>
          <p:nvSpPr>
            <p:cNvPr id="4" name="Freeform 4"/>
            <p:cNvSpPr/>
            <p:nvPr/>
          </p:nvSpPr>
          <p:spPr>
            <a:xfrm>
              <a:off x="0" y="0"/>
              <a:ext cx="13004800" cy="1970151"/>
            </a:xfrm>
            <a:custGeom>
              <a:avLst/>
              <a:gdLst/>
              <a:ahLst/>
              <a:cxnLst/>
              <a:rect l="l" t="t" r="r" b="b"/>
              <a:pathLst>
                <a:path w="13004800" h="1970151">
                  <a:moveTo>
                    <a:pt x="0" y="0"/>
                  </a:moveTo>
                  <a:lnTo>
                    <a:pt x="13004800" y="0"/>
                  </a:lnTo>
                  <a:lnTo>
                    <a:pt x="13004800" y="1970151"/>
                  </a:lnTo>
                  <a:lnTo>
                    <a:pt x="0" y="1970151"/>
                  </a:lnTo>
                  <a:close/>
                </a:path>
              </a:pathLst>
            </a:custGeom>
            <a:solidFill>
              <a:srgbClr val="F1C500"/>
            </a:solidFill>
          </p:spPr>
          <p:txBody>
            <a:bodyPr/>
            <a:lstStyle/>
            <a:p>
              <a:endParaRPr lang="en-US"/>
            </a:p>
          </p:txBody>
        </p:sp>
      </p:grpSp>
      <p:sp>
        <p:nvSpPr>
          <p:cNvPr id="5" name="TextBox 5"/>
          <p:cNvSpPr txBox="1"/>
          <p:nvPr/>
        </p:nvSpPr>
        <p:spPr>
          <a:xfrm>
            <a:off x="4322453" y="1477683"/>
            <a:ext cx="4953480" cy="5970667"/>
          </a:xfrm>
          <a:prstGeom prst="rect">
            <a:avLst/>
          </a:prstGeom>
        </p:spPr>
        <p:txBody>
          <a:bodyPr wrap="square" lIns="0" tIns="0" rIns="0" bIns="0" rtlCol="0" anchor="t">
            <a:spAutoFit/>
          </a:bodyPr>
          <a:lstStyle/>
          <a:p>
            <a:pPr marL="736600" lvl="2">
              <a:lnSpc>
                <a:spcPts val="3839"/>
              </a:lnSpc>
            </a:pPr>
            <a:r>
              <a:rPr lang="en-US" sz="2200">
                <a:solidFill>
                  <a:srgbClr val="532E1E"/>
                </a:solidFill>
                <a:latin typeface="Montserrat Medium"/>
              </a:rPr>
              <a:t>Where do I stay? </a:t>
            </a:r>
            <a:endParaRPr lang="en-US" sz="2200">
              <a:cs typeface="Calibri"/>
            </a:endParaRPr>
          </a:p>
          <a:p>
            <a:pPr marL="1104900" lvl="2" indent="-368300">
              <a:lnSpc>
                <a:spcPts val="3839"/>
              </a:lnSpc>
              <a:buFont typeface="Arial"/>
              <a:buChar char="⚬"/>
            </a:pPr>
            <a:r>
              <a:rPr lang="en-US" sz="2200">
                <a:solidFill>
                  <a:srgbClr val="532E1E"/>
                </a:solidFill>
                <a:latin typeface="Montserrat Medium"/>
                <a:ea typeface="+mn-lt"/>
                <a:cs typeface="+mn-lt"/>
              </a:rPr>
              <a:t>WMU/Host University organizes housing (in many cases)</a:t>
            </a:r>
          </a:p>
          <a:p>
            <a:pPr marL="1104900" lvl="2" indent="-368300">
              <a:lnSpc>
                <a:spcPts val="3839"/>
              </a:lnSpc>
              <a:buFont typeface="Arial"/>
              <a:buChar char="⚬"/>
            </a:pPr>
            <a:r>
              <a:rPr lang="en-US" sz="2200">
                <a:solidFill>
                  <a:srgbClr val="532E1E"/>
                </a:solidFill>
                <a:latin typeface="Montserrat Medium"/>
              </a:rPr>
              <a:t>Housing is almost always included.</a:t>
            </a:r>
          </a:p>
          <a:p>
            <a:pPr marL="1104900" lvl="2" indent="-368300">
              <a:lnSpc>
                <a:spcPts val="3839"/>
              </a:lnSpc>
              <a:buFont typeface="Arial"/>
              <a:buChar char="⚬"/>
            </a:pPr>
            <a:r>
              <a:rPr lang="en-US" sz="2200">
                <a:solidFill>
                  <a:srgbClr val="532E1E"/>
                </a:solidFill>
                <a:latin typeface="Montserrat Medium"/>
              </a:rPr>
              <a:t>Short-term programs:</a:t>
            </a:r>
          </a:p>
          <a:p>
            <a:pPr marL="1562100" lvl="3" indent="-368300">
              <a:lnSpc>
                <a:spcPts val="3839"/>
              </a:lnSpc>
              <a:buFont typeface="Arial"/>
              <a:buChar char="⚬"/>
            </a:pPr>
            <a:r>
              <a:rPr lang="en-US" sz="2200">
                <a:solidFill>
                  <a:srgbClr val="532E1E"/>
                </a:solidFill>
                <a:latin typeface="Montserrat Medium"/>
              </a:rPr>
              <a:t>Hotels, hostels, dorms, rentals</a:t>
            </a:r>
          </a:p>
          <a:p>
            <a:pPr marL="1104900" lvl="2" indent="-368300">
              <a:lnSpc>
                <a:spcPts val="3839"/>
              </a:lnSpc>
              <a:buFont typeface="Arial"/>
              <a:buChar char="⚬"/>
            </a:pPr>
            <a:r>
              <a:rPr lang="en-US" sz="2200">
                <a:solidFill>
                  <a:srgbClr val="532E1E"/>
                </a:solidFill>
                <a:latin typeface="Montserrat Medium"/>
              </a:rPr>
              <a:t>Long-term programs:</a:t>
            </a:r>
          </a:p>
          <a:p>
            <a:pPr marL="1562100" lvl="3" indent="-368300">
              <a:lnSpc>
                <a:spcPts val="3839"/>
              </a:lnSpc>
              <a:buFont typeface="Arial"/>
              <a:buChar char="⚬"/>
            </a:pPr>
            <a:r>
              <a:rPr lang="en-US" sz="2200">
                <a:solidFill>
                  <a:srgbClr val="532E1E"/>
                </a:solidFill>
                <a:latin typeface="Montserrat Medium"/>
              </a:rPr>
              <a:t>Dorms, rentals, homestays (rare)</a:t>
            </a:r>
          </a:p>
        </p:txBody>
      </p:sp>
      <p:sp>
        <p:nvSpPr>
          <p:cNvPr id="6" name="TextBox 6"/>
          <p:cNvSpPr txBox="1"/>
          <p:nvPr/>
        </p:nvSpPr>
        <p:spPr>
          <a:xfrm>
            <a:off x="1736489" y="504112"/>
            <a:ext cx="6280622" cy="502031"/>
          </a:xfrm>
          <a:prstGeom prst="rect">
            <a:avLst/>
          </a:prstGeom>
        </p:spPr>
        <p:txBody>
          <a:bodyPr lIns="0" tIns="0" rIns="0" bIns="0" rtlCol="0" anchor="t">
            <a:spAutoFit/>
          </a:bodyPr>
          <a:lstStyle/>
          <a:p>
            <a:pPr algn="ctr">
              <a:lnSpc>
                <a:spcPts val="3852"/>
              </a:lnSpc>
            </a:pPr>
            <a:r>
              <a:rPr lang="en-US" sz="3566">
                <a:solidFill>
                  <a:srgbClr val="532E1E"/>
                </a:solidFill>
                <a:latin typeface="Montserrat Medium"/>
              </a:rPr>
              <a:t>Housing &amp; Stay</a:t>
            </a:r>
          </a:p>
        </p:txBody>
      </p:sp>
      <p:pic>
        <p:nvPicPr>
          <p:cNvPr id="9" name="Picture 8">
            <a:extLst>
              <a:ext uri="{FF2B5EF4-FFF2-40B4-BE49-F238E27FC236}">
                <a16:creationId xmlns:a16="http://schemas.microsoft.com/office/drawing/2014/main" id="{719EC9EA-91B2-41EE-AE06-C3ACEF16919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1600200"/>
            <a:ext cx="4171950" cy="5562600"/>
          </a:xfrm>
          <a:prstGeom prst="rect">
            <a:avLst/>
          </a:prstGeom>
        </p:spPr>
      </p:pic>
    </p:spTree>
    <p:extLst>
      <p:ext uri="{BB962C8B-B14F-4D97-AF65-F5344CB8AC3E}">
        <p14:creationId xmlns:p14="http://schemas.microsoft.com/office/powerpoint/2010/main" val="3622598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841" r="841"/>
          <a:stretch>
            <a:fillRect/>
          </a:stretch>
        </p:blipFill>
        <p:spPr>
          <a:xfrm>
            <a:off x="574225" y="6244198"/>
            <a:ext cx="2003967" cy="645829"/>
          </a:xfrm>
          <a:prstGeom prst="rect">
            <a:avLst/>
          </a:prstGeom>
        </p:spPr>
      </p:pic>
      <p:grpSp>
        <p:nvGrpSpPr>
          <p:cNvPr id="3" name="Group 3"/>
          <p:cNvGrpSpPr/>
          <p:nvPr/>
        </p:nvGrpSpPr>
        <p:grpSpPr>
          <a:xfrm>
            <a:off x="6" y="2"/>
            <a:ext cx="9753598" cy="1477630"/>
            <a:chOff x="0" y="0"/>
            <a:chExt cx="13004797" cy="1970173"/>
          </a:xfrm>
        </p:grpSpPr>
        <p:sp>
          <p:nvSpPr>
            <p:cNvPr id="4" name="Freeform 4"/>
            <p:cNvSpPr/>
            <p:nvPr/>
          </p:nvSpPr>
          <p:spPr>
            <a:xfrm>
              <a:off x="0" y="0"/>
              <a:ext cx="13004800" cy="1970151"/>
            </a:xfrm>
            <a:custGeom>
              <a:avLst/>
              <a:gdLst/>
              <a:ahLst/>
              <a:cxnLst/>
              <a:rect l="l" t="t" r="r" b="b"/>
              <a:pathLst>
                <a:path w="13004800" h="1970151">
                  <a:moveTo>
                    <a:pt x="0" y="0"/>
                  </a:moveTo>
                  <a:lnTo>
                    <a:pt x="13004800" y="0"/>
                  </a:lnTo>
                  <a:lnTo>
                    <a:pt x="13004800" y="1970151"/>
                  </a:lnTo>
                  <a:lnTo>
                    <a:pt x="0" y="1970151"/>
                  </a:lnTo>
                  <a:close/>
                </a:path>
              </a:pathLst>
            </a:custGeom>
            <a:solidFill>
              <a:srgbClr val="F1C500"/>
            </a:solidFill>
          </p:spPr>
          <p:txBody>
            <a:bodyPr/>
            <a:lstStyle/>
            <a:p>
              <a:endParaRPr lang="en-US"/>
            </a:p>
          </p:txBody>
        </p:sp>
      </p:grpSp>
      <p:sp>
        <p:nvSpPr>
          <p:cNvPr id="5" name="TextBox 5"/>
          <p:cNvSpPr txBox="1"/>
          <p:nvPr/>
        </p:nvSpPr>
        <p:spPr>
          <a:xfrm>
            <a:off x="-609600" y="1752600"/>
            <a:ext cx="6172200" cy="4596515"/>
          </a:xfrm>
          <a:prstGeom prst="rect">
            <a:avLst/>
          </a:prstGeom>
        </p:spPr>
        <p:txBody>
          <a:bodyPr wrap="square" lIns="0" tIns="0" rIns="0" bIns="0" rtlCol="0" anchor="t">
            <a:spAutoFit/>
          </a:bodyPr>
          <a:lstStyle/>
          <a:p>
            <a:pPr marL="1105407" lvl="2" indent="-368469">
              <a:lnSpc>
                <a:spcPct val="150000"/>
              </a:lnSpc>
              <a:buFont typeface="Arial"/>
              <a:buChar char="⚬"/>
            </a:pPr>
            <a:r>
              <a:rPr lang="en-US" b="1">
                <a:solidFill>
                  <a:srgbClr val="532E1E"/>
                </a:solidFill>
                <a:latin typeface="Montserrat Medium"/>
              </a:rPr>
              <a:t>Essential Studies Abroad</a:t>
            </a:r>
          </a:p>
          <a:p>
            <a:pPr marL="1562607" lvl="3" indent="-368469">
              <a:lnSpc>
                <a:spcPct val="150000"/>
              </a:lnSpc>
              <a:buFont typeface="Arial"/>
              <a:buChar char="⚬"/>
            </a:pPr>
            <a:r>
              <a:rPr lang="en-US">
                <a:solidFill>
                  <a:srgbClr val="532E1E"/>
                </a:solidFill>
                <a:latin typeface="Montserrat Medium"/>
              </a:rPr>
              <a:t>Take 2 of 8 WES courses taught by WMU instructors in July in Portugal</a:t>
            </a:r>
          </a:p>
          <a:p>
            <a:pPr marL="1562607" lvl="3" indent="-368469">
              <a:lnSpc>
                <a:spcPct val="150000"/>
              </a:lnSpc>
              <a:buFont typeface="Arial"/>
              <a:buChar char="⚬"/>
            </a:pPr>
            <a:r>
              <a:rPr lang="en-US">
                <a:solidFill>
                  <a:srgbClr val="532E1E"/>
                </a:solidFill>
                <a:latin typeface="Montserrat Medium"/>
              </a:rPr>
              <a:t>Open to ALL majors/minors</a:t>
            </a:r>
          </a:p>
          <a:p>
            <a:pPr marL="1105407" lvl="2" indent="-368469">
              <a:lnSpc>
                <a:spcPct val="150000"/>
              </a:lnSpc>
              <a:buFont typeface="Arial"/>
              <a:buChar char="⚬"/>
            </a:pPr>
            <a:r>
              <a:rPr lang="en-US" b="1">
                <a:solidFill>
                  <a:srgbClr val="532E1E"/>
                </a:solidFill>
                <a:latin typeface="Montserrat Medium"/>
              </a:rPr>
              <a:t>Business Core Courses in Portugal</a:t>
            </a:r>
          </a:p>
          <a:p>
            <a:pPr marL="1562607" lvl="3" indent="-368469">
              <a:lnSpc>
                <a:spcPct val="150000"/>
              </a:lnSpc>
              <a:buFont typeface="Arial"/>
              <a:buChar char="⚬"/>
            </a:pPr>
            <a:r>
              <a:rPr lang="en-US">
                <a:solidFill>
                  <a:srgbClr val="532E1E"/>
                </a:solidFill>
                <a:latin typeface="Montserrat Medium"/>
              </a:rPr>
              <a:t>Complete 4 foundational business courses in the summer in Portugal</a:t>
            </a:r>
          </a:p>
          <a:p>
            <a:pPr marL="1562607" lvl="3" indent="-368469">
              <a:lnSpc>
                <a:spcPct val="150000"/>
              </a:lnSpc>
              <a:buFont typeface="Arial"/>
              <a:buChar char="⚬"/>
            </a:pPr>
            <a:r>
              <a:rPr lang="en-US">
                <a:solidFill>
                  <a:srgbClr val="532E1E"/>
                </a:solidFill>
                <a:latin typeface="Montserrat Medium"/>
              </a:rPr>
              <a:t>Almost a complete business minor in one summer semester.</a:t>
            </a:r>
          </a:p>
          <a:p>
            <a:pPr marL="1562607" lvl="3" indent="-368469">
              <a:lnSpc>
                <a:spcPct val="150000"/>
              </a:lnSpc>
              <a:buFont typeface="Arial"/>
              <a:buChar char="⚬"/>
            </a:pPr>
            <a:r>
              <a:rPr lang="en-US">
                <a:solidFill>
                  <a:srgbClr val="532E1E"/>
                </a:solidFill>
                <a:latin typeface="Montserrat Medium"/>
              </a:rPr>
              <a:t>Perfect match with other majors!</a:t>
            </a:r>
          </a:p>
          <a:p>
            <a:pPr>
              <a:lnSpc>
                <a:spcPts val="3839"/>
              </a:lnSpc>
            </a:pPr>
            <a:endParaRPr lang="en-US" sz="2400">
              <a:solidFill>
                <a:srgbClr val="532E1E"/>
              </a:solidFill>
              <a:latin typeface="Montserrat Medium"/>
            </a:endParaRPr>
          </a:p>
        </p:txBody>
      </p:sp>
      <p:sp>
        <p:nvSpPr>
          <p:cNvPr id="6" name="TextBox 6"/>
          <p:cNvSpPr txBox="1"/>
          <p:nvPr/>
        </p:nvSpPr>
        <p:spPr>
          <a:xfrm>
            <a:off x="1102049" y="488739"/>
            <a:ext cx="7549501" cy="500137"/>
          </a:xfrm>
          <a:prstGeom prst="rect">
            <a:avLst/>
          </a:prstGeom>
        </p:spPr>
        <p:txBody>
          <a:bodyPr wrap="square" lIns="0" tIns="0" rIns="0" bIns="0" rtlCol="0" anchor="t">
            <a:spAutoFit/>
          </a:bodyPr>
          <a:lstStyle/>
          <a:p>
            <a:pPr algn="ctr">
              <a:lnSpc>
                <a:spcPts val="3852"/>
              </a:lnSpc>
            </a:pPr>
            <a:r>
              <a:rPr lang="en-US" sz="3550">
                <a:solidFill>
                  <a:srgbClr val="532E1E"/>
                </a:solidFill>
                <a:latin typeface="Montserrat Medium"/>
              </a:rPr>
              <a:t>Program Highlights</a:t>
            </a:r>
          </a:p>
        </p:txBody>
      </p:sp>
      <p:pic>
        <p:nvPicPr>
          <p:cNvPr id="8" name="Picture 7">
            <a:extLst>
              <a:ext uri="{FF2B5EF4-FFF2-40B4-BE49-F238E27FC236}">
                <a16:creationId xmlns:a16="http://schemas.microsoft.com/office/drawing/2014/main" id="{582BD0AE-D9EA-43EC-840C-824037B116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1752600"/>
            <a:ext cx="3943350" cy="5257800"/>
          </a:xfrm>
          <a:prstGeom prst="rect">
            <a:avLst/>
          </a:prstGeom>
        </p:spPr>
      </p:pic>
      <p:sp>
        <p:nvSpPr>
          <p:cNvPr id="9" name="TextBox 8">
            <a:extLst>
              <a:ext uri="{FF2B5EF4-FFF2-40B4-BE49-F238E27FC236}">
                <a16:creationId xmlns:a16="http://schemas.microsoft.com/office/drawing/2014/main" id="{672948A7-9E45-4ADF-AABC-80560999E098}"/>
              </a:ext>
            </a:extLst>
          </p:cNvPr>
          <p:cNvSpPr txBox="1"/>
          <p:nvPr/>
        </p:nvSpPr>
        <p:spPr>
          <a:xfrm>
            <a:off x="1713780" y="940825"/>
            <a:ext cx="6326037" cy="461024"/>
          </a:xfrm>
          <a:prstGeom prst="rect">
            <a:avLst/>
          </a:prstGeom>
          <a:noFill/>
        </p:spPr>
        <p:txBody>
          <a:bodyPr wrap="square">
            <a:spAutoFit/>
          </a:bodyPr>
          <a:lstStyle/>
          <a:p>
            <a:pPr marL="1194138" lvl="3">
              <a:lnSpc>
                <a:spcPct val="150000"/>
              </a:lnSpc>
            </a:pPr>
            <a:r>
              <a:rPr lang="en-US">
                <a:solidFill>
                  <a:srgbClr val="532E1E"/>
                </a:solidFill>
                <a:latin typeface="Montserrat Medium"/>
              </a:rPr>
              <a:t>Both include automatic scholarships!</a:t>
            </a:r>
          </a:p>
        </p:txBody>
      </p:sp>
    </p:spTree>
    <p:extLst>
      <p:ext uri="{BB962C8B-B14F-4D97-AF65-F5344CB8AC3E}">
        <p14:creationId xmlns:p14="http://schemas.microsoft.com/office/powerpoint/2010/main" val="3924203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078430CF560649B0E17C747C7FF574" ma:contentTypeVersion="18" ma:contentTypeDescription="Create a new document." ma:contentTypeScope="" ma:versionID="2a882deb9e897da4b6e8c257481d9366">
  <xsd:schema xmlns:xsd="http://www.w3.org/2001/XMLSchema" xmlns:xs="http://www.w3.org/2001/XMLSchema" xmlns:p="http://schemas.microsoft.com/office/2006/metadata/properties" xmlns:ns3="5c8a93f5-bd65-417a-b55e-5286e79d04d1" xmlns:ns4="3b2afe17-e4e8-49e6-a5a1-1ffbd6bd4efa" targetNamespace="http://schemas.microsoft.com/office/2006/metadata/properties" ma:root="true" ma:fieldsID="22df1340a31d480c34199a38d1888905" ns3:_="" ns4:_="">
    <xsd:import namespace="5c8a93f5-bd65-417a-b55e-5286e79d04d1"/>
    <xsd:import namespace="3b2afe17-e4e8-49e6-a5a1-1ffbd6bd4ef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_activity" minOccurs="0"/>
                <xsd:element ref="ns3:MediaServiceObjectDetectorVersions" minOccurs="0"/>
                <xsd:element ref="ns3:MediaServiceSystemTag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8a93f5-bd65-417a-b55e-5286e79d04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b2afe17-e4e8-49e6-a5a1-1ffbd6bd4ef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5c8a93f5-bd65-417a-b55e-5286e79d04d1" xsi:nil="true"/>
  </documentManagement>
</p:properties>
</file>

<file path=customXml/itemProps1.xml><?xml version="1.0" encoding="utf-8"?>
<ds:datastoreItem xmlns:ds="http://schemas.openxmlformats.org/officeDocument/2006/customXml" ds:itemID="{5164CADC-270B-4F87-AF89-0E579694A011}">
  <ds:schemaRefs>
    <ds:schemaRef ds:uri="http://schemas.microsoft.com/sharepoint/v3/contenttype/forms"/>
  </ds:schemaRefs>
</ds:datastoreItem>
</file>

<file path=customXml/itemProps2.xml><?xml version="1.0" encoding="utf-8"?>
<ds:datastoreItem xmlns:ds="http://schemas.openxmlformats.org/officeDocument/2006/customXml" ds:itemID="{9897D0AD-738F-4AC4-81FC-5DB653C8B148}">
  <ds:schemaRefs>
    <ds:schemaRef ds:uri="3b2afe17-e4e8-49e6-a5a1-1ffbd6bd4efa"/>
    <ds:schemaRef ds:uri="5c8a93f5-bd65-417a-b55e-5286e79d04d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0235DE6-98CC-479B-82C6-C0216542315B}">
  <ds:schemaRefs>
    <ds:schemaRef ds:uri="3b2afe17-e4e8-49e6-a5a1-1ffbd6bd4efa"/>
    <ds:schemaRef ds:uri="5c8a93f5-bd65-417a-b55e-5286e79d04d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738</Words>
  <Application>Microsoft Office PowerPoint</Application>
  <PresentationFormat>Custom</PresentationFormat>
  <Paragraphs>106</Paragraphs>
  <Slides>13</Slides>
  <Notes>3</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Garet</vt:lpstr>
      <vt:lpstr>Calibri</vt:lpstr>
      <vt:lpstr>Garet Bold</vt:lpstr>
      <vt:lpstr>Montserrat Bold</vt:lpstr>
      <vt:lpstr>Montserrat Medium</vt:lpstr>
      <vt:lpstr>Montserrat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Domestic Orientation 2023 - Study Abroad &amp; GEP</dc:title>
  <dc:creator>John M Sweeney</dc:creator>
  <cp:lastModifiedBy>Carolyn C Smith</cp:lastModifiedBy>
  <cp:revision>34</cp:revision>
  <dcterms:created xsi:type="dcterms:W3CDTF">2006-08-16T00:00:00Z</dcterms:created>
  <dcterms:modified xsi:type="dcterms:W3CDTF">2025-04-29T13:51:14Z</dcterms:modified>
  <dc:identifier>DAFh47_Q6W8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0x0101006F078430CF560649B0E17C747C7FF574</vt:lpwstr>
  </property>
</Properties>
</file>