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7" r:id="rId2"/>
    <p:sldId id="264" r:id="rId3"/>
    <p:sldId id="265" r:id="rId4"/>
    <p:sldId id="328" r:id="rId5"/>
    <p:sldId id="269" r:id="rId6"/>
    <p:sldId id="270" r:id="rId7"/>
    <p:sldId id="271" r:id="rId8"/>
    <p:sldId id="272" r:id="rId9"/>
    <p:sldId id="273" r:id="rId10"/>
    <p:sldId id="274" r:id="rId11"/>
    <p:sldId id="275" r:id="rId12"/>
    <p:sldId id="277" r:id="rId13"/>
    <p:sldId id="325" r:id="rId14"/>
    <p:sldId id="276" r:id="rId15"/>
    <p:sldId id="326" r:id="rId16"/>
    <p:sldId id="324" r:id="rId17"/>
    <p:sldId id="278" r:id="rId18"/>
    <p:sldId id="280" r:id="rId19"/>
    <p:sldId id="281" r:id="rId20"/>
    <p:sldId id="282" r:id="rId21"/>
    <p:sldId id="283" r:id="rId22"/>
    <p:sldId id="284" r:id="rId23"/>
    <p:sldId id="268" r:id="rId24"/>
    <p:sldId id="286" r:id="rId25"/>
    <p:sldId id="287" r:id="rId26"/>
    <p:sldId id="288" r:id="rId27"/>
    <p:sldId id="289" r:id="rId28"/>
    <p:sldId id="290" r:id="rId29"/>
    <p:sldId id="291" r:id="rId30"/>
    <p:sldId id="292" r:id="rId31"/>
    <p:sldId id="293" r:id="rId32"/>
    <p:sldId id="294" r:id="rId33"/>
    <p:sldId id="295" r:id="rId34"/>
    <p:sldId id="300" r:id="rId35"/>
    <p:sldId id="301" r:id="rId36"/>
    <p:sldId id="285" r:id="rId37"/>
    <p:sldId id="302" r:id="rId38"/>
    <p:sldId id="304" r:id="rId39"/>
    <p:sldId id="303" r:id="rId40"/>
    <p:sldId id="305" r:id="rId41"/>
    <p:sldId id="306" r:id="rId42"/>
    <p:sldId id="307" r:id="rId43"/>
    <p:sldId id="308" r:id="rId44"/>
    <p:sldId id="297" r:id="rId45"/>
    <p:sldId id="267" r:id="rId46"/>
    <p:sldId id="309" r:id="rId47"/>
    <p:sldId id="310" r:id="rId48"/>
    <p:sldId id="311" r:id="rId49"/>
    <p:sldId id="312" r:id="rId50"/>
    <p:sldId id="313" r:id="rId51"/>
    <p:sldId id="296" r:id="rId52"/>
    <p:sldId id="314" r:id="rId53"/>
    <p:sldId id="316" r:id="rId54"/>
    <p:sldId id="315" r:id="rId55"/>
    <p:sldId id="318" r:id="rId56"/>
    <p:sldId id="298" r:id="rId57"/>
    <p:sldId id="319" r:id="rId58"/>
    <p:sldId id="321" r:id="rId59"/>
    <p:sldId id="320" r:id="rId60"/>
    <p:sldId id="299" r:id="rId61"/>
    <p:sldId id="322" r:id="rId62"/>
    <p:sldId id="323" r:id="rId63"/>
  </p:sldIdLst>
  <p:sldSz cx="9144000" cy="5143500" type="screen16x9"/>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ACB"/>
    <a:srgbClr val="FCF5E7"/>
    <a:srgbClr val="009081"/>
    <a:srgbClr val="532E1F"/>
    <a:srgbClr val="F1C500"/>
    <a:srgbClr val="8E9A36"/>
    <a:srgbClr val="E56849"/>
    <a:srgbClr val="009CCC"/>
    <a:srgbClr val="B91233"/>
    <a:srgbClr val="C09F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D9279-B797-54DA-365D-194ACE6D7B31}" v="91" dt="2025-02-14T20:35:13.62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EACA"/>
          </a:solidFill>
        </a:fill>
      </a:tcStyle>
    </a:wholeTbl>
    <a:band2H>
      <a:tcTxStyle/>
      <a:tcStyle>
        <a:tcBdr/>
        <a:fill>
          <a:solidFill>
            <a:srgbClr val="FCF5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D7"/>
          </a:solidFill>
        </a:fill>
      </a:tcStyle>
    </a:wholeTbl>
    <a:band2H>
      <a:tcTxStyle/>
      <a:tcStyle>
        <a:tcBdr/>
        <a:fill>
          <a:solidFill>
            <a:srgbClr val="E6EE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DFF1"/>
          </a:solidFill>
        </a:fill>
      </a:tcStyle>
    </a:wholeTbl>
    <a:band2H>
      <a:tcTxStyle/>
      <a:tcStyle>
        <a:tcBdr/>
        <a:fill>
          <a:solidFill>
            <a:srgbClr val="F4EF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91" autoAdjust="0"/>
  </p:normalViewPr>
  <p:slideViewPr>
    <p:cSldViewPr snapToGrid="0">
      <p:cViewPr varScale="1">
        <p:scale>
          <a:sx n="146" d="100"/>
          <a:sy n="146" d="100"/>
        </p:scale>
        <p:origin x="10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406400" y="696913"/>
            <a:ext cx="6197600" cy="3486150"/>
          </a:xfrm>
          <a:prstGeom prst="rect">
            <a:avLst/>
          </a:prstGeom>
        </p:spPr>
        <p:txBody>
          <a:bodyPr lIns="93177" tIns="46589" rIns="93177" bIns="46589"/>
          <a:lstStyle/>
          <a:p>
            <a:endParaRPr/>
          </a:p>
        </p:txBody>
      </p:sp>
      <p:sp>
        <p:nvSpPr>
          <p:cNvPr id="92" name="Shape 92"/>
          <p:cNvSpPr>
            <a:spLocks noGrp="1"/>
          </p:cNvSpPr>
          <p:nvPr>
            <p:ph type="body" sz="quarter" idx="1"/>
          </p:nvPr>
        </p:nvSpPr>
        <p:spPr>
          <a:xfrm>
            <a:off x="934720" y="4415790"/>
            <a:ext cx="5140960" cy="4183380"/>
          </a:xfrm>
          <a:prstGeom prst="rect">
            <a:avLst/>
          </a:prstGeom>
        </p:spPr>
        <p:txBody>
          <a:bodyPr lIns="93177" tIns="46589" rIns="93177" bIns="46589"/>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a:spLocks noGrp="1" noRot="1" noChangeAspect="1"/>
          </p:cNvSpPr>
          <p:nvPr>
            <p:ph type="sldImg"/>
          </p:nvPr>
        </p:nvSpPr>
        <p:spPr>
          <a:xfrm>
            <a:off x="406400" y="696913"/>
            <a:ext cx="6197600" cy="3486150"/>
          </a:xfrm>
          <a:prstGeom prst="rect">
            <a:avLst/>
          </a:prstGeom>
        </p:spPr>
        <p:txBody>
          <a:bodyPr/>
          <a:lstStyle/>
          <a:p>
            <a:endParaRPr/>
          </a:p>
        </p:txBody>
      </p:sp>
      <p:sp>
        <p:nvSpPr>
          <p:cNvPr id="118" name="Shape 118"/>
          <p:cNvSpPr>
            <a:spLocks noGrp="1"/>
          </p:cNvSpPr>
          <p:nvPr>
            <p:ph type="body" sz="quarter" idx="1"/>
          </p:nvPr>
        </p:nvSpPr>
        <p:spPr>
          <a:prstGeom prst="rect">
            <a:avLst/>
          </a:prstGeom>
        </p:spPr>
        <p:txBody>
          <a:bodyPr/>
          <a:lstStyle/>
          <a:p>
            <a:pPr defTabSz="995357"/>
            <a:r>
              <a:t>WMU Brand Color Palette Digital, RGB Sliders</a:t>
            </a:r>
          </a:p>
          <a:p>
            <a:r>
              <a:t>Use photos provided in presentation or replace with your own.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850449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003486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864757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4222472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14117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347446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707894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4175978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76552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25819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3515470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91453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997543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42388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2164251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03152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894797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58580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554495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890435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06055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1029072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925712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4123496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648637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884155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643166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6692973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361119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335172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60456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282223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14627107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484787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685312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8993897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42814299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2474374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5499251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588151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5224970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6604239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54922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1432925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703039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2485101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9257408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9589398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9302421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94136175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20105401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286973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14045340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682662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39066584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86358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6959614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2034358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410452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t>Use this photo or replace with your own.</a:t>
            </a:r>
          </a:p>
        </p:txBody>
      </p:sp>
    </p:spTree>
    <p:extLst>
      <p:ext uri="{BB962C8B-B14F-4D97-AF65-F5344CB8AC3E}">
        <p14:creationId xmlns:p14="http://schemas.microsoft.com/office/powerpoint/2010/main" val="72322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noRot="1" noChangeAspect="1"/>
          </p:cNvSpPr>
          <p:nvPr>
            <p:ph type="sldImg"/>
          </p:nvPr>
        </p:nvSpPr>
        <p:spPr>
          <a:xfrm>
            <a:off x="406400" y="696913"/>
            <a:ext cx="6197600" cy="3486150"/>
          </a:xfrm>
          <a:prstGeom prst="rect">
            <a:avLst/>
          </a:prstGeom>
        </p:spPr>
        <p:txBody>
          <a:bodyPr/>
          <a:lstStyle/>
          <a:p>
            <a:endParaRPr/>
          </a:p>
        </p:txBody>
      </p:sp>
      <p:sp>
        <p:nvSpPr>
          <p:cNvPr id="138" name="Shape 138"/>
          <p:cNvSpPr>
            <a:spLocks noGrp="1"/>
          </p:cNvSpPr>
          <p:nvPr>
            <p:ph type="body" sz="quarter" idx="1"/>
          </p:nvPr>
        </p:nvSpPr>
        <p:spPr>
          <a:prstGeom prst="rect">
            <a:avLst/>
          </a:prstGeom>
        </p:spPr>
        <p:txBody>
          <a:bodyPr/>
          <a:lstStyle/>
          <a:p>
            <a:r>
              <a:rPr dirty="0"/>
              <a:t>Use this photo or replace with your own.</a:t>
            </a:r>
          </a:p>
        </p:txBody>
      </p:sp>
    </p:spTree>
    <p:extLst>
      <p:ext uri="{BB962C8B-B14F-4D97-AF65-F5344CB8AC3E}">
        <p14:creationId xmlns:p14="http://schemas.microsoft.com/office/powerpoint/2010/main" val="385783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43000" y="841771"/>
            <a:ext cx="6858000" cy="1790701"/>
          </a:xfrm>
          <a:prstGeom prst="rect">
            <a:avLst/>
          </a:prstGeom>
        </p:spPr>
        <p:txBody>
          <a:bodyPr anchor="b"/>
          <a:lstStyle>
            <a:lvl1pPr algn="ctr">
              <a:defRPr sz="4500"/>
            </a:lvl1pPr>
          </a:lstStyle>
          <a:p>
            <a:r>
              <a:t>Title Text</a:t>
            </a:r>
          </a:p>
        </p:txBody>
      </p:sp>
      <p:sp>
        <p:nvSpPr>
          <p:cNvPr id="12" name="Body Level One…"/>
          <p:cNvSpPr txBox="1">
            <a:spLocks noGrp="1"/>
          </p:cNvSpPr>
          <p:nvPr>
            <p:ph type="body" sz="quarter" idx="1"/>
          </p:nvPr>
        </p:nvSpPr>
        <p:spPr>
          <a:xfrm>
            <a:off x="1143000" y="2701527"/>
            <a:ext cx="6858000" cy="1241823"/>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7" y="1282303"/>
            <a:ext cx="7886701" cy="2139554"/>
          </a:xfrm>
          <a:prstGeom prst="rect">
            <a:avLst/>
          </a:prstGeom>
        </p:spPr>
        <p:txBody>
          <a:bodyPr anchor="b"/>
          <a:lstStyle>
            <a:lvl1pPr>
              <a:defRPr sz="4500"/>
            </a:lvl1pPr>
          </a:lstStyle>
          <a:p>
            <a:r>
              <a:t>Title Text</a:t>
            </a:r>
          </a:p>
        </p:txBody>
      </p:sp>
      <p:sp>
        <p:nvSpPr>
          <p:cNvPr id="30" name="Body Level One…"/>
          <p:cNvSpPr txBox="1">
            <a:spLocks noGrp="1"/>
          </p:cNvSpPr>
          <p:nvPr>
            <p:ph type="body" sz="quarter" idx="1"/>
          </p:nvPr>
        </p:nvSpPr>
        <p:spPr>
          <a:xfrm>
            <a:off x="623887" y="3442098"/>
            <a:ext cx="7886701" cy="1125141"/>
          </a:xfrm>
          <a:prstGeom prst="rect">
            <a:avLst/>
          </a:prstGeom>
        </p:spPr>
        <p:txBody>
          <a:bodyPr/>
          <a:lstStyle>
            <a:lvl1pPr marL="0" indent="0">
              <a:buSzTx/>
              <a:buFontTx/>
              <a:buNone/>
              <a:defRPr sz="1800">
                <a:solidFill>
                  <a:srgbClr val="888888"/>
                </a:solidFill>
              </a:defRPr>
            </a:lvl1pPr>
            <a:lvl2pPr marL="0" indent="342900">
              <a:buSzTx/>
              <a:buFontTx/>
              <a:buNone/>
              <a:defRPr sz="1800">
                <a:solidFill>
                  <a:srgbClr val="888888"/>
                </a:solidFill>
              </a:defRPr>
            </a:lvl2pPr>
            <a:lvl3pPr marL="0" indent="685800">
              <a:buSzTx/>
              <a:buFontTx/>
              <a:buNone/>
              <a:defRPr sz="1800">
                <a:solidFill>
                  <a:srgbClr val="888888"/>
                </a:solidFill>
              </a:defRPr>
            </a:lvl3pPr>
            <a:lvl4pPr marL="0" indent="1028700">
              <a:buSzTx/>
              <a:buFontTx/>
              <a:buNone/>
              <a:defRPr sz="1800">
                <a:solidFill>
                  <a:srgbClr val="888888"/>
                </a:solidFill>
              </a:defRPr>
            </a:lvl4pPr>
            <a:lvl5pPr marL="0" indent="137160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369219"/>
            <a:ext cx="3886200" cy="326350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273843"/>
            <a:ext cx="7886701" cy="994173"/>
          </a:xfrm>
          <a:prstGeom prst="rect">
            <a:avLst/>
          </a:prstGeom>
        </p:spPr>
        <p:txBody>
          <a:bodyPr/>
          <a:lstStyle/>
          <a:p>
            <a:r>
              <a:t>Title Text</a:t>
            </a:r>
          </a:p>
        </p:txBody>
      </p:sp>
      <p:sp>
        <p:nvSpPr>
          <p:cNvPr id="48" name="Body Level One…"/>
          <p:cNvSpPr txBox="1">
            <a:spLocks noGrp="1"/>
          </p:cNvSpPr>
          <p:nvPr>
            <p:ph type="body" sz="quarter" idx="1"/>
          </p:nvPr>
        </p:nvSpPr>
        <p:spPr>
          <a:xfrm>
            <a:off x="629841" y="1260871"/>
            <a:ext cx="3868341" cy="617935"/>
          </a:xfrm>
          <a:prstGeom prst="rect">
            <a:avLst/>
          </a:prstGeom>
        </p:spPr>
        <p:txBody>
          <a:bodyPr anchor="b"/>
          <a:lstStyle>
            <a:lvl1pPr marL="0" indent="0">
              <a:buSzTx/>
              <a:buFontTx/>
              <a:buNone/>
              <a:defRPr sz="1800" b="1"/>
            </a:lvl1pPr>
            <a:lvl2pPr marL="0" indent="342900">
              <a:buSzTx/>
              <a:buFontTx/>
              <a:buNone/>
              <a:defRPr sz="1800" b="1"/>
            </a:lvl2pPr>
            <a:lvl3pPr marL="0" indent="685800">
              <a:buSzTx/>
              <a:buFontTx/>
              <a:buNone/>
              <a:defRPr sz="1800" b="1"/>
            </a:lvl3pPr>
            <a:lvl4pPr marL="0" indent="1028700">
              <a:buSzTx/>
              <a:buFontTx/>
              <a:buNone/>
              <a:defRPr sz="1800" b="1"/>
            </a:lvl4pPr>
            <a:lvl5pPr marL="0" indent="1371600">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29149" y="1260871"/>
            <a:ext cx="3887393" cy="617935"/>
          </a:xfrm>
          <a:prstGeom prst="rect">
            <a:avLst/>
          </a:prstGeom>
        </p:spPr>
        <p:txBody>
          <a:bodyPr anchor="b"/>
          <a:lstStyle/>
          <a:p>
            <a:pPr marL="0" indent="0">
              <a:buSzTx/>
              <a:buFontTx/>
              <a:buNone/>
              <a:defRPr sz="18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342900"/>
            <a:ext cx="2949178" cy="1200150"/>
          </a:xfrm>
          <a:prstGeom prst="rect">
            <a:avLst/>
          </a:prstGeom>
        </p:spPr>
        <p:txBody>
          <a:bodyPr anchor="b"/>
          <a:lstStyle>
            <a:lvl1pPr>
              <a:defRPr sz="2400"/>
            </a:lvl1pPr>
          </a:lstStyle>
          <a:p>
            <a:r>
              <a:t>Title Text</a:t>
            </a:r>
          </a:p>
        </p:txBody>
      </p:sp>
      <p:sp>
        <p:nvSpPr>
          <p:cNvPr id="73" name="Body Level One…"/>
          <p:cNvSpPr txBox="1">
            <a:spLocks noGrp="1"/>
          </p:cNvSpPr>
          <p:nvPr>
            <p:ph type="body" sz="half" idx="1"/>
          </p:nvPr>
        </p:nvSpPr>
        <p:spPr>
          <a:xfrm>
            <a:off x="3887391" y="740568"/>
            <a:ext cx="4629151" cy="3655221"/>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20">
              <a:defRPr sz="24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629840" y="1543049"/>
            <a:ext cx="2949180" cy="2858693"/>
          </a:xfrm>
          <a:prstGeom prst="rect">
            <a:avLst/>
          </a:prstGeom>
        </p:spPr>
        <p:txBody>
          <a:bodyPr/>
          <a:lstStyle/>
          <a:p>
            <a:pPr marL="0" indent="0">
              <a:buSzTx/>
              <a:buFontTx/>
              <a:buNone/>
              <a:defRPr sz="12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342900"/>
            <a:ext cx="2949178" cy="1200150"/>
          </a:xfrm>
          <a:prstGeom prst="rect">
            <a:avLst/>
          </a:prstGeom>
        </p:spPr>
        <p:txBody>
          <a:bodyPr anchor="b"/>
          <a:lstStyle>
            <a:lvl1pPr>
              <a:defRPr sz="2400"/>
            </a:lvl1pPr>
          </a:lstStyle>
          <a:p>
            <a:r>
              <a:t>Title Text</a:t>
            </a:r>
          </a:p>
        </p:txBody>
      </p:sp>
      <p:sp>
        <p:nvSpPr>
          <p:cNvPr id="83" name="Picture Placeholder 2"/>
          <p:cNvSpPr>
            <a:spLocks noGrp="1"/>
          </p:cNvSpPr>
          <p:nvPr>
            <p:ph type="pic" sz="half" idx="21"/>
          </p:nvPr>
        </p:nvSpPr>
        <p:spPr>
          <a:xfrm>
            <a:off x="3887391" y="740568"/>
            <a:ext cx="4629151" cy="365522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629841" y="1543050"/>
            <a:ext cx="2949178" cy="2858692"/>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273843"/>
            <a:ext cx="7886700" cy="9941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28650" y="1369219"/>
            <a:ext cx="7886700" cy="32635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95347" y="4801228"/>
            <a:ext cx="220003" cy="205914"/>
          </a:xfrm>
          <a:prstGeom prst="rect">
            <a:avLst/>
          </a:prstGeom>
          <a:ln w="12700">
            <a:miter lim="400000"/>
          </a:ln>
        </p:spPr>
        <p:txBody>
          <a:bodyPr wrap="none" lIns="45719" rIns="45719" anchor="ctr">
            <a:spAutoFit/>
          </a:bodyPr>
          <a:lstStyle>
            <a:lvl1pPr algn="r">
              <a:defRPr sz="9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solidFill>
            <a:srgbClr val="000000"/>
          </a:solidFill>
          <a:uFillTx/>
          <a:latin typeface="+mj-lt"/>
          <a:ea typeface="+mj-ea"/>
          <a:cs typeface="+mj-cs"/>
          <a:sym typeface="Calibri"/>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4pPr>
      <a:lvl5pPr marL="16485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5pPr>
      <a:lvl6pPr marL="19914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6pPr>
      <a:lvl7pPr marL="23343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7pPr>
      <a:lvl8pPr marL="26772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8pPr>
      <a:lvl9pPr marL="30201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1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0.jpe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1.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4.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0.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112.pn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8.jpe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20.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D022DED-92D2-491C-81CB-40D27568E6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131"/>
          <a:stretch/>
        </p:blipFill>
        <p:spPr>
          <a:xfrm>
            <a:off x="2318209" y="0"/>
            <a:ext cx="7191785" cy="5143500"/>
          </a:xfrm>
          <a:prstGeom prst="rect">
            <a:avLst/>
          </a:prstGeom>
        </p:spPr>
      </p:pic>
      <p:sp>
        <p:nvSpPr>
          <p:cNvPr id="114" name="Rectangle 4"/>
          <p:cNvSpPr/>
          <p:nvPr/>
        </p:nvSpPr>
        <p:spPr>
          <a:xfrm>
            <a:off x="293838" y="430173"/>
            <a:ext cx="45720" cy="954108"/>
          </a:xfrm>
          <a:prstGeom prst="rect">
            <a:avLst/>
          </a:prstGeom>
          <a:solidFill>
            <a:schemeClr val="accent2"/>
          </a:solidFill>
          <a:ln w="12700">
            <a:miter lim="400000"/>
          </a:ln>
        </p:spPr>
        <p:txBody>
          <a:bodyPr lIns="45719" rIns="45719" anchor="ctr"/>
          <a:lstStyle/>
          <a:p>
            <a:pPr algn="ctr">
              <a:defRPr sz="1000">
                <a:solidFill>
                  <a:srgbClr val="FFFFFF"/>
                </a:solidFill>
              </a:defRPr>
            </a:pPr>
            <a:endParaRPr>
              <a:solidFill>
                <a:srgbClr val="532E1F"/>
              </a:solidFill>
            </a:endParaRPr>
          </a:p>
        </p:txBody>
      </p:sp>
      <p:pic>
        <p:nvPicPr>
          <p:cNvPr id="6" name="Picture 5">
            <a:extLst>
              <a:ext uri="{FF2B5EF4-FFF2-40B4-BE49-F238E27FC236}">
                <a16:creationId xmlns:a16="http://schemas.microsoft.com/office/drawing/2014/main" id="{603C207E-B4E9-4F5D-96A4-1F4BCCE4D0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3073" y="3504648"/>
            <a:ext cx="1522345" cy="1554736"/>
          </a:xfrm>
          <a:prstGeom prst="rect">
            <a:avLst/>
          </a:prstGeom>
        </p:spPr>
      </p:pic>
      <p:sp>
        <p:nvSpPr>
          <p:cNvPr id="2" name="Rectangle 1">
            <a:extLst>
              <a:ext uri="{FF2B5EF4-FFF2-40B4-BE49-F238E27FC236}">
                <a16:creationId xmlns:a16="http://schemas.microsoft.com/office/drawing/2014/main" id="{8EBC8217-E461-491B-A8E5-273D7C2C8BAE}"/>
              </a:ext>
            </a:extLst>
          </p:cNvPr>
          <p:cNvSpPr/>
          <p:nvPr/>
        </p:nvSpPr>
        <p:spPr>
          <a:xfrm>
            <a:off x="270978" y="4574626"/>
            <a:ext cx="1822935" cy="307777"/>
          </a:xfrm>
          <a:prstGeom prst="rect">
            <a:avLst/>
          </a:prstGeom>
        </p:spPr>
        <p:txBody>
          <a:bodyPr wrap="none">
            <a:spAutoFit/>
          </a:bodyPr>
          <a:lstStyle/>
          <a:p>
            <a:r>
              <a:rPr lang="en-US" sz="1400" dirty="0">
                <a:solidFill>
                  <a:srgbClr val="532E1F"/>
                </a:solidFill>
                <a:latin typeface="Montserrat Bold" panose="00000800000000000000" pitchFamily="2" charset="0"/>
              </a:rPr>
              <a:t>wmich.edu/apply</a:t>
            </a:r>
          </a:p>
        </p:txBody>
      </p:sp>
      <p:pic>
        <p:nvPicPr>
          <p:cNvPr id="4" name="Picture 3">
            <a:extLst>
              <a:ext uri="{FF2B5EF4-FFF2-40B4-BE49-F238E27FC236}">
                <a16:creationId xmlns:a16="http://schemas.microsoft.com/office/drawing/2014/main" id="{E0449381-AAC0-4A03-BEF5-125720031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838" y="-19875"/>
            <a:ext cx="5537128" cy="2768564"/>
          </a:xfrm>
          <a:prstGeom prst="rect">
            <a:avLst/>
          </a:prstGeom>
        </p:spPr>
      </p:pic>
      <p:sp>
        <p:nvSpPr>
          <p:cNvPr id="7" name="Text Placeholder 2">
            <a:extLst>
              <a:ext uri="{FF2B5EF4-FFF2-40B4-BE49-F238E27FC236}">
                <a16:creationId xmlns:a16="http://schemas.microsoft.com/office/drawing/2014/main" id="{01F23D95-A383-43F6-9008-519F19C07026}"/>
              </a:ext>
            </a:extLst>
          </p:cNvPr>
          <p:cNvSpPr>
            <a:spLocks noGrp="1"/>
          </p:cNvSpPr>
          <p:nvPr>
            <p:ph type="body" idx="1"/>
          </p:nvPr>
        </p:nvSpPr>
        <p:spPr>
          <a:xfrm>
            <a:off x="293838" y="2653525"/>
            <a:ext cx="2024371" cy="1554736"/>
          </a:xfrm>
        </p:spPr>
        <p:txBody>
          <a:bodyPr>
            <a:normAutofit/>
          </a:bodyPr>
          <a:lstStyle/>
          <a:p>
            <a:pPr marL="0" indent="0">
              <a:spcBef>
                <a:spcPts val="1800"/>
              </a:spcBef>
              <a:buNone/>
            </a:pPr>
            <a:r>
              <a:rPr lang="en-US" sz="1200" b="1" dirty="0">
                <a:solidFill>
                  <a:srgbClr val="532E1F"/>
                </a:solidFill>
                <a:latin typeface="Montserrat" panose="00000500000000000000" pitchFamily="2" charset="0"/>
              </a:rPr>
              <a:t>Pursue</a:t>
            </a:r>
            <a:r>
              <a:rPr lang="en-US" sz="1200" dirty="0">
                <a:solidFill>
                  <a:srgbClr val="532E1F"/>
                </a:solidFill>
                <a:latin typeface="Montserrat" panose="00000500000000000000" pitchFamily="2" charset="0"/>
              </a:rPr>
              <a:t> a top-ranked program. </a:t>
            </a:r>
          </a:p>
          <a:p>
            <a:pPr marL="0" indent="0">
              <a:spcBef>
                <a:spcPts val="1800"/>
              </a:spcBef>
              <a:buNone/>
            </a:pPr>
            <a:r>
              <a:rPr lang="en-US" sz="1200" b="1" dirty="0">
                <a:solidFill>
                  <a:srgbClr val="532E1F"/>
                </a:solidFill>
                <a:latin typeface="Montserrat" panose="00000500000000000000" pitchFamily="2" charset="0"/>
              </a:rPr>
              <a:t>Thrive</a:t>
            </a:r>
            <a:r>
              <a:rPr lang="en-US" sz="1200" dirty="0">
                <a:solidFill>
                  <a:srgbClr val="532E1F"/>
                </a:solidFill>
                <a:latin typeface="Montserrat" panose="00000500000000000000" pitchFamily="2" charset="0"/>
              </a:rPr>
              <a:t> within a diverse &amp; supportive campus. </a:t>
            </a:r>
          </a:p>
          <a:p>
            <a:pPr marL="0" indent="0">
              <a:spcBef>
                <a:spcPts val="1800"/>
              </a:spcBef>
              <a:buNone/>
            </a:pPr>
            <a:r>
              <a:rPr lang="en-US" sz="1200" b="1" dirty="0">
                <a:solidFill>
                  <a:srgbClr val="532E1F"/>
                </a:solidFill>
                <a:latin typeface="Montserrat" panose="00000500000000000000" pitchFamily="2" charset="0"/>
              </a:rPr>
              <a:t>Prosper</a:t>
            </a:r>
            <a:r>
              <a:rPr lang="en-US" sz="1200" dirty="0">
                <a:solidFill>
                  <a:srgbClr val="532E1F"/>
                </a:solidFill>
                <a:latin typeface="Montserrat" panose="00000500000000000000" pitchFamily="2" charset="0"/>
              </a:rPr>
              <a:t> in your career.</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08249A-C331-4944-A7BB-E0D15BFD7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01918" y="1371475"/>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11" name="TextBox 10">
            <a:extLst>
              <a:ext uri="{FF2B5EF4-FFF2-40B4-BE49-F238E27FC236}">
                <a16:creationId xmlns:a16="http://schemas.microsoft.com/office/drawing/2014/main" id="{C920C2A9-4A05-4705-A055-3DB3B9A6C17A}"/>
              </a:ext>
            </a:extLst>
          </p:cNvPr>
          <p:cNvSpPr txBox="1"/>
          <p:nvPr/>
        </p:nvSpPr>
        <p:spPr>
          <a:xfrm>
            <a:off x="2665993" y="3916465"/>
            <a:ext cx="6591300" cy="276999"/>
          </a:xfrm>
          <a:prstGeom prst="rect">
            <a:avLst/>
          </a:prstGeom>
          <a:noFill/>
        </p:spPr>
        <p:txBody>
          <a:bodyPr wrap="square" rtlCol="0">
            <a:spAutoFit/>
          </a:bodyPr>
          <a:lstStyle/>
          <a:p>
            <a:pPr lvl="0" hangingPunct="1"/>
            <a:r>
              <a:rPr lang="en-US" sz="1200" b="1" i="1" kern="1200" dirty="0">
                <a:solidFill>
                  <a:srgbClr val="532E1F"/>
                </a:solidFill>
                <a:latin typeface="Montserrat" panose="00000500000000000000" pitchFamily="2" charset="0"/>
                <a:ea typeface="+mn-ea"/>
                <a:cs typeface="Arial" panose="020B0604020202020204" pitchFamily="34" charset="0"/>
              </a:rPr>
              <a:t>Some graduate programs may require higher English proficiency scores. </a:t>
            </a:r>
          </a:p>
        </p:txBody>
      </p:sp>
      <p:sp>
        <p:nvSpPr>
          <p:cNvPr id="17" name="TextBox 16">
            <a:extLst>
              <a:ext uri="{FF2B5EF4-FFF2-40B4-BE49-F238E27FC236}">
                <a16:creationId xmlns:a16="http://schemas.microsoft.com/office/drawing/2014/main" id="{C34F3990-8375-4438-9AA3-F7980A690D87}"/>
              </a:ext>
            </a:extLst>
          </p:cNvPr>
          <p:cNvSpPr txBox="1"/>
          <p:nvPr/>
        </p:nvSpPr>
        <p:spPr>
          <a:xfrm>
            <a:off x="0" y="241694"/>
            <a:ext cx="9144000" cy="769441"/>
          </a:xfrm>
          <a:prstGeom prst="rect">
            <a:avLst/>
          </a:prstGeom>
          <a:noFill/>
        </p:spPr>
        <p:txBody>
          <a:bodyPr wrap="square" rtlCol="0">
            <a:spAutoFit/>
          </a:bodyPr>
          <a:lstStyle/>
          <a:p>
            <a:pPr algn="ctr"/>
            <a:r>
              <a:rPr lang="en-US" sz="2200" dirty="0">
                <a:latin typeface="Montserrat Bold"/>
                <a:cs typeface="Arial" panose="020B0604020202020204" pitchFamily="34" charset="0"/>
              </a:rPr>
              <a:t>English Proficiency Requirements</a:t>
            </a:r>
          </a:p>
          <a:p>
            <a:pPr algn="ctr"/>
            <a:r>
              <a:rPr lang="en-US" sz="2200" dirty="0">
                <a:latin typeface="Montserrat Bold"/>
                <a:cs typeface="Arial" panose="020B0604020202020204" pitchFamily="34" charset="0"/>
              </a:rPr>
              <a:t>Graduate</a:t>
            </a:r>
          </a:p>
        </p:txBody>
      </p:sp>
      <p:graphicFrame>
        <p:nvGraphicFramePr>
          <p:cNvPr id="22" name="Table 21">
            <a:extLst>
              <a:ext uri="{FF2B5EF4-FFF2-40B4-BE49-F238E27FC236}">
                <a16:creationId xmlns:a16="http://schemas.microsoft.com/office/drawing/2014/main" id="{BC0F9A3D-5EA9-49E6-85A0-2310F8842963}"/>
              </a:ext>
            </a:extLst>
          </p:cNvPr>
          <p:cNvGraphicFramePr>
            <a:graphicFrameLocks noGrp="1"/>
          </p:cNvGraphicFramePr>
          <p:nvPr>
            <p:extLst>
              <p:ext uri="{D42A27DB-BD31-4B8C-83A1-F6EECF244321}">
                <p14:modId xmlns:p14="http://schemas.microsoft.com/office/powerpoint/2010/main" val="4263218615"/>
              </p:ext>
            </p:extLst>
          </p:nvPr>
        </p:nvGraphicFramePr>
        <p:xfrm>
          <a:off x="1877069" y="1633835"/>
          <a:ext cx="2334724" cy="2325977"/>
        </p:xfrm>
        <a:graphic>
          <a:graphicData uri="http://schemas.openxmlformats.org/drawingml/2006/table">
            <a:tbl>
              <a:tblPr firstRow="1" bandRow="1">
                <a:tableStyleId>{5C22544A-7EE6-4342-B048-85BDC9FD1C3A}</a:tableStyleId>
              </a:tblPr>
              <a:tblGrid>
                <a:gridCol w="1176615">
                  <a:extLst>
                    <a:ext uri="{9D8B030D-6E8A-4147-A177-3AD203B41FA5}">
                      <a16:colId xmlns:a16="http://schemas.microsoft.com/office/drawing/2014/main" val="2847879350"/>
                    </a:ext>
                  </a:extLst>
                </a:gridCol>
                <a:gridCol w="1158109">
                  <a:extLst>
                    <a:ext uri="{9D8B030D-6E8A-4147-A177-3AD203B41FA5}">
                      <a16:colId xmlns:a16="http://schemas.microsoft.com/office/drawing/2014/main" val="2136375296"/>
                    </a:ext>
                  </a:extLst>
                </a:gridCol>
              </a:tblGrid>
              <a:tr h="441312">
                <a:tc>
                  <a:txBody>
                    <a:bodyPr/>
                    <a:lstStyle/>
                    <a:p>
                      <a:pPr algn="ctr"/>
                      <a:r>
                        <a:rPr lang="en-US" sz="1500" b="1" dirty="0">
                          <a:latin typeface="Montserrat Bold"/>
                          <a:cs typeface="Arial" panose="020B0604020202020204" pitchFamily="34" charset="0"/>
                        </a:rPr>
                        <a:t>Test</a:t>
                      </a:r>
                    </a:p>
                  </a:txBody>
                  <a:tcPr marL="110328" marR="110328" marT="55164" marB="551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Montserrat Bold"/>
                          <a:cs typeface="Arial" panose="020B0604020202020204" pitchFamily="34" charset="0"/>
                        </a:rPr>
                        <a:t>Score</a:t>
                      </a:r>
                      <a:endParaRPr lang="en-US" sz="1500" baseline="0" dirty="0">
                        <a:latin typeface="Montserrat Bold"/>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latin typeface="Montserrat Bold"/>
                        <a:cs typeface="Arial" panose="020B0604020202020204" pitchFamily="34" charset="0"/>
                      </a:endParaRPr>
                    </a:p>
                  </a:txBody>
                  <a:tcPr marL="110328" marR="110328" marT="55164" marB="55164"/>
                </a:tc>
                <a:extLst>
                  <a:ext uri="{0D108BD9-81ED-4DB2-BD59-A6C34878D82A}">
                    <a16:rowId xmlns:a16="http://schemas.microsoft.com/office/drawing/2014/main" val="587940626"/>
                  </a:ext>
                </a:extLst>
              </a:tr>
              <a:tr h="538649">
                <a:tc>
                  <a:txBody>
                    <a:bodyPr/>
                    <a:lstStyle/>
                    <a:p>
                      <a:pPr algn="ctr"/>
                      <a:r>
                        <a:rPr lang="en-US" sz="1500" b="1" dirty="0">
                          <a:latin typeface="Montserrat Bold"/>
                          <a:cs typeface="Arial" panose="020B0604020202020204" pitchFamily="34" charset="0"/>
                        </a:rPr>
                        <a:t>TOEFL</a:t>
                      </a:r>
                    </a:p>
                    <a:p>
                      <a:pPr algn="ctr"/>
                      <a:endParaRPr lang="en-US" sz="1300" b="1" dirty="0">
                        <a:latin typeface="Montserrat Bold"/>
                        <a:cs typeface="Arial" panose="020B0604020202020204" pitchFamily="34" charset="0"/>
                      </a:endParaRPr>
                    </a:p>
                  </a:txBody>
                  <a:tcPr marL="110328" marR="110328" marT="55164" marB="551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Montserrat Bold"/>
                          <a:cs typeface="Arial" panose="020B0604020202020204" pitchFamily="34" charset="0"/>
                        </a:rPr>
                        <a:t>80</a:t>
                      </a:r>
                    </a:p>
                  </a:txBody>
                  <a:tcPr marL="110328" marR="110328" marT="55164" marB="55164"/>
                </a:tc>
                <a:extLst>
                  <a:ext uri="{0D108BD9-81ED-4DB2-BD59-A6C34878D82A}">
                    <a16:rowId xmlns:a16="http://schemas.microsoft.com/office/drawing/2014/main" val="989782830"/>
                  </a:ext>
                </a:extLst>
              </a:tr>
              <a:tr h="441312">
                <a:tc>
                  <a:txBody>
                    <a:bodyPr/>
                    <a:lstStyle/>
                    <a:p>
                      <a:pPr algn="ctr"/>
                      <a:r>
                        <a:rPr lang="en-US" sz="1500" b="1" dirty="0">
                          <a:latin typeface="Montserrat Bold"/>
                          <a:cs typeface="Arial" panose="020B0604020202020204" pitchFamily="34" charset="0"/>
                        </a:rPr>
                        <a:t>IELTS</a:t>
                      </a:r>
                    </a:p>
                  </a:txBody>
                  <a:tcPr marL="110328" marR="110328" marT="55164" marB="551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Montserrat Bold"/>
                          <a:cs typeface="Arial" panose="020B0604020202020204" pitchFamily="34" charset="0"/>
                        </a:rPr>
                        <a:t>6.5</a:t>
                      </a:r>
                      <a:endParaRPr lang="en-US" sz="1500" baseline="0" dirty="0">
                        <a:latin typeface="Montserrat Bold"/>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700" dirty="0">
                        <a:latin typeface="Montserrat Bold"/>
                        <a:cs typeface="Arial" panose="020B0604020202020204" pitchFamily="34" charset="0"/>
                      </a:endParaRPr>
                    </a:p>
                  </a:txBody>
                  <a:tcPr marL="110328" marR="110328" marT="55164" marB="55164"/>
                </a:tc>
                <a:extLst>
                  <a:ext uri="{0D108BD9-81ED-4DB2-BD59-A6C34878D82A}">
                    <a16:rowId xmlns:a16="http://schemas.microsoft.com/office/drawing/2014/main" val="2106579592"/>
                  </a:ext>
                </a:extLst>
              </a:tr>
              <a:tr h="448056">
                <a:tc>
                  <a:txBody>
                    <a:bodyPr/>
                    <a:lstStyle/>
                    <a:p>
                      <a:pPr algn="ctr"/>
                      <a:r>
                        <a:rPr lang="en-US" sz="1500" b="1" dirty="0">
                          <a:latin typeface="Montserrat Bold"/>
                          <a:cs typeface="Arial" panose="020B0604020202020204" pitchFamily="34" charset="0"/>
                        </a:rPr>
                        <a:t>PTE</a:t>
                      </a:r>
                    </a:p>
                  </a:txBody>
                  <a:tcPr marL="110328" marR="110328" marT="55164" marB="551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Montserrat Bold"/>
                          <a:cs typeface="Arial" panose="020B0604020202020204" pitchFamily="34" charset="0"/>
                        </a:rPr>
                        <a:t>54</a:t>
                      </a:r>
                    </a:p>
                  </a:txBody>
                  <a:tcPr marL="110328" marR="110328" marT="55164" marB="55164"/>
                </a:tc>
                <a:extLst>
                  <a:ext uri="{0D108BD9-81ED-4DB2-BD59-A6C34878D82A}">
                    <a16:rowId xmlns:a16="http://schemas.microsoft.com/office/drawing/2014/main" val="278937056"/>
                  </a:ext>
                </a:extLst>
              </a:tr>
              <a:tr h="448056">
                <a:tc>
                  <a:txBody>
                    <a:bodyPr/>
                    <a:lstStyle/>
                    <a:p>
                      <a:pPr algn="ctr"/>
                      <a:r>
                        <a:rPr lang="en-US" sz="1500" b="1" dirty="0">
                          <a:latin typeface="Montserrat Bold"/>
                          <a:cs typeface="Arial" panose="020B0604020202020204" pitchFamily="34" charset="0"/>
                        </a:rPr>
                        <a:t>Duolingo</a:t>
                      </a:r>
                    </a:p>
                  </a:txBody>
                  <a:tcPr marL="110328" marR="110328" marT="55164" marB="5516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500" dirty="0">
                          <a:latin typeface="Montserrat Bold"/>
                          <a:cs typeface="Arial" panose="020B0604020202020204" pitchFamily="34" charset="0"/>
                        </a:rPr>
                        <a:t>115</a:t>
                      </a:r>
                    </a:p>
                  </a:txBody>
                  <a:tcPr marL="110328" marR="110328" marT="55164" marB="55164"/>
                </a:tc>
                <a:extLst>
                  <a:ext uri="{0D108BD9-81ED-4DB2-BD59-A6C34878D82A}">
                    <a16:rowId xmlns:a16="http://schemas.microsoft.com/office/drawing/2014/main" val="2675376822"/>
                  </a:ext>
                </a:extLst>
              </a:tr>
            </a:tbl>
          </a:graphicData>
        </a:graphic>
      </p:graphicFrame>
      <p:sp>
        <p:nvSpPr>
          <p:cNvPr id="2" name="TextBox 1">
            <a:extLst>
              <a:ext uri="{FF2B5EF4-FFF2-40B4-BE49-F238E27FC236}">
                <a16:creationId xmlns:a16="http://schemas.microsoft.com/office/drawing/2014/main" id="{CBAD8F26-1FF5-4098-AAD3-A70C405132FD}"/>
              </a:ext>
            </a:extLst>
          </p:cNvPr>
          <p:cNvSpPr txBox="1"/>
          <p:nvPr/>
        </p:nvSpPr>
        <p:spPr>
          <a:xfrm>
            <a:off x="4470400" y="2279135"/>
            <a:ext cx="4578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ontserrat" panose="00000500000000000000" pitchFamily="2" charset="0"/>
                <a:sym typeface="Calibri"/>
              </a:rPr>
              <a:t>OR</a:t>
            </a:r>
          </a:p>
        </p:txBody>
      </p:sp>
      <p:sp>
        <p:nvSpPr>
          <p:cNvPr id="3" name="Rectangle 2">
            <a:extLst>
              <a:ext uri="{FF2B5EF4-FFF2-40B4-BE49-F238E27FC236}">
                <a16:creationId xmlns:a16="http://schemas.microsoft.com/office/drawing/2014/main" id="{5E17905E-5A53-478E-9D62-E70EFBA6A272}"/>
              </a:ext>
            </a:extLst>
          </p:cNvPr>
          <p:cNvSpPr/>
          <p:nvPr/>
        </p:nvSpPr>
        <p:spPr>
          <a:xfrm>
            <a:off x="5347632" y="1733401"/>
            <a:ext cx="2209800" cy="1569660"/>
          </a:xfrm>
          <a:prstGeom prst="rect">
            <a:avLst/>
          </a:prstGeom>
          <a:ln>
            <a:solidFill>
              <a:srgbClr val="F1C500"/>
            </a:solidFill>
          </a:ln>
        </p:spPr>
        <p:txBody>
          <a:bodyPr wrap="square">
            <a:spAutoFit/>
          </a:bodyPr>
          <a:lstStyle/>
          <a:p>
            <a:pPr algn="ctr"/>
            <a:r>
              <a:rPr lang="en-US" sz="1600" dirty="0">
                <a:latin typeface="Montserrat" panose="00000500000000000000" pitchFamily="2" charset="0"/>
              </a:rPr>
              <a:t>Completion of the WMU Center for English Language and Culture for International </a:t>
            </a:r>
            <a:br>
              <a:rPr lang="en-US" sz="1600" dirty="0">
                <a:latin typeface="Montserrat" panose="00000500000000000000" pitchFamily="2" charset="0"/>
              </a:rPr>
            </a:br>
            <a:r>
              <a:rPr lang="en-US" sz="1600" dirty="0">
                <a:latin typeface="Montserrat" panose="00000500000000000000" pitchFamily="2" charset="0"/>
              </a:rPr>
              <a:t>Students (CELCIS) program!</a:t>
            </a:r>
          </a:p>
        </p:txBody>
      </p:sp>
      <p:sp>
        <p:nvSpPr>
          <p:cNvPr id="10" name="TextBox 9">
            <a:extLst>
              <a:ext uri="{FF2B5EF4-FFF2-40B4-BE49-F238E27FC236}">
                <a16:creationId xmlns:a16="http://schemas.microsoft.com/office/drawing/2014/main" id="{837C1F2E-418E-4124-B7B4-761E542B455D}"/>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54418809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5CD1061-A4D3-4B89-BEEB-680FA9B1D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466011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11" name="TextBox 10">
            <a:extLst>
              <a:ext uri="{FF2B5EF4-FFF2-40B4-BE49-F238E27FC236}">
                <a16:creationId xmlns:a16="http://schemas.microsoft.com/office/drawing/2014/main" id="{C920C2A9-4A05-4705-A055-3DB3B9A6C17A}"/>
              </a:ext>
            </a:extLst>
          </p:cNvPr>
          <p:cNvSpPr txBox="1"/>
          <p:nvPr/>
        </p:nvSpPr>
        <p:spPr>
          <a:xfrm>
            <a:off x="272077" y="399219"/>
            <a:ext cx="2448754" cy="2538837"/>
          </a:xfrm>
          <a:prstGeom prst="rect">
            <a:avLst/>
          </a:prstGeom>
          <a:noFill/>
        </p:spPr>
        <p:txBody>
          <a:bodyPr wrap="square" rtlCol="0">
            <a:spAutoFit/>
          </a:bodyPr>
          <a:lstStyle/>
          <a:p>
            <a:pPr>
              <a:lnSpc>
                <a:spcPct val="150000"/>
              </a:lnSpc>
            </a:pPr>
            <a:r>
              <a:rPr lang="en-US" b="1" dirty="0">
                <a:solidFill>
                  <a:srgbClr val="532E1F"/>
                </a:solidFill>
                <a:latin typeface="Montserrat" panose="00000500000000000000" pitchFamily="2" charset="0"/>
                <a:cs typeface="Arial" panose="020B0604020202020204" pitchFamily="34" charset="0"/>
              </a:rPr>
              <a:t>Mission</a:t>
            </a:r>
          </a:p>
          <a:p>
            <a:pPr>
              <a:lnSpc>
                <a:spcPct val="150000"/>
              </a:lnSpc>
            </a:pPr>
            <a:r>
              <a:rPr lang="en-US" sz="1000" dirty="0">
                <a:solidFill>
                  <a:srgbClr val="532E1F"/>
                </a:solidFill>
                <a:latin typeface="Montserrat" panose="00000500000000000000" pitchFamily="2" charset="0"/>
                <a:cs typeface="Arial" panose="020B0604020202020204" pitchFamily="34" charset="0"/>
              </a:rPr>
              <a:t>To provide instruction in English as a second language for non-native speakers who will use English to study at an American college or university or in their workplaces.</a:t>
            </a:r>
          </a:p>
          <a:p>
            <a:pPr>
              <a:lnSpc>
                <a:spcPct val="150000"/>
              </a:lnSpc>
            </a:pPr>
            <a:endParaRPr lang="en-US" sz="1000" dirty="0">
              <a:solidFill>
                <a:srgbClr val="532E1F"/>
              </a:solidFill>
              <a:latin typeface="Montserrat" panose="00000500000000000000" pitchFamily="2" charset="0"/>
              <a:cs typeface="Arial" panose="020B0604020202020204" pitchFamily="34" charset="0"/>
            </a:endParaRPr>
          </a:p>
          <a:p>
            <a:pPr>
              <a:lnSpc>
                <a:spcPct val="150000"/>
              </a:lnSpc>
            </a:pPr>
            <a:r>
              <a:rPr lang="en-US" b="1" dirty="0">
                <a:solidFill>
                  <a:srgbClr val="532E1F"/>
                </a:solidFill>
                <a:latin typeface="Montserrat" panose="00000500000000000000" pitchFamily="2" charset="0"/>
                <a:cs typeface="Arial" panose="020B0604020202020204" pitchFamily="34" charset="0"/>
              </a:rPr>
              <a:t>Established</a:t>
            </a:r>
          </a:p>
          <a:p>
            <a:pPr>
              <a:lnSpc>
                <a:spcPct val="150000"/>
              </a:lnSpc>
            </a:pPr>
            <a:r>
              <a:rPr lang="en-US" sz="1000" dirty="0">
                <a:solidFill>
                  <a:srgbClr val="532E1F"/>
                </a:solidFill>
                <a:latin typeface="Montserrat" panose="00000500000000000000" pitchFamily="2" charset="0"/>
                <a:cs typeface="Arial" panose="020B0604020202020204" pitchFamily="34" charset="0"/>
              </a:rPr>
              <a:t>1975</a:t>
            </a: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graphicFrame>
        <p:nvGraphicFramePr>
          <p:cNvPr id="22" name="Table 21">
            <a:extLst>
              <a:ext uri="{FF2B5EF4-FFF2-40B4-BE49-F238E27FC236}">
                <a16:creationId xmlns:a16="http://schemas.microsoft.com/office/drawing/2014/main" id="{BC0F9A3D-5EA9-49E6-85A0-2310F8842963}"/>
              </a:ext>
            </a:extLst>
          </p:cNvPr>
          <p:cNvGraphicFramePr>
            <a:graphicFrameLocks noGrp="1"/>
          </p:cNvGraphicFramePr>
          <p:nvPr>
            <p:extLst>
              <p:ext uri="{D42A27DB-BD31-4B8C-83A1-F6EECF244321}">
                <p14:modId xmlns:p14="http://schemas.microsoft.com/office/powerpoint/2010/main" val="2724088825"/>
              </p:ext>
            </p:extLst>
          </p:nvPr>
        </p:nvGraphicFramePr>
        <p:xfrm>
          <a:off x="3195778" y="1811642"/>
          <a:ext cx="5600521" cy="2407920"/>
        </p:xfrm>
        <a:graphic>
          <a:graphicData uri="http://schemas.openxmlformats.org/drawingml/2006/table">
            <a:tbl>
              <a:tblPr firstRow="1" bandRow="1">
                <a:tableStyleId>{5C22544A-7EE6-4342-B048-85BDC9FD1C3A}</a:tableStyleId>
              </a:tblPr>
              <a:tblGrid>
                <a:gridCol w="975180">
                  <a:extLst>
                    <a:ext uri="{9D8B030D-6E8A-4147-A177-3AD203B41FA5}">
                      <a16:colId xmlns:a16="http://schemas.microsoft.com/office/drawing/2014/main" val="2847879350"/>
                    </a:ext>
                  </a:extLst>
                </a:gridCol>
                <a:gridCol w="1536423">
                  <a:extLst>
                    <a:ext uri="{9D8B030D-6E8A-4147-A177-3AD203B41FA5}">
                      <a16:colId xmlns:a16="http://schemas.microsoft.com/office/drawing/2014/main" val="2136375296"/>
                    </a:ext>
                  </a:extLst>
                </a:gridCol>
                <a:gridCol w="1560429">
                  <a:extLst>
                    <a:ext uri="{9D8B030D-6E8A-4147-A177-3AD203B41FA5}">
                      <a16:colId xmlns:a16="http://schemas.microsoft.com/office/drawing/2014/main" val="1756962309"/>
                    </a:ext>
                  </a:extLst>
                </a:gridCol>
                <a:gridCol w="1528489">
                  <a:extLst>
                    <a:ext uri="{9D8B030D-6E8A-4147-A177-3AD203B41FA5}">
                      <a16:colId xmlns:a16="http://schemas.microsoft.com/office/drawing/2014/main" val="1781160757"/>
                    </a:ext>
                  </a:extLst>
                </a:gridCol>
              </a:tblGrid>
              <a:tr h="502865">
                <a:tc>
                  <a:txBody>
                    <a:bodyPr/>
                    <a:lstStyle/>
                    <a:p>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US" sz="1400" b="0" dirty="0">
                          <a:latin typeface="Montserrat" panose="00000500000000000000" pitchFamily="2" charset="0"/>
                          <a:cs typeface="Arial" panose="020B0604020202020204" pitchFamily="34" charset="0"/>
                        </a:rPr>
                        <a:t>Regular Academic Admission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2" charset="0"/>
                          <a:cs typeface="Arial" panose="020B0604020202020204" pitchFamily="34" charset="0"/>
                        </a:rPr>
                        <a:t>Dual-Enrollment Pathway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a:latin typeface="Montserrat" panose="00000500000000000000" pitchFamily="2" charset="0"/>
                          <a:cs typeface="Arial" panose="020B0604020202020204" pitchFamily="34" charset="0"/>
                        </a:rPr>
                        <a:t>(ESL + Academic Courses) </a:t>
                      </a:r>
                      <a:endParaRPr lang="en-US" sz="500" b="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Montserrat" panose="00000500000000000000" pitchFamily="2" charset="0"/>
                          <a:cs typeface="Arial" panose="020B0604020202020204" pitchFamily="34" charset="0"/>
                        </a:rPr>
                        <a:t>Full-time ESL</a:t>
                      </a:r>
                      <a:endParaRPr lang="en-US" sz="700" b="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893243261"/>
                  </a:ext>
                </a:extLst>
              </a:tr>
              <a:tr h="252469">
                <a:tc>
                  <a:txBody>
                    <a:bodyPr/>
                    <a:lstStyle/>
                    <a:p>
                      <a:r>
                        <a:rPr lang="en-US" sz="1200" b="1" dirty="0">
                          <a:latin typeface="Montserrat Bold"/>
                          <a:cs typeface="Arial" panose="020B0604020202020204" pitchFamily="34" charset="0"/>
                        </a:rPr>
                        <a:t>TOEFL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71</a:t>
                      </a:r>
                      <a:endParaRPr lang="en-US" sz="1200" baseline="0" dirty="0">
                        <a:latin typeface="Montserrat Bold"/>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52-70</a:t>
                      </a: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Not Applicable (N/A)</a:t>
                      </a: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7940626"/>
                  </a:ext>
                </a:extLst>
              </a:tr>
              <a:tr h="252469">
                <a:tc>
                  <a:txBody>
                    <a:bodyPr/>
                    <a:lstStyle/>
                    <a:p>
                      <a:r>
                        <a:rPr lang="en-US" sz="1200" b="1" dirty="0">
                          <a:latin typeface="Montserrat Bold"/>
                          <a:cs typeface="Arial" panose="020B0604020202020204" pitchFamily="34" charset="0"/>
                        </a:rPr>
                        <a:t>IELTS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6.0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5.5</a:t>
                      </a: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N/A</a:t>
                      </a: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6579592"/>
                  </a:ext>
                </a:extLst>
              </a:tr>
              <a:tr h="365760">
                <a:tc>
                  <a:txBody>
                    <a:bodyPr/>
                    <a:lstStyle/>
                    <a:p>
                      <a:r>
                        <a:rPr lang="en-US" sz="1200" b="1" dirty="0">
                          <a:latin typeface="Montserrat Bold"/>
                          <a:cs typeface="Arial" panose="020B0604020202020204" pitchFamily="34" charset="0"/>
                        </a:rPr>
                        <a:t>PTE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48</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42-26</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N/A</a:t>
                      </a:r>
                      <a:endParaRPr lang="en-US" sz="105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0620225"/>
                  </a:ext>
                </a:extLst>
              </a:tr>
              <a:tr h="365760">
                <a:tc>
                  <a:txBody>
                    <a:bodyPr/>
                    <a:lstStyle/>
                    <a:p>
                      <a:r>
                        <a:rPr lang="en-US" sz="1200" b="1" dirty="0">
                          <a:latin typeface="Montserrat Bold"/>
                          <a:cs typeface="Arial" panose="020B0604020202020204" pitchFamily="34" charset="0"/>
                        </a:rPr>
                        <a:t>Duolingo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100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85-95</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600" dirty="0">
                        <a:latin typeface="Montserrat Bold"/>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1741902"/>
                  </a:ext>
                </a:extLst>
              </a:tr>
            </a:tbl>
          </a:graphicData>
        </a:graphic>
      </p:graphicFrame>
      <p:pic>
        <p:nvPicPr>
          <p:cNvPr id="8" name="Picture 7">
            <a:extLst>
              <a:ext uri="{FF2B5EF4-FFF2-40B4-BE49-F238E27FC236}">
                <a16:creationId xmlns:a16="http://schemas.microsoft.com/office/drawing/2014/main" id="{DE9B2B61-C59F-480F-9926-3B1ECD1F01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914" y="3616337"/>
            <a:ext cx="1251914" cy="422521"/>
          </a:xfrm>
          <a:prstGeom prst="rect">
            <a:avLst/>
          </a:prstGeom>
        </p:spPr>
      </p:pic>
      <p:pic>
        <p:nvPicPr>
          <p:cNvPr id="9" name="Picture 8">
            <a:extLst>
              <a:ext uri="{FF2B5EF4-FFF2-40B4-BE49-F238E27FC236}">
                <a16:creationId xmlns:a16="http://schemas.microsoft.com/office/drawing/2014/main" id="{10E4DF31-360B-45A1-9753-6CBBDCD02C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497" y="3950388"/>
            <a:ext cx="793893" cy="793893"/>
          </a:xfrm>
          <a:prstGeom prst="rect">
            <a:avLst/>
          </a:prstGeom>
        </p:spPr>
      </p:pic>
      <p:pic>
        <p:nvPicPr>
          <p:cNvPr id="10" name="Picture 9">
            <a:extLst>
              <a:ext uri="{FF2B5EF4-FFF2-40B4-BE49-F238E27FC236}">
                <a16:creationId xmlns:a16="http://schemas.microsoft.com/office/drawing/2014/main" id="{7E7091EC-E6FE-4663-8F91-28D302A35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6532" y="3887400"/>
            <a:ext cx="1228296" cy="1142747"/>
          </a:xfrm>
          <a:prstGeom prst="rect">
            <a:avLst/>
          </a:prstGeom>
        </p:spPr>
      </p:pic>
      <p:sp>
        <p:nvSpPr>
          <p:cNvPr id="12" name="TextBox 11">
            <a:extLst>
              <a:ext uri="{FF2B5EF4-FFF2-40B4-BE49-F238E27FC236}">
                <a16:creationId xmlns:a16="http://schemas.microsoft.com/office/drawing/2014/main" id="{4510B845-B704-4338-816F-411E28E23847}"/>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38126084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3E32F-9A3F-4B2A-A7D1-A370AC59EA1F}"/>
              </a:ext>
            </a:extLst>
          </p:cNvPr>
          <p:cNvPicPr>
            <a:picLocks noChangeAspect="1"/>
          </p:cNvPicPr>
          <p:nvPr/>
        </p:nvPicPr>
        <p:blipFill>
          <a:blip r:embed="rId3"/>
          <a:stretch>
            <a:fillRect/>
          </a:stretch>
        </p:blipFill>
        <p:spPr>
          <a:xfrm>
            <a:off x="-419463" y="-515652"/>
            <a:ext cx="3615241" cy="4151736"/>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44354" y="359666"/>
            <a:ext cx="2569792" cy="1015663"/>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45</a:t>
            </a:r>
          </a:p>
          <a:p>
            <a:pPr algn="ctr"/>
            <a:r>
              <a:rPr lang="en-US" sz="1400" dirty="0">
                <a:solidFill>
                  <a:srgbClr val="532E1F"/>
                </a:solidFill>
                <a:latin typeface="Montserrat" panose="00000500000000000000" pitchFamily="2" charset="0"/>
                <a:cs typeface="Arial" panose="020B0604020202020204" pitchFamily="34" charset="0"/>
              </a:rPr>
              <a:t>years of teaching English to international students</a:t>
            </a:r>
            <a:endParaRPr lang="en-US" sz="1600" dirty="0">
              <a:solidFill>
                <a:srgbClr val="532E1F"/>
              </a:solidFill>
              <a:latin typeface="Montserrat" panose="000005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A74DE0CE-B7D3-4740-A2B8-7DEFD89731C8}"/>
              </a:ext>
            </a:extLst>
          </p:cNvPr>
          <p:cNvSpPr txBox="1"/>
          <p:nvPr/>
        </p:nvSpPr>
        <p:spPr>
          <a:xfrm>
            <a:off x="244354" y="2016258"/>
            <a:ext cx="2569792" cy="1077218"/>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70%</a:t>
            </a:r>
            <a:endParaRPr lang="en-US" sz="3200" b="1" dirty="0">
              <a:solidFill>
                <a:srgbClr val="532E1F"/>
              </a:solidFill>
              <a:latin typeface="Montserrat" panose="00000500000000000000" pitchFamily="2" charset="0"/>
              <a:cs typeface="Arial" panose="020B0604020202020204" pitchFamily="34" charset="0"/>
            </a:endParaRPr>
          </a:p>
          <a:p>
            <a:pPr algn="ctr"/>
            <a:r>
              <a:rPr lang="en-US" sz="1400" dirty="0">
                <a:solidFill>
                  <a:srgbClr val="532E1F"/>
                </a:solidFill>
                <a:latin typeface="Montserrat" panose="00000500000000000000" pitchFamily="2" charset="0"/>
                <a:cs typeface="Arial" panose="020B0604020202020204" pitchFamily="34" charset="0"/>
              </a:rPr>
              <a:t>of CELCIS graduates go on to study at WMU</a:t>
            </a:r>
          </a:p>
        </p:txBody>
      </p:sp>
      <p:sp>
        <p:nvSpPr>
          <p:cNvPr id="13" name="TextBox 12">
            <a:extLst>
              <a:ext uri="{FF2B5EF4-FFF2-40B4-BE49-F238E27FC236}">
                <a16:creationId xmlns:a16="http://schemas.microsoft.com/office/drawing/2014/main" id="{6D338FE5-1A12-4856-B717-CF6324A1D304}"/>
              </a:ext>
            </a:extLst>
          </p:cNvPr>
          <p:cNvSpPr txBox="1"/>
          <p:nvPr/>
        </p:nvSpPr>
        <p:spPr>
          <a:xfrm>
            <a:off x="244354" y="3723860"/>
            <a:ext cx="2569792" cy="969496"/>
          </a:xfrm>
          <a:prstGeom prst="rect">
            <a:avLst/>
          </a:prstGeom>
          <a:noFill/>
        </p:spPr>
        <p:txBody>
          <a:bodyPr wrap="square" rtlCol="0">
            <a:spAutoFit/>
          </a:bodyPr>
          <a:lstStyle/>
          <a:p>
            <a:pPr algn="ctr">
              <a:lnSpc>
                <a:spcPct val="150000"/>
              </a:lnSpc>
            </a:pPr>
            <a:r>
              <a:rPr lang="en-US" sz="1600" b="1" dirty="0">
                <a:solidFill>
                  <a:srgbClr val="532E1F"/>
                </a:solidFill>
                <a:latin typeface="Montserrat" panose="00000500000000000000" pitchFamily="2" charset="0"/>
                <a:cs typeface="Arial" panose="020B0604020202020204" pitchFamily="34" charset="0"/>
              </a:rPr>
              <a:t>CELCIS Completion:</a:t>
            </a:r>
          </a:p>
          <a:p>
            <a:pPr algn="ctr"/>
            <a:r>
              <a:rPr lang="en-US" sz="1100" dirty="0">
                <a:solidFill>
                  <a:srgbClr val="532E1F"/>
                </a:solidFill>
                <a:latin typeface="Montserrat" panose="00000500000000000000" pitchFamily="2" charset="0"/>
                <a:cs typeface="Arial" panose="020B0604020202020204" pitchFamily="34" charset="0"/>
              </a:rPr>
              <a:t>No TOEFL or IELTS score is required for restricted admission to most programs at WMU</a:t>
            </a: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430887"/>
          </a:xfrm>
          <a:prstGeom prst="rect">
            <a:avLst/>
          </a:prstGeom>
          <a:noFill/>
        </p:spPr>
        <p:txBody>
          <a:bodyPr wrap="square" rtlCol="0">
            <a:spAutoFit/>
          </a:bodyPr>
          <a:lstStyle/>
          <a:p>
            <a:pPr algn="ctr"/>
            <a:r>
              <a:rPr lang="en-US" sz="2200" dirty="0">
                <a:latin typeface="Montserrat Bold"/>
                <a:cs typeface="Arial" panose="020B0604020202020204" pitchFamily="34" charset="0"/>
              </a:rPr>
              <a:t>CELCIS Program Options</a:t>
            </a:r>
          </a:p>
        </p:txBody>
      </p:sp>
      <p:sp>
        <p:nvSpPr>
          <p:cNvPr id="15" name="Subtitle 2">
            <a:extLst>
              <a:ext uri="{FF2B5EF4-FFF2-40B4-BE49-F238E27FC236}">
                <a16:creationId xmlns:a16="http://schemas.microsoft.com/office/drawing/2014/main" id="{CBBAD6CC-2AA1-406D-9F3E-884ED643001A}"/>
              </a:ext>
            </a:extLst>
          </p:cNvPr>
          <p:cNvSpPr txBox="1">
            <a:spLocks/>
          </p:cNvSpPr>
          <p:nvPr/>
        </p:nvSpPr>
        <p:spPr bwMode="auto">
          <a:xfrm>
            <a:off x="3299125" y="1193101"/>
            <a:ext cx="5600521" cy="38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ts val="300"/>
              </a:spcBef>
              <a:spcAft>
                <a:spcPct val="0"/>
              </a:spcAft>
              <a:buClr>
                <a:srgbClr val="ECC678"/>
              </a:buClr>
              <a:buSzPct val="110000"/>
              <a:buFont typeface="Wingdings 2" charset="0"/>
              <a:buNone/>
              <a:defRPr sz="1800" kern="1200">
                <a:solidFill>
                  <a:schemeClr val="tx1">
                    <a:tint val="75000"/>
                  </a:schemeClr>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A67717"/>
              </a:buClr>
              <a:buSzPct val="110000"/>
              <a:buFont typeface="Wingdings 2" charset="0"/>
              <a:buNone/>
              <a:defRPr sz="2200" kern="1200">
                <a:solidFill>
                  <a:schemeClr val="tx1">
                    <a:tint val="75000"/>
                  </a:schemeClr>
                </a:solidFill>
                <a:latin typeface="+mn-lt"/>
                <a:ea typeface="ＭＳ Ｐゴシック" charset="-128"/>
                <a:cs typeface="+mn-cs"/>
              </a:defRPr>
            </a:lvl2pPr>
            <a:lvl3pPr marL="914400" indent="0" algn="ctr" rtl="0" eaLnBrk="1" fontAlgn="base" hangingPunct="1">
              <a:spcBef>
                <a:spcPts val="600"/>
              </a:spcBef>
              <a:spcAft>
                <a:spcPct val="0"/>
              </a:spcAft>
              <a:buClr>
                <a:srgbClr val="ECC678"/>
              </a:buClr>
              <a:buSzPct val="110000"/>
              <a:buFont typeface="Wingdings 2" charset="0"/>
              <a:buNone/>
              <a:defRPr sz="2000" kern="1200">
                <a:solidFill>
                  <a:schemeClr val="tx1">
                    <a:tint val="75000"/>
                  </a:schemeClr>
                </a:solidFill>
                <a:latin typeface="+mn-lt"/>
                <a:ea typeface="ＭＳ Ｐゴシック" charset="-128"/>
                <a:cs typeface="+mn-cs"/>
              </a:defRPr>
            </a:lvl3pPr>
            <a:lvl4pPr marL="1371600" indent="0" algn="ctr" rtl="0" eaLnBrk="1" fontAlgn="base" hangingPunct="1">
              <a:spcBef>
                <a:spcPts val="600"/>
              </a:spcBef>
              <a:spcAft>
                <a:spcPct val="0"/>
              </a:spcAft>
              <a:buClr>
                <a:srgbClr val="A67717"/>
              </a:buClr>
              <a:buSzPct val="110000"/>
              <a:buFont typeface="Wingdings 2" charset="0"/>
              <a:buNone/>
              <a:defRPr kern="1200">
                <a:solidFill>
                  <a:schemeClr val="tx1">
                    <a:tint val="75000"/>
                  </a:schemeClr>
                </a:solidFill>
                <a:latin typeface="+mn-lt"/>
                <a:ea typeface="ＭＳ Ｐゴシック" charset="-128"/>
                <a:cs typeface="+mn-cs"/>
              </a:defRPr>
            </a:lvl4pPr>
            <a:lvl5pPr marL="1828800" indent="0" algn="ctr" rtl="0" eaLnBrk="1" fontAlgn="base" hangingPunct="1">
              <a:spcBef>
                <a:spcPts val="600"/>
              </a:spcBef>
              <a:spcAft>
                <a:spcPct val="0"/>
              </a:spcAft>
              <a:buClr>
                <a:srgbClr val="ECC678"/>
              </a:buClr>
              <a:buSzPct val="110000"/>
              <a:buFont typeface="Wingdings 2" charset="0"/>
              <a:buNone/>
              <a:defRPr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defTabSz="914400">
              <a:buClrTx/>
              <a:buFont typeface="Arial" panose="020B0604020202020204" pitchFamily="34" charset="0"/>
              <a:buChar char="•"/>
            </a:pPr>
            <a:r>
              <a:rPr lang="en-US" dirty="0">
                <a:solidFill>
                  <a:schemeClr val="tx1"/>
                </a:solidFill>
                <a:latin typeface="Montserrat" panose="00000500000000000000" pitchFamily="2" charset="0"/>
                <a:ea typeface="ＭＳ Ｐゴシック" charset="0"/>
                <a:cs typeface="Arial" panose="020B0604020202020204" pitchFamily="34" charset="0"/>
              </a:rPr>
              <a:t>Study English On-campus</a:t>
            </a:r>
          </a:p>
          <a:p>
            <a:pPr marL="342900" indent="-342900" algn="l" defTabSz="914400">
              <a:buClrTx/>
              <a:buFont typeface="Arial" panose="020B0604020202020204" pitchFamily="34" charset="0"/>
              <a:buChar char="•"/>
            </a:pPr>
            <a:r>
              <a:rPr lang="en-US" dirty="0">
                <a:solidFill>
                  <a:schemeClr val="tx1"/>
                </a:solidFill>
                <a:latin typeface="Montserrat" panose="00000500000000000000" pitchFamily="2" charset="0"/>
                <a:ea typeface="ＭＳ Ｐゴシック" charset="0"/>
                <a:cs typeface="Arial" panose="020B0604020202020204" pitchFamily="34" charset="0"/>
              </a:rPr>
              <a:t>Study English Online</a:t>
            </a:r>
          </a:p>
          <a:p>
            <a:pPr marL="342900" indent="-342900" algn="l" defTabSz="914400">
              <a:buClrTx/>
              <a:buFont typeface="Arial" panose="020B0604020202020204" pitchFamily="34" charset="0"/>
              <a:buChar char="•"/>
            </a:pPr>
            <a:r>
              <a:rPr lang="en-US" dirty="0">
                <a:solidFill>
                  <a:schemeClr val="tx1"/>
                </a:solidFill>
                <a:latin typeface="Montserrat" panose="00000500000000000000" pitchFamily="2" charset="0"/>
                <a:ea typeface="ＭＳ Ｐゴシック" charset="0"/>
                <a:cs typeface="Arial" panose="020B0604020202020204" pitchFamily="34" charset="0"/>
              </a:rPr>
              <a:t>Study English in a Pathway Program</a:t>
            </a:r>
          </a:p>
          <a:p>
            <a:pPr lvl="1" algn="l">
              <a:buClrTx/>
            </a:pPr>
            <a:r>
              <a:rPr lang="en-US" sz="1400" dirty="0">
                <a:solidFill>
                  <a:schemeClr val="tx1"/>
                </a:solidFill>
                <a:latin typeface="Montserrat" panose="00000500000000000000" pitchFamily="2" charset="0"/>
                <a:ea typeface="ＭＳ Ｐゴシック" charset="0"/>
                <a:cs typeface="Arial" panose="020B0604020202020204" pitchFamily="34" charset="0"/>
              </a:rPr>
              <a:t>(Dual Enrollment)</a:t>
            </a:r>
          </a:p>
          <a:p>
            <a:pPr marL="342900" indent="-342900" algn="l" defTabSz="914400">
              <a:buClrTx/>
              <a:buFont typeface="Arial" panose="020B0604020202020204" pitchFamily="34" charset="0"/>
              <a:buChar char="•"/>
            </a:pPr>
            <a:r>
              <a:rPr lang="en-US" dirty="0">
                <a:solidFill>
                  <a:schemeClr val="tx1"/>
                </a:solidFill>
                <a:latin typeface="Montserrat" panose="00000500000000000000" pitchFamily="2" charset="0"/>
                <a:ea typeface="ＭＳ Ｐゴシック" charset="0"/>
                <a:cs typeface="Arial" panose="020B0604020202020204" pitchFamily="34" charset="0"/>
              </a:rPr>
              <a:t>Short English Programs</a:t>
            </a:r>
          </a:p>
          <a:p>
            <a:pPr lvl="1" algn="l">
              <a:buClrTx/>
            </a:pPr>
            <a:r>
              <a:rPr lang="en-US" sz="1400" dirty="0">
                <a:solidFill>
                  <a:schemeClr val="tx1"/>
                </a:solidFill>
                <a:latin typeface="Montserrat" panose="00000500000000000000" pitchFamily="2" charset="0"/>
                <a:ea typeface="ＭＳ Ｐゴシック" charset="0"/>
                <a:cs typeface="Arial" panose="020B0604020202020204" pitchFamily="34" charset="0"/>
              </a:rPr>
              <a:t>(American University Experience)</a:t>
            </a:r>
          </a:p>
          <a:p>
            <a:pPr lvl="2" algn="l"/>
            <a:endParaRPr lang="en-US" sz="800" dirty="0">
              <a:solidFill>
                <a:schemeClr val="tx1"/>
              </a:solidFill>
              <a:latin typeface="Montserrat" panose="00000500000000000000" pitchFamily="2" charset="0"/>
              <a:cs typeface="Arial" panose="020B0604020202020204" pitchFamily="34" charset="0"/>
            </a:endParaRPr>
          </a:p>
          <a:p>
            <a:pPr marL="285750" indent="-285750" algn="l" defTabSz="914400">
              <a:buFont typeface="Wingdings" panose="05000000000000000000" pitchFamily="2" charset="2"/>
              <a:buChar char="ü"/>
            </a:pP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8D1D1DF0-E583-489F-ABED-A7EFF8D5EAF0}"/>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34258221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57105" y="426503"/>
            <a:ext cx="2569792" cy="1015663"/>
          </a:xfrm>
          <a:prstGeom prst="rect">
            <a:avLst/>
          </a:prstGeom>
          <a:noFill/>
        </p:spPr>
        <p:txBody>
          <a:bodyPr wrap="square" rtlCol="0">
            <a:spAutoFit/>
          </a:bodyPr>
          <a:lstStyle/>
          <a:p>
            <a:pPr algn="ctr">
              <a:lnSpc>
                <a:spcPct val="150000"/>
              </a:lnSpc>
            </a:pPr>
            <a:r>
              <a:rPr lang="en-US" sz="1600" b="1" dirty="0">
                <a:solidFill>
                  <a:srgbClr val="532E1F"/>
                </a:solidFill>
                <a:latin typeface="Montserrat" panose="00000500000000000000" pitchFamily="2" charset="0"/>
                <a:cs typeface="Arial" panose="020B0604020202020204" pitchFamily="34" charset="0"/>
              </a:rPr>
              <a:t>Curriculum</a:t>
            </a:r>
          </a:p>
          <a:p>
            <a:pPr marL="342900" indent="-34290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English language</a:t>
            </a:r>
          </a:p>
          <a:p>
            <a:pPr marL="342900" indent="-34290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Academic study skills</a:t>
            </a:r>
          </a:p>
          <a:p>
            <a:pPr marL="342900" indent="-34290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U.S. and local culture</a:t>
            </a:r>
          </a:p>
        </p:txBody>
      </p:sp>
      <p:sp>
        <p:nvSpPr>
          <p:cNvPr id="12" name="TextBox 11">
            <a:extLst>
              <a:ext uri="{FF2B5EF4-FFF2-40B4-BE49-F238E27FC236}">
                <a16:creationId xmlns:a16="http://schemas.microsoft.com/office/drawing/2014/main" id="{A74DE0CE-B7D3-4740-A2B8-7DEFD89731C8}"/>
              </a:ext>
            </a:extLst>
          </p:cNvPr>
          <p:cNvSpPr txBox="1"/>
          <p:nvPr/>
        </p:nvSpPr>
        <p:spPr>
          <a:xfrm>
            <a:off x="244354" y="1957524"/>
            <a:ext cx="2569792" cy="1200329"/>
          </a:xfrm>
          <a:prstGeom prst="rect">
            <a:avLst/>
          </a:prstGeom>
          <a:noFill/>
        </p:spPr>
        <p:txBody>
          <a:bodyPr wrap="square" rtlCol="0">
            <a:spAutoFit/>
          </a:bodyPr>
          <a:lstStyle/>
          <a:p>
            <a:pPr algn="ctr">
              <a:lnSpc>
                <a:spcPct val="150000"/>
              </a:lnSpc>
            </a:pPr>
            <a:r>
              <a:rPr lang="en-US" sz="1600" b="1" dirty="0">
                <a:solidFill>
                  <a:srgbClr val="532E1F"/>
                </a:solidFill>
                <a:latin typeface="Montserrat" panose="00000500000000000000" pitchFamily="2" charset="0"/>
                <a:cs typeface="Arial" panose="020B0604020202020204" pitchFamily="34" charset="0"/>
              </a:rPr>
              <a:t>Daily Classes</a:t>
            </a:r>
          </a:p>
          <a:p>
            <a:pPr marL="342900" indent="-34290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Speaking &amp; Listening</a:t>
            </a:r>
          </a:p>
          <a:p>
            <a:pPr marL="342900" indent="-34290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Grammar &amp; Communication</a:t>
            </a:r>
          </a:p>
          <a:p>
            <a:pPr marL="342900" indent="-34290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Reading &amp; Writing</a:t>
            </a:r>
            <a:endParaRPr lang="en-US" sz="1600" dirty="0">
              <a:solidFill>
                <a:srgbClr val="532E1F"/>
              </a:solidFill>
              <a:latin typeface="Montserrat" panose="000005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6D338FE5-1A12-4856-B717-CF6324A1D304}"/>
              </a:ext>
            </a:extLst>
          </p:cNvPr>
          <p:cNvSpPr txBox="1"/>
          <p:nvPr/>
        </p:nvSpPr>
        <p:spPr>
          <a:xfrm>
            <a:off x="244354" y="3605930"/>
            <a:ext cx="2569792" cy="1015663"/>
          </a:xfrm>
          <a:prstGeom prst="rect">
            <a:avLst/>
          </a:prstGeom>
          <a:noFill/>
        </p:spPr>
        <p:txBody>
          <a:bodyPr wrap="square" rtlCol="0">
            <a:spAutoFit/>
          </a:bodyPr>
          <a:lstStyle/>
          <a:p>
            <a:pPr algn="ctr">
              <a:lnSpc>
                <a:spcPct val="150000"/>
              </a:lnSpc>
            </a:pPr>
            <a:r>
              <a:rPr lang="en-US" sz="1600" b="1" dirty="0">
                <a:solidFill>
                  <a:srgbClr val="532E1F"/>
                </a:solidFill>
                <a:latin typeface="Montserrat" panose="00000500000000000000" pitchFamily="2" charset="0"/>
                <a:cs typeface="Arial" panose="020B0604020202020204" pitchFamily="34" charset="0"/>
              </a:rPr>
              <a:t>CELCIS Calendar</a:t>
            </a:r>
          </a:p>
          <a:p>
            <a:r>
              <a:rPr lang="en-US" sz="1200" dirty="0">
                <a:solidFill>
                  <a:srgbClr val="532E1F"/>
                </a:solidFill>
                <a:latin typeface="Montserrat" panose="00000500000000000000" pitchFamily="2" charset="0"/>
                <a:cs typeface="Arial" panose="020B0604020202020204" pitchFamily="34" charset="0"/>
              </a:rPr>
              <a:t>Fall: 15 weeks</a:t>
            </a:r>
          </a:p>
          <a:p>
            <a:r>
              <a:rPr lang="en-US" sz="1200" dirty="0">
                <a:solidFill>
                  <a:srgbClr val="532E1F"/>
                </a:solidFill>
                <a:latin typeface="Montserrat" panose="00000500000000000000" pitchFamily="2" charset="0"/>
                <a:cs typeface="Arial" panose="020B0604020202020204" pitchFamily="34" charset="0"/>
              </a:rPr>
              <a:t>Spring: 15 weeks</a:t>
            </a:r>
          </a:p>
          <a:p>
            <a:r>
              <a:rPr lang="en-US" sz="1200" dirty="0">
                <a:solidFill>
                  <a:srgbClr val="532E1F"/>
                </a:solidFill>
                <a:latin typeface="Montserrat" panose="00000500000000000000" pitchFamily="2" charset="0"/>
                <a:cs typeface="Arial" panose="020B0604020202020204" pitchFamily="34" charset="0"/>
              </a:rPr>
              <a:t>Summer(s): 7 weeks</a:t>
            </a: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430887"/>
          </a:xfrm>
          <a:prstGeom prst="rect">
            <a:avLst/>
          </a:prstGeom>
          <a:noFill/>
        </p:spPr>
        <p:txBody>
          <a:bodyPr wrap="square" rtlCol="0">
            <a:spAutoFit/>
          </a:bodyPr>
          <a:lstStyle/>
          <a:p>
            <a:pPr algn="ctr"/>
            <a:r>
              <a:rPr lang="en-US" sz="2200" dirty="0">
                <a:latin typeface="Montserrat Bold"/>
                <a:cs typeface="Arial" panose="020B0604020202020204" pitchFamily="34" charset="0"/>
              </a:rPr>
              <a:t>1. Study English on Campus</a:t>
            </a:r>
          </a:p>
        </p:txBody>
      </p:sp>
      <p:pic>
        <p:nvPicPr>
          <p:cNvPr id="15" name="Picture 14">
            <a:extLst>
              <a:ext uri="{FF2B5EF4-FFF2-40B4-BE49-F238E27FC236}">
                <a16:creationId xmlns:a16="http://schemas.microsoft.com/office/drawing/2014/main" id="{6B0FC54D-B9FB-49B4-9F59-A0D8A24449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910" b="8944"/>
          <a:stretch/>
        </p:blipFill>
        <p:spPr>
          <a:xfrm>
            <a:off x="4062106" y="1065096"/>
            <a:ext cx="4102126" cy="3328732"/>
          </a:xfrm>
          <a:prstGeom prst="rect">
            <a:avLst/>
          </a:prstGeom>
        </p:spPr>
      </p:pic>
      <p:sp>
        <p:nvSpPr>
          <p:cNvPr id="16" name="TextBox 15">
            <a:extLst>
              <a:ext uri="{FF2B5EF4-FFF2-40B4-BE49-F238E27FC236}">
                <a16:creationId xmlns:a16="http://schemas.microsoft.com/office/drawing/2014/main" id="{EA59AACA-10D9-4F90-9CAB-CAB15B0E0393}"/>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0573792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3E32F-9A3F-4B2A-A7D1-A370AC59EA1F}"/>
              </a:ext>
            </a:extLst>
          </p:cNvPr>
          <p:cNvPicPr>
            <a:picLocks noChangeAspect="1"/>
          </p:cNvPicPr>
          <p:nvPr/>
        </p:nvPicPr>
        <p:blipFill>
          <a:blip r:embed="rId3"/>
          <a:stretch>
            <a:fillRect/>
          </a:stretch>
        </p:blipFill>
        <p:spPr>
          <a:xfrm>
            <a:off x="-419463" y="-515652"/>
            <a:ext cx="3615241" cy="4151736"/>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791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327452" y="510356"/>
            <a:ext cx="2403596" cy="877163"/>
          </a:xfrm>
          <a:prstGeom prst="rect">
            <a:avLst/>
          </a:prstGeom>
          <a:noFill/>
        </p:spPr>
        <p:txBody>
          <a:bodyPr wrap="square" rtlCol="0">
            <a:spAutoFit/>
          </a:bodyPr>
          <a:lstStyle/>
          <a:p>
            <a:pPr algn="ctr"/>
            <a:r>
              <a:rPr lang="en-US" sz="1700" dirty="0">
                <a:solidFill>
                  <a:srgbClr val="532E1F"/>
                </a:solidFill>
                <a:latin typeface="Montserrat SemiBold" panose="00000700000000000000" pitchFamily="2" charset="0"/>
                <a:cs typeface="Arial" panose="020B0604020202020204" pitchFamily="34" charset="0"/>
              </a:rPr>
              <a:t>Study from anywhere in the world</a:t>
            </a:r>
          </a:p>
        </p:txBody>
      </p:sp>
      <p:sp>
        <p:nvSpPr>
          <p:cNvPr id="13" name="TextBox 12">
            <a:extLst>
              <a:ext uri="{FF2B5EF4-FFF2-40B4-BE49-F238E27FC236}">
                <a16:creationId xmlns:a16="http://schemas.microsoft.com/office/drawing/2014/main" id="{6D338FE5-1A12-4856-B717-CF6324A1D304}"/>
              </a:ext>
            </a:extLst>
          </p:cNvPr>
          <p:cNvSpPr txBox="1"/>
          <p:nvPr/>
        </p:nvSpPr>
        <p:spPr>
          <a:xfrm>
            <a:off x="244354" y="3888217"/>
            <a:ext cx="2569792" cy="615553"/>
          </a:xfrm>
          <a:prstGeom prst="rect">
            <a:avLst/>
          </a:prstGeom>
          <a:noFill/>
        </p:spPr>
        <p:txBody>
          <a:bodyPr wrap="square" rtlCol="0">
            <a:spAutoFit/>
          </a:bodyPr>
          <a:lstStyle/>
          <a:p>
            <a:pPr algn="ctr"/>
            <a:r>
              <a:rPr lang="en-US" sz="1700" dirty="0">
                <a:solidFill>
                  <a:srgbClr val="532E1F"/>
                </a:solidFill>
                <a:latin typeface="Montserrat SemiBold" panose="00000700000000000000" pitchFamily="2" charset="0"/>
                <a:cs typeface="Arial" panose="020B0604020202020204" pitchFamily="34" charset="0"/>
              </a:rPr>
              <a:t>Virtual co-curricular activities</a:t>
            </a: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430887"/>
          </a:xfrm>
          <a:prstGeom prst="rect">
            <a:avLst/>
          </a:prstGeom>
          <a:noFill/>
        </p:spPr>
        <p:txBody>
          <a:bodyPr wrap="square" rtlCol="0">
            <a:spAutoFit/>
          </a:bodyPr>
          <a:lstStyle/>
          <a:p>
            <a:pPr algn="ctr"/>
            <a:r>
              <a:rPr lang="en-US" sz="2200" dirty="0">
                <a:latin typeface="Montserrat Bold"/>
                <a:cs typeface="Arial" panose="020B0604020202020204" pitchFamily="34" charset="0"/>
              </a:rPr>
              <a:t>2. Study ESL Online</a:t>
            </a:r>
          </a:p>
        </p:txBody>
      </p:sp>
      <p:sp>
        <p:nvSpPr>
          <p:cNvPr id="15" name="TextBox 14">
            <a:extLst>
              <a:ext uri="{FF2B5EF4-FFF2-40B4-BE49-F238E27FC236}">
                <a16:creationId xmlns:a16="http://schemas.microsoft.com/office/drawing/2014/main" id="{45D8B196-16EA-4BC3-98E6-59C51D63CE9D}"/>
              </a:ext>
            </a:extLst>
          </p:cNvPr>
          <p:cNvSpPr txBox="1"/>
          <p:nvPr/>
        </p:nvSpPr>
        <p:spPr>
          <a:xfrm>
            <a:off x="244354" y="2250803"/>
            <a:ext cx="2569792" cy="615553"/>
          </a:xfrm>
          <a:prstGeom prst="rect">
            <a:avLst/>
          </a:prstGeom>
          <a:noFill/>
        </p:spPr>
        <p:txBody>
          <a:bodyPr wrap="square" rtlCol="0">
            <a:spAutoFit/>
          </a:bodyPr>
          <a:lstStyle/>
          <a:p>
            <a:pPr algn="ctr"/>
            <a:r>
              <a:rPr lang="en-US" sz="1700" dirty="0">
                <a:solidFill>
                  <a:srgbClr val="532E1F"/>
                </a:solidFill>
                <a:latin typeface="Montserrat SemiBold" panose="00000700000000000000" pitchFamily="2" charset="0"/>
                <a:cs typeface="Arial" panose="020B0604020202020204" pitchFamily="34" charset="0"/>
              </a:rPr>
              <a:t>Make progress without delay</a:t>
            </a:r>
          </a:p>
        </p:txBody>
      </p:sp>
      <p:sp>
        <p:nvSpPr>
          <p:cNvPr id="16" name="Subtitle 2">
            <a:extLst>
              <a:ext uri="{FF2B5EF4-FFF2-40B4-BE49-F238E27FC236}">
                <a16:creationId xmlns:a16="http://schemas.microsoft.com/office/drawing/2014/main" id="{34191077-34F0-4E90-B800-63100BB4A1BE}"/>
              </a:ext>
            </a:extLst>
          </p:cNvPr>
          <p:cNvSpPr txBox="1">
            <a:spLocks/>
          </p:cNvSpPr>
          <p:nvPr/>
        </p:nvSpPr>
        <p:spPr bwMode="auto">
          <a:xfrm>
            <a:off x="2587925" y="1237551"/>
            <a:ext cx="6397325" cy="38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ts val="300"/>
              </a:spcBef>
              <a:spcAft>
                <a:spcPct val="0"/>
              </a:spcAft>
              <a:buClr>
                <a:srgbClr val="ECC678"/>
              </a:buClr>
              <a:buSzPct val="110000"/>
              <a:buFont typeface="Wingdings 2" charset="0"/>
              <a:buNone/>
              <a:defRPr sz="1800" kern="1200">
                <a:solidFill>
                  <a:schemeClr val="tx1">
                    <a:tint val="75000"/>
                  </a:schemeClr>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A67717"/>
              </a:buClr>
              <a:buSzPct val="110000"/>
              <a:buFont typeface="Wingdings 2" charset="0"/>
              <a:buNone/>
              <a:defRPr sz="2200" kern="1200">
                <a:solidFill>
                  <a:schemeClr val="tx1">
                    <a:tint val="75000"/>
                  </a:schemeClr>
                </a:solidFill>
                <a:latin typeface="+mn-lt"/>
                <a:ea typeface="ＭＳ Ｐゴシック" charset="-128"/>
                <a:cs typeface="+mn-cs"/>
              </a:defRPr>
            </a:lvl2pPr>
            <a:lvl3pPr marL="914400" indent="0" algn="ctr" rtl="0" eaLnBrk="1" fontAlgn="base" hangingPunct="1">
              <a:spcBef>
                <a:spcPts val="600"/>
              </a:spcBef>
              <a:spcAft>
                <a:spcPct val="0"/>
              </a:spcAft>
              <a:buClr>
                <a:srgbClr val="ECC678"/>
              </a:buClr>
              <a:buSzPct val="110000"/>
              <a:buFont typeface="Wingdings 2" charset="0"/>
              <a:buNone/>
              <a:defRPr sz="2000" kern="1200">
                <a:solidFill>
                  <a:schemeClr val="tx1">
                    <a:tint val="75000"/>
                  </a:schemeClr>
                </a:solidFill>
                <a:latin typeface="+mn-lt"/>
                <a:ea typeface="ＭＳ Ｐゴシック" charset="-128"/>
                <a:cs typeface="+mn-cs"/>
              </a:defRPr>
            </a:lvl3pPr>
            <a:lvl4pPr marL="1371600" indent="0" algn="ctr" rtl="0" eaLnBrk="1" fontAlgn="base" hangingPunct="1">
              <a:spcBef>
                <a:spcPts val="600"/>
              </a:spcBef>
              <a:spcAft>
                <a:spcPct val="0"/>
              </a:spcAft>
              <a:buClr>
                <a:srgbClr val="A67717"/>
              </a:buClr>
              <a:buSzPct val="110000"/>
              <a:buFont typeface="Wingdings 2" charset="0"/>
              <a:buNone/>
              <a:defRPr kern="1200">
                <a:solidFill>
                  <a:schemeClr val="tx1">
                    <a:tint val="75000"/>
                  </a:schemeClr>
                </a:solidFill>
                <a:latin typeface="+mn-lt"/>
                <a:ea typeface="ＭＳ Ｐゴシック" charset="-128"/>
                <a:cs typeface="+mn-cs"/>
              </a:defRPr>
            </a:lvl4pPr>
            <a:lvl5pPr marL="1828800" indent="0" algn="ctr" rtl="0" eaLnBrk="1" fontAlgn="base" hangingPunct="1">
              <a:spcBef>
                <a:spcPts val="600"/>
              </a:spcBef>
              <a:spcAft>
                <a:spcPct val="0"/>
              </a:spcAft>
              <a:buClr>
                <a:srgbClr val="ECC678"/>
              </a:buClr>
              <a:buSzPct val="110000"/>
              <a:buFont typeface="Wingdings 2" charset="0"/>
              <a:buNone/>
              <a:defRPr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1085850" lvl="2" indent="-171450" algn="l">
              <a:buClrTx/>
              <a:buFont typeface="Arial" panose="020B0604020202020204" pitchFamily="34" charset="0"/>
              <a:buChar char="•"/>
            </a:pPr>
            <a:r>
              <a:rPr lang="en-US" sz="1800" dirty="0">
                <a:solidFill>
                  <a:schemeClr val="tx1"/>
                </a:solidFill>
                <a:latin typeface="Montserrat" panose="00000500000000000000" pitchFamily="2" charset="0"/>
                <a:cs typeface="Arial" panose="020B0604020202020204" pitchFamily="34" charset="0"/>
              </a:rPr>
              <a:t>Courses are delivered over the internet and require no face-to-face meetings. </a:t>
            </a:r>
            <a:br>
              <a:rPr lang="en-US" sz="1800" dirty="0">
                <a:solidFill>
                  <a:schemeClr val="tx1"/>
                </a:solidFill>
                <a:latin typeface="Montserrat" panose="00000500000000000000" pitchFamily="2" charset="0"/>
                <a:cs typeface="Arial" panose="020B0604020202020204" pitchFamily="34" charset="0"/>
              </a:rPr>
            </a:br>
            <a:endParaRPr lang="en-US" sz="1800" dirty="0">
              <a:solidFill>
                <a:schemeClr val="tx1"/>
              </a:solidFill>
              <a:latin typeface="Montserrat" panose="00000500000000000000" pitchFamily="2" charset="0"/>
              <a:cs typeface="Arial" panose="020B0604020202020204" pitchFamily="34" charset="0"/>
            </a:endParaRPr>
          </a:p>
          <a:p>
            <a:pPr marL="1200150" lvl="2" indent="-285750" algn="l">
              <a:buClrTx/>
              <a:buFont typeface="Arial" panose="020B0604020202020204" pitchFamily="34" charset="0"/>
              <a:buChar char="•"/>
            </a:pPr>
            <a:r>
              <a:rPr lang="en-US" sz="1800" dirty="0">
                <a:solidFill>
                  <a:schemeClr val="tx1"/>
                </a:solidFill>
                <a:latin typeface="Montserrat" panose="00000500000000000000" pitchFamily="2" charset="0"/>
                <a:cs typeface="Arial" panose="020B0604020202020204" pitchFamily="34" charset="0"/>
              </a:rPr>
              <a:t>Utilize WMU’s </a:t>
            </a:r>
            <a:r>
              <a:rPr lang="en-US" sz="1800" dirty="0" err="1">
                <a:solidFill>
                  <a:schemeClr val="tx1"/>
                </a:solidFill>
                <a:latin typeface="Montserrat" panose="00000500000000000000" pitchFamily="2" charset="0"/>
                <a:cs typeface="Arial" panose="020B0604020202020204" pitchFamily="34" charset="0"/>
              </a:rPr>
              <a:t>Elearning</a:t>
            </a:r>
            <a:r>
              <a:rPr lang="en-US" sz="1800" dirty="0">
                <a:solidFill>
                  <a:schemeClr val="tx1"/>
                </a:solidFill>
                <a:latin typeface="Montserrat" panose="00000500000000000000" pitchFamily="2" charset="0"/>
                <a:cs typeface="Arial" panose="020B0604020202020204" pitchFamily="34" charset="0"/>
              </a:rPr>
              <a:t> Course Management System</a:t>
            </a:r>
            <a:br>
              <a:rPr lang="en-US" sz="1800" dirty="0">
                <a:solidFill>
                  <a:schemeClr val="tx1"/>
                </a:solidFill>
                <a:latin typeface="Montserrat" panose="00000500000000000000" pitchFamily="2" charset="0"/>
                <a:cs typeface="Arial" panose="020B0604020202020204" pitchFamily="34" charset="0"/>
              </a:rPr>
            </a:br>
            <a:endParaRPr lang="en-US" sz="1800" dirty="0">
              <a:solidFill>
                <a:schemeClr val="tx1"/>
              </a:solidFill>
              <a:latin typeface="Montserrat" panose="00000500000000000000" pitchFamily="2" charset="0"/>
              <a:cs typeface="Arial" panose="020B0604020202020204" pitchFamily="34" charset="0"/>
            </a:endParaRPr>
          </a:p>
          <a:p>
            <a:pPr marL="1200150" lvl="2" indent="-285750" algn="l">
              <a:buClrTx/>
              <a:buFont typeface="Arial" panose="020B0604020202020204" pitchFamily="34" charset="0"/>
              <a:buChar char="•"/>
            </a:pPr>
            <a:r>
              <a:rPr lang="en-US" sz="1800" dirty="0">
                <a:solidFill>
                  <a:schemeClr val="tx1"/>
                </a:solidFill>
                <a:latin typeface="Montserrat" panose="00000500000000000000" pitchFamily="2" charset="0"/>
                <a:cs typeface="Arial" panose="020B0604020202020204" pitchFamily="34" charset="0"/>
              </a:rPr>
              <a:t>Online Diagnostic Test</a:t>
            </a:r>
          </a:p>
          <a:p>
            <a:pPr marL="285750" indent="-285750" algn="l" defTabSz="914400">
              <a:buFont typeface="Wingdings" panose="05000000000000000000" pitchFamily="2" charset="2"/>
              <a:buChar char="ü"/>
            </a:pP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9645FE10-8176-4042-BAAC-67D0B43E7394}"/>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01096614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2987907"/>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44354" y="476958"/>
            <a:ext cx="2569792" cy="830997"/>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Undergraduate and Graduate Pathway options</a:t>
            </a:r>
            <a:endParaRPr lang="en-US" sz="1200" dirty="0">
              <a:solidFill>
                <a:srgbClr val="532E1F"/>
              </a:solidFill>
              <a:latin typeface="Montserrat SemiBold" panose="000007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A74DE0CE-B7D3-4740-A2B8-7DEFD89731C8}"/>
              </a:ext>
            </a:extLst>
          </p:cNvPr>
          <p:cNvSpPr txBox="1"/>
          <p:nvPr/>
        </p:nvSpPr>
        <p:spPr>
          <a:xfrm>
            <a:off x="244354" y="2068548"/>
            <a:ext cx="2569792" cy="2635978"/>
          </a:xfrm>
          <a:prstGeom prst="rect">
            <a:avLst/>
          </a:prstGeom>
          <a:noFill/>
        </p:spPr>
        <p:txBody>
          <a:bodyPr wrap="square" rtlCol="0">
            <a:spAutoFit/>
          </a:bodyPr>
          <a:lstStyle/>
          <a:p>
            <a:pPr algn="ctr">
              <a:lnSpc>
                <a:spcPct val="150000"/>
              </a:lnSpc>
            </a:pPr>
            <a:r>
              <a:rPr lang="en-US" sz="1600" dirty="0">
                <a:solidFill>
                  <a:srgbClr val="532E1F"/>
                </a:solidFill>
                <a:latin typeface="Montserrat SemiBold" panose="00000700000000000000" pitchFamily="2" charset="0"/>
                <a:cs typeface="Arial" panose="020B0604020202020204" pitchFamily="34" charset="0"/>
              </a:rPr>
              <a:t>All undergraduate students with TOEFL scores between 52 and 70 will be encouraged to apply for the Pathway Program.</a:t>
            </a: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769441"/>
          </a:xfrm>
          <a:prstGeom prst="rect">
            <a:avLst/>
          </a:prstGeom>
          <a:noFill/>
        </p:spPr>
        <p:txBody>
          <a:bodyPr wrap="square" rtlCol="0">
            <a:spAutoFit/>
          </a:bodyPr>
          <a:lstStyle/>
          <a:p>
            <a:pPr algn="ctr"/>
            <a:r>
              <a:rPr lang="en-US" sz="2200" dirty="0">
                <a:latin typeface="Montserrat Bold"/>
                <a:cs typeface="Arial" panose="020B0604020202020204" pitchFamily="34" charset="0"/>
              </a:rPr>
              <a:t>3. Study in a Pathway Program</a:t>
            </a:r>
          </a:p>
          <a:p>
            <a:pPr algn="ctr"/>
            <a:r>
              <a:rPr lang="en-US" sz="2200" dirty="0">
                <a:latin typeface="Montserrat Bold"/>
                <a:cs typeface="Arial" panose="020B0604020202020204" pitchFamily="34" charset="0"/>
              </a:rPr>
              <a:t>(Dual enrollment)</a:t>
            </a:r>
          </a:p>
        </p:txBody>
      </p:sp>
      <p:sp>
        <p:nvSpPr>
          <p:cNvPr id="16" name="Subtitle 2">
            <a:extLst>
              <a:ext uri="{FF2B5EF4-FFF2-40B4-BE49-F238E27FC236}">
                <a16:creationId xmlns:a16="http://schemas.microsoft.com/office/drawing/2014/main" id="{8830AC41-00A5-4B58-83A1-2545012C7584}"/>
              </a:ext>
            </a:extLst>
          </p:cNvPr>
          <p:cNvSpPr txBox="1">
            <a:spLocks/>
          </p:cNvSpPr>
          <p:nvPr/>
        </p:nvSpPr>
        <p:spPr bwMode="auto">
          <a:xfrm>
            <a:off x="2619675" y="1458627"/>
            <a:ext cx="6397325" cy="38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ts val="300"/>
              </a:spcBef>
              <a:spcAft>
                <a:spcPct val="0"/>
              </a:spcAft>
              <a:buClr>
                <a:srgbClr val="ECC678"/>
              </a:buClr>
              <a:buSzPct val="110000"/>
              <a:buFont typeface="Wingdings 2" charset="0"/>
              <a:buNone/>
              <a:defRPr sz="1800" kern="1200">
                <a:solidFill>
                  <a:schemeClr val="tx1">
                    <a:tint val="75000"/>
                  </a:schemeClr>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A67717"/>
              </a:buClr>
              <a:buSzPct val="110000"/>
              <a:buFont typeface="Wingdings 2" charset="0"/>
              <a:buNone/>
              <a:defRPr sz="2200" kern="1200">
                <a:solidFill>
                  <a:schemeClr val="tx1">
                    <a:tint val="75000"/>
                  </a:schemeClr>
                </a:solidFill>
                <a:latin typeface="+mn-lt"/>
                <a:ea typeface="ＭＳ Ｐゴシック" charset="-128"/>
                <a:cs typeface="+mn-cs"/>
              </a:defRPr>
            </a:lvl2pPr>
            <a:lvl3pPr marL="914400" indent="0" algn="ctr" rtl="0" eaLnBrk="1" fontAlgn="base" hangingPunct="1">
              <a:spcBef>
                <a:spcPts val="600"/>
              </a:spcBef>
              <a:spcAft>
                <a:spcPct val="0"/>
              </a:spcAft>
              <a:buClr>
                <a:srgbClr val="ECC678"/>
              </a:buClr>
              <a:buSzPct val="110000"/>
              <a:buFont typeface="Wingdings 2" charset="0"/>
              <a:buNone/>
              <a:defRPr sz="2000" kern="1200">
                <a:solidFill>
                  <a:schemeClr val="tx1">
                    <a:tint val="75000"/>
                  </a:schemeClr>
                </a:solidFill>
                <a:latin typeface="+mn-lt"/>
                <a:ea typeface="ＭＳ Ｐゴシック" charset="-128"/>
                <a:cs typeface="+mn-cs"/>
              </a:defRPr>
            </a:lvl3pPr>
            <a:lvl4pPr marL="1371600" indent="0" algn="ctr" rtl="0" eaLnBrk="1" fontAlgn="base" hangingPunct="1">
              <a:spcBef>
                <a:spcPts val="600"/>
              </a:spcBef>
              <a:spcAft>
                <a:spcPct val="0"/>
              </a:spcAft>
              <a:buClr>
                <a:srgbClr val="A67717"/>
              </a:buClr>
              <a:buSzPct val="110000"/>
              <a:buFont typeface="Wingdings 2" charset="0"/>
              <a:buNone/>
              <a:defRPr kern="1200">
                <a:solidFill>
                  <a:schemeClr val="tx1">
                    <a:tint val="75000"/>
                  </a:schemeClr>
                </a:solidFill>
                <a:latin typeface="+mn-lt"/>
                <a:ea typeface="ＭＳ Ｐゴシック" charset="-128"/>
                <a:cs typeface="+mn-cs"/>
              </a:defRPr>
            </a:lvl4pPr>
            <a:lvl5pPr marL="1828800" indent="0" algn="ctr" rtl="0" eaLnBrk="1" fontAlgn="base" hangingPunct="1">
              <a:spcBef>
                <a:spcPts val="600"/>
              </a:spcBef>
              <a:spcAft>
                <a:spcPct val="0"/>
              </a:spcAft>
              <a:buClr>
                <a:srgbClr val="ECC678"/>
              </a:buClr>
              <a:buSzPct val="110000"/>
              <a:buFont typeface="Wingdings 2" charset="0"/>
              <a:buNone/>
              <a:defRPr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2" algn="l"/>
            <a:r>
              <a:rPr lang="en-US" b="1" dirty="0">
                <a:solidFill>
                  <a:schemeClr val="tx1"/>
                </a:solidFill>
                <a:latin typeface="Montserrat" panose="00000500000000000000" pitchFamily="2" charset="0"/>
                <a:cs typeface="Arial" panose="020B0604020202020204" pitchFamily="34" charset="0"/>
              </a:rPr>
              <a:t>Benefits</a:t>
            </a:r>
          </a:p>
          <a:p>
            <a:pPr marL="1257300" lvl="2" indent="-342900" algn="l">
              <a:buClrTx/>
              <a:buFont typeface="Arial" panose="020B0604020202020204" pitchFamily="34" charset="0"/>
              <a:buChar char="•"/>
            </a:pPr>
            <a:r>
              <a:rPr lang="en-US" sz="1400" dirty="0">
                <a:solidFill>
                  <a:schemeClr val="tx1"/>
                </a:solidFill>
                <a:latin typeface="Montserrat" panose="00000500000000000000" pitchFamily="2" charset="0"/>
                <a:cs typeface="Arial" panose="020B0604020202020204" pitchFamily="34" charset="0"/>
              </a:rPr>
              <a:t>Take academic courses while satisfying English proficiency requirements</a:t>
            </a:r>
          </a:p>
          <a:p>
            <a:pPr marL="1257300" lvl="2" indent="-342900" algn="l">
              <a:buClrTx/>
              <a:buFont typeface="Arial" panose="020B0604020202020204" pitchFamily="34" charset="0"/>
              <a:buChar char="•"/>
            </a:pPr>
            <a:r>
              <a:rPr lang="en-US" sz="1400" dirty="0">
                <a:solidFill>
                  <a:schemeClr val="tx1"/>
                </a:solidFill>
                <a:latin typeface="Montserrat" panose="00000500000000000000" pitchFamily="2" charset="0"/>
                <a:cs typeface="Arial" panose="020B0604020202020204" pitchFamily="34" charset="0"/>
              </a:rPr>
              <a:t>Earn a degree in less time</a:t>
            </a:r>
          </a:p>
          <a:p>
            <a:pPr marL="1257300" lvl="2" indent="-342900" algn="l">
              <a:buClrTx/>
              <a:buFont typeface="Arial" panose="020B0604020202020204" pitchFamily="34" charset="0"/>
              <a:buChar char="•"/>
            </a:pPr>
            <a:r>
              <a:rPr lang="en-US" sz="1400" dirty="0">
                <a:solidFill>
                  <a:schemeClr val="tx1"/>
                </a:solidFill>
                <a:latin typeface="Montserrat" panose="00000500000000000000" pitchFamily="2" charset="0"/>
                <a:cs typeface="Arial" panose="020B0604020202020204" pitchFamily="34" charset="0"/>
              </a:rPr>
              <a:t>International Student Success seminar</a:t>
            </a:r>
          </a:p>
          <a:p>
            <a:pPr marL="1257300" lvl="2" indent="-342900" algn="l">
              <a:buClrTx/>
              <a:buFont typeface="Arial" panose="020B0604020202020204" pitchFamily="34" charset="0"/>
              <a:buChar char="•"/>
            </a:pPr>
            <a:r>
              <a:rPr lang="en-US" sz="1400" dirty="0">
                <a:solidFill>
                  <a:schemeClr val="tx1"/>
                </a:solidFill>
                <a:latin typeface="Montserrat" panose="00000500000000000000" pitchFamily="2" charset="0"/>
                <a:cs typeface="Arial" panose="020B0604020202020204" pitchFamily="34" charset="0"/>
              </a:rPr>
              <a:t>Admission to academic program with a lower proficiency score</a:t>
            </a:r>
          </a:p>
          <a:p>
            <a:pPr marL="285750" indent="-285750" algn="l" defTabSz="914400">
              <a:buFont typeface="Wingdings" panose="05000000000000000000" pitchFamily="2" charset="2"/>
              <a:buChar char="ü"/>
            </a:pP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3DA8B255-BD80-438D-A495-2AFF90AAA718}"/>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49519346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53E32F-9A3F-4B2A-A7D1-A370AC59EA1F}"/>
              </a:ext>
            </a:extLst>
          </p:cNvPr>
          <p:cNvPicPr>
            <a:picLocks noChangeAspect="1"/>
          </p:cNvPicPr>
          <p:nvPr/>
        </p:nvPicPr>
        <p:blipFill>
          <a:blip r:embed="rId3"/>
          <a:stretch>
            <a:fillRect/>
          </a:stretch>
        </p:blipFill>
        <p:spPr>
          <a:xfrm>
            <a:off x="-419463" y="-515652"/>
            <a:ext cx="3615241" cy="4151736"/>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44354" y="241694"/>
            <a:ext cx="2569792" cy="1194751"/>
          </a:xfrm>
          <a:prstGeom prst="rect">
            <a:avLst/>
          </a:prstGeom>
          <a:noFill/>
        </p:spPr>
        <p:txBody>
          <a:bodyPr wrap="square" rtlCol="0">
            <a:spAutoFit/>
          </a:bodyPr>
          <a:lstStyle/>
          <a:p>
            <a:pPr algn="ctr">
              <a:lnSpc>
                <a:spcPct val="150000"/>
              </a:lnSpc>
            </a:pPr>
            <a:r>
              <a:rPr lang="en-US" sz="1600" b="1" dirty="0">
                <a:solidFill>
                  <a:srgbClr val="532E1F"/>
                </a:solidFill>
                <a:latin typeface="Montserrat" panose="00000500000000000000" pitchFamily="2" charset="0"/>
                <a:cs typeface="Arial" panose="020B0604020202020204" pitchFamily="34" charset="0"/>
              </a:rPr>
              <a:t>Placement Testing:</a:t>
            </a:r>
          </a:p>
          <a:p>
            <a:pPr marL="342900" indent="-342900">
              <a:lnSpc>
                <a:spcPct val="150000"/>
              </a:lnSpc>
              <a:buFont typeface="+mj-lt"/>
              <a:buAutoNum type="arabicPeriod"/>
            </a:pPr>
            <a:r>
              <a:rPr lang="en-US" sz="1100" dirty="0">
                <a:solidFill>
                  <a:srgbClr val="532E1F"/>
                </a:solidFill>
                <a:latin typeface="Montserrat" panose="00000500000000000000" pitchFamily="2" charset="0"/>
                <a:cs typeface="Arial" panose="020B0604020202020204" pitchFamily="34" charset="0"/>
              </a:rPr>
              <a:t>Oral Interview</a:t>
            </a:r>
          </a:p>
          <a:p>
            <a:pPr marL="342900" indent="-342900">
              <a:lnSpc>
                <a:spcPct val="150000"/>
              </a:lnSpc>
              <a:buFont typeface="+mj-lt"/>
              <a:buAutoNum type="arabicPeriod"/>
            </a:pPr>
            <a:r>
              <a:rPr lang="en-US" sz="1100" dirty="0">
                <a:solidFill>
                  <a:srgbClr val="532E1F"/>
                </a:solidFill>
                <a:latin typeface="Montserrat" panose="00000500000000000000" pitchFamily="2" charset="0"/>
                <a:cs typeface="Arial" panose="020B0604020202020204" pitchFamily="34" charset="0"/>
              </a:rPr>
              <a:t>Writing Sample</a:t>
            </a:r>
          </a:p>
          <a:p>
            <a:pPr marL="342900" indent="-342900">
              <a:lnSpc>
                <a:spcPct val="150000"/>
              </a:lnSpc>
              <a:buFont typeface="+mj-lt"/>
              <a:buAutoNum type="arabicPeriod"/>
            </a:pPr>
            <a:r>
              <a:rPr lang="en-US" sz="1100" dirty="0">
                <a:solidFill>
                  <a:srgbClr val="532E1F"/>
                </a:solidFill>
                <a:latin typeface="Montserrat" panose="00000500000000000000" pitchFamily="2" charset="0"/>
                <a:cs typeface="Arial" panose="020B0604020202020204" pitchFamily="34" charset="0"/>
              </a:rPr>
              <a:t>Michigan Placement Test</a:t>
            </a:r>
            <a:endParaRPr lang="en-US" sz="1200" dirty="0">
              <a:solidFill>
                <a:srgbClr val="532E1F"/>
              </a:solidFill>
              <a:latin typeface="Montserrat" panose="000005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A74DE0CE-B7D3-4740-A2B8-7DEFD89731C8}"/>
              </a:ext>
            </a:extLst>
          </p:cNvPr>
          <p:cNvSpPr txBox="1"/>
          <p:nvPr/>
        </p:nvSpPr>
        <p:spPr>
          <a:xfrm>
            <a:off x="244354" y="2021901"/>
            <a:ext cx="2569792" cy="1071575"/>
          </a:xfrm>
          <a:prstGeom prst="rect">
            <a:avLst/>
          </a:prstGeom>
          <a:noFill/>
        </p:spPr>
        <p:txBody>
          <a:bodyPr wrap="square" rtlCol="0">
            <a:spAutoFit/>
          </a:bodyPr>
          <a:lstStyle/>
          <a:p>
            <a:pPr algn="ctr">
              <a:lnSpc>
                <a:spcPct val="150000"/>
              </a:lnSpc>
            </a:pPr>
            <a:r>
              <a:rPr lang="en-US" sz="1600" dirty="0">
                <a:solidFill>
                  <a:srgbClr val="532E1F"/>
                </a:solidFill>
                <a:latin typeface="Montserrat" panose="00000500000000000000" pitchFamily="2" charset="0"/>
                <a:cs typeface="Arial" panose="020B0604020202020204" pitchFamily="34" charset="0"/>
              </a:rPr>
              <a:t>Final Grade = </a:t>
            </a:r>
            <a:endParaRPr lang="en-US" sz="1400" dirty="0">
              <a:solidFill>
                <a:srgbClr val="532E1F"/>
              </a:solidFill>
              <a:latin typeface="Montserrat" panose="00000500000000000000" pitchFamily="2" charset="0"/>
              <a:cs typeface="Arial" panose="020B0604020202020204" pitchFamily="34" charset="0"/>
            </a:endParaRPr>
          </a:p>
          <a:p>
            <a:pPr algn="ctr">
              <a:lnSpc>
                <a:spcPct val="150000"/>
              </a:lnSpc>
            </a:pPr>
            <a:r>
              <a:rPr lang="en-US" sz="1400" dirty="0">
                <a:solidFill>
                  <a:srgbClr val="532E1F"/>
                </a:solidFill>
                <a:latin typeface="Montserrat" panose="00000500000000000000" pitchFamily="2" charset="0"/>
                <a:cs typeface="Arial" panose="020B0604020202020204" pitchFamily="34" charset="0"/>
              </a:rPr>
              <a:t>Class Grade + Assessment Grade</a:t>
            </a:r>
          </a:p>
        </p:txBody>
      </p:sp>
      <p:sp>
        <p:nvSpPr>
          <p:cNvPr id="13" name="TextBox 12">
            <a:extLst>
              <a:ext uri="{FF2B5EF4-FFF2-40B4-BE49-F238E27FC236}">
                <a16:creationId xmlns:a16="http://schemas.microsoft.com/office/drawing/2014/main" id="{6D338FE5-1A12-4856-B717-CF6324A1D304}"/>
              </a:ext>
            </a:extLst>
          </p:cNvPr>
          <p:cNvSpPr txBox="1"/>
          <p:nvPr/>
        </p:nvSpPr>
        <p:spPr>
          <a:xfrm>
            <a:off x="244354" y="3669498"/>
            <a:ext cx="2569792" cy="969496"/>
          </a:xfrm>
          <a:prstGeom prst="rect">
            <a:avLst/>
          </a:prstGeom>
          <a:noFill/>
        </p:spPr>
        <p:txBody>
          <a:bodyPr wrap="square" rtlCol="0">
            <a:spAutoFit/>
          </a:bodyPr>
          <a:lstStyle/>
          <a:p>
            <a:pPr algn="ctr">
              <a:lnSpc>
                <a:spcPct val="150000"/>
              </a:lnSpc>
            </a:pPr>
            <a:r>
              <a:rPr lang="en-US" sz="1600" b="1" dirty="0">
                <a:solidFill>
                  <a:srgbClr val="532E1F"/>
                </a:solidFill>
                <a:latin typeface="Montserrat" panose="00000500000000000000" pitchFamily="2" charset="0"/>
                <a:cs typeface="Arial" panose="020B0604020202020204" pitchFamily="34" charset="0"/>
              </a:rPr>
              <a:t>CELCIS Completion:</a:t>
            </a:r>
          </a:p>
          <a:p>
            <a:pPr algn="ctr"/>
            <a:r>
              <a:rPr lang="en-US" sz="1100" dirty="0">
                <a:solidFill>
                  <a:srgbClr val="532E1F"/>
                </a:solidFill>
                <a:latin typeface="Montserrat" panose="00000500000000000000" pitchFamily="2" charset="0"/>
                <a:cs typeface="Arial" panose="020B0604020202020204" pitchFamily="34" charset="0"/>
              </a:rPr>
              <a:t>No TOEFL or IELTS score is required for restricted admission to most programs at WMU</a:t>
            </a: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sp>
        <p:nvSpPr>
          <p:cNvPr id="15" name="Subtitle 2">
            <a:extLst>
              <a:ext uri="{FF2B5EF4-FFF2-40B4-BE49-F238E27FC236}">
                <a16:creationId xmlns:a16="http://schemas.microsoft.com/office/drawing/2014/main" id="{CBBAD6CC-2AA1-406D-9F3E-884ED643001A}"/>
              </a:ext>
            </a:extLst>
          </p:cNvPr>
          <p:cNvSpPr txBox="1">
            <a:spLocks/>
          </p:cNvSpPr>
          <p:nvPr/>
        </p:nvSpPr>
        <p:spPr bwMode="auto">
          <a:xfrm>
            <a:off x="3326692" y="1769123"/>
            <a:ext cx="5600521" cy="38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ts val="300"/>
              </a:spcBef>
              <a:spcAft>
                <a:spcPct val="0"/>
              </a:spcAft>
              <a:buClr>
                <a:srgbClr val="ECC678"/>
              </a:buClr>
              <a:buSzPct val="110000"/>
              <a:buFont typeface="Wingdings 2" charset="0"/>
              <a:buNone/>
              <a:defRPr sz="1800" kern="1200">
                <a:solidFill>
                  <a:schemeClr val="tx1">
                    <a:tint val="75000"/>
                  </a:schemeClr>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A67717"/>
              </a:buClr>
              <a:buSzPct val="110000"/>
              <a:buFont typeface="Wingdings 2" charset="0"/>
              <a:buNone/>
              <a:defRPr sz="2200" kern="1200">
                <a:solidFill>
                  <a:schemeClr val="tx1">
                    <a:tint val="75000"/>
                  </a:schemeClr>
                </a:solidFill>
                <a:latin typeface="+mn-lt"/>
                <a:ea typeface="ＭＳ Ｐゴシック" charset="-128"/>
                <a:cs typeface="+mn-cs"/>
              </a:defRPr>
            </a:lvl2pPr>
            <a:lvl3pPr marL="914400" indent="0" algn="ctr" rtl="0" eaLnBrk="1" fontAlgn="base" hangingPunct="1">
              <a:spcBef>
                <a:spcPts val="600"/>
              </a:spcBef>
              <a:spcAft>
                <a:spcPct val="0"/>
              </a:spcAft>
              <a:buClr>
                <a:srgbClr val="ECC678"/>
              </a:buClr>
              <a:buSzPct val="110000"/>
              <a:buFont typeface="Wingdings 2" charset="0"/>
              <a:buNone/>
              <a:defRPr sz="2000" kern="1200">
                <a:solidFill>
                  <a:schemeClr val="tx1">
                    <a:tint val="75000"/>
                  </a:schemeClr>
                </a:solidFill>
                <a:latin typeface="+mn-lt"/>
                <a:ea typeface="ＭＳ Ｐゴシック" charset="-128"/>
                <a:cs typeface="+mn-cs"/>
              </a:defRPr>
            </a:lvl3pPr>
            <a:lvl4pPr marL="1371600" indent="0" algn="ctr" rtl="0" eaLnBrk="1" fontAlgn="base" hangingPunct="1">
              <a:spcBef>
                <a:spcPts val="600"/>
              </a:spcBef>
              <a:spcAft>
                <a:spcPct val="0"/>
              </a:spcAft>
              <a:buClr>
                <a:srgbClr val="A67717"/>
              </a:buClr>
              <a:buSzPct val="110000"/>
              <a:buFont typeface="Wingdings 2" charset="0"/>
              <a:buNone/>
              <a:defRPr kern="1200">
                <a:solidFill>
                  <a:schemeClr val="tx1">
                    <a:tint val="75000"/>
                  </a:schemeClr>
                </a:solidFill>
                <a:latin typeface="+mn-lt"/>
                <a:ea typeface="ＭＳ Ｐゴシック" charset="-128"/>
                <a:cs typeface="+mn-cs"/>
              </a:defRPr>
            </a:lvl4pPr>
            <a:lvl5pPr marL="1828800" indent="0" algn="ctr" rtl="0" eaLnBrk="1" fontAlgn="base" hangingPunct="1">
              <a:spcBef>
                <a:spcPts val="600"/>
              </a:spcBef>
              <a:spcAft>
                <a:spcPct val="0"/>
              </a:spcAft>
              <a:buClr>
                <a:srgbClr val="ECC678"/>
              </a:buClr>
              <a:buSzPct val="110000"/>
              <a:buFont typeface="Wingdings 2" charset="0"/>
              <a:buNone/>
              <a:defRPr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defTabSz="914400"/>
            <a:r>
              <a:rPr lang="en-US" sz="1400" dirty="0">
                <a:solidFill>
                  <a:schemeClr val="tx1"/>
                </a:solidFill>
                <a:latin typeface="Montserrat" panose="00000500000000000000" pitchFamily="2" charset="0"/>
                <a:ea typeface="ＭＳ Ｐゴシック" charset="0"/>
                <a:cs typeface="Arial" panose="020B0604020202020204" pitchFamily="34" charset="0"/>
              </a:rPr>
              <a:t>Students are given placement tests during orientation</a:t>
            </a:r>
          </a:p>
          <a:p>
            <a:pPr lvl="1" algn="l"/>
            <a:r>
              <a:rPr lang="en-US" sz="1200" dirty="0">
                <a:solidFill>
                  <a:schemeClr val="tx1"/>
                </a:solidFill>
                <a:latin typeface="Montserrat" panose="00000500000000000000" pitchFamily="2" charset="0"/>
                <a:ea typeface="ＭＳ Ｐゴシック" charset="0"/>
                <a:cs typeface="Arial" panose="020B0604020202020204" pitchFamily="34" charset="0"/>
              </a:rPr>
              <a:t>The Michigan Placement Test includes listening comprehension, vocabulary, reading comprehension and grammar</a:t>
            </a:r>
          </a:p>
          <a:p>
            <a:pPr algn="l" defTabSz="914400"/>
            <a:endParaRPr lang="en-US" sz="1400" dirty="0">
              <a:solidFill>
                <a:schemeClr val="tx1"/>
              </a:solidFill>
              <a:latin typeface="Montserrat" panose="00000500000000000000" pitchFamily="2" charset="0"/>
              <a:ea typeface="ＭＳ Ｐゴシック" charset="0"/>
              <a:cs typeface="Arial" panose="020B0604020202020204" pitchFamily="34" charset="0"/>
            </a:endParaRPr>
          </a:p>
          <a:p>
            <a:pPr algn="l"/>
            <a:r>
              <a:rPr lang="en-US" sz="1400" dirty="0">
                <a:solidFill>
                  <a:schemeClr val="tx1"/>
                </a:solidFill>
                <a:latin typeface="Montserrat" panose="00000500000000000000" pitchFamily="2" charset="0"/>
                <a:cs typeface="Arial" panose="020B0604020202020204" pitchFamily="34" charset="0"/>
              </a:rPr>
              <a:t>For each class, students will have a final assessment that CELCIS instructors will evaluate based on a set of rubrics for each level</a:t>
            </a:r>
          </a:p>
          <a:p>
            <a:pPr lvl="1" algn="l"/>
            <a:r>
              <a:rPr lang="en-US" sz="1200" dirty="0">
                <a:solidFill>
                  <a:schemeClr val="tx1"/>
                </a:solidFill>
                <a:latin typeface="Montserrat" panose="00000500000000000000" pitchFamily="2" charset="0"/>
                <a:cs typeface="Arial" panose="020B0604020202020204" pitchFamily="34" charset="0"/>
              </a:rPr>
              <a:t>Assessments can take the form of oral presentation, research paper</a:t>
            </a:r>
          </a:p>
          <a:p>
            <a:pPr marL="285750" indent="-285750" algn="l" defTabSz="914400">
              <a:buFont typeface="Wingdings" panose="05000000000000000000" pitchFamily="2" charset="2"/>
              <a:buChar char="ü"/>
            </a:pP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9D8B1F34-B3A0-4CD3-86C3-978AC2BA7267}"/>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82317381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57105" y="585698"/>
            <a:ext cx="2569792" cy="501932"/>
          </a:xfrm>
          <a:prstGeom prst="rect">
            <a:avLst/>
          </a:prstGeom>
          <a:noFill/>
        </p:spPr>
        <p:txBody>
          <a:bodyPr wrap="square" rtlCol="0">
            <a:spAutoFit/>
          </a:bodyPr>
          <a:lstStyle/>
          <a:p>
            <a:pPr algn="ctr">
              <a:lnSpc>
                <a:spcPct val="150000"/>
              </a:lnSpc>
            </a:pPr>
            <a:r>
              <a:rPr lang="en-US" sz="2000" b="1" dirty="0">
                <a:solidFill>
                  <a:srgbClr val="532E1F"/>
                </a:solidFill>
                <a:latin typeface="Montserrat" panose="00000500000000000000" pitchFamily="2" charset="0"/>
                <a:cs typeface="Arial" panose="020B0604020202020204" pitchFamily="34" charset="0"/>
              </a:rPr>
              <a:t>Computer Lab</a:t>
            </a:r>
            <a:endParaRPr lang="en-US" sz="1600" b="1"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sp>
        <p:nvSpPr>
          <p:cNvPr id="19" name="TextBox 18">
            <a:extLst>
              <a:ext uri="{FF2B5EF4-FFF2-40B4-BE49-F238E27FC236}">
                <a16:creationId xmlns:a16="http://schemas.microsoft.com/office/drawing/2014/main" id="{B013DC9A-B0D7-4476-9682-D5F99F67E321}"/>
              </a:ext>
            </a:extLst>
          </p:cNvPr>
          <p:cNvSpPr txBox="1"/>
          <p:nvPr/>
        </p:nvSpPr>
        <p:spPr>
          <a:xfrm>
            <a:off x="3243074" y="1597239"/>
            <a:ext cx="3224072" cy="369332"/>
          </a:xfrm>
          <a:prstGeom prst="rect">
            <a:avLst/>
          </a:prstGeom>
          <a:noFill/>
        </p:spPr>
        <p:txBody>
          <a:bodyPr wrap="square" rtlCol="0">
            <a:spAutoFit/>
          </a:bodyPr>
          <a:lstStyle/>
          <a:p>
            <a:r>
              <a:rPr lang="en-US" b="1" dirty="0">
                <a:latin typeface="Montserrat Bold"/>
                <a:cs typeface="Arial" panose="020B0604020202020204" pitchFamily="34" charset="0"/>
              </a:rPr>
              <a:t>Academic Support</a:t>
            </a:r>
          </a:p>
        </p:txBody>
      </p:sp>
      <p:pic>
        <p:nvPicPr>
          <p:cNvPr id="15" name="Picture 14">
            <a:extLst>
              <a:ext uri="{FF2B5EF4-FFF2-40B4-BE49-F238E27FC236}">
                <a16:creationId xmlns:a16="http://schemas.microsoft.com/office/drawing/2014/main" id="{BADD7AAD-B817-4E01-9CCB-52418C6051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08" t="1478" r="19436"/>
          <a:stretch/>
        </p:blipFill>
        <p:spPr>
          <a:xfrm>
            <a:off x="3477967" y="2130821"/>
            <a:ext cx="2228989" cy="2077682"/>
          </a:xfrm>
          <a:prstGeom prst="rect">
            <a:avLst/>
          </a:prstGeom>
        </p:spPr>
      </p:pic>
      <p:pic>
        <p:nvPicPr>
          <p:cNvPr id="16" name="Picture 15">
            <a:extLst>
              <a:ext uri="{FF2B5EF4-FFF2-40B4-BE49-F238E27FC236}">
                <a16:creationId xmlns:a16="http://schemas.microsoft.com/office/drawing/2014/main" id="{E1E12342-DF2E-4D0E-8DCD-8B8C067F6A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4743"/>
          <a:stretch/>
        </p:blipFill>
        <p:spPr>
          <a:xfrm>
            <a:off x="6113169" y="2149337"/>
            <a:ext cx="2357234" cy="2088175"/>
          </a:xfrm>
          <a:prstGeom prst="rect">
            <a:avLst/>
          </a:prstGeom>
        </p:spPr>
      </p:pic>
      <p:sp>
        <p:nvSpPr>
          <p:cNvPr id="20" name="TextBox 19">
            <a:extLst>
              <a:ext uri="{FF2B5EF4-FFF2-40B4-BE49-F238E27FC236}">
                <a16:creationId xmlns:a16="http://schemas.microsoft.com/office/drawing/2014/main" id="{1FE6DCC2-AF63-4F7F-8743-3C58DB957AC9}"/>
              </a:ext>
            </a:extLst>
          </p:cNvPr>
          <p:cNvSpPr txBox="1"/>
          <p:nvPr/>
        </p:nvSpPr>
        <p:spPr>
          <a:xfrm>
            <a:off x="231603" y="2321599"/>
            <a:ext cx="2569792" cy="707886"/>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Conversation Circles</a:t>
            </a:r>
            <a:endParaRPr lang="en-US" sz="1600" b="1" dirty="0">
              <a:solidFill>
                <a:srgbClr val="532E1F"/>
              </a:solidFill>
              <a:latin typeface="Montserrat" panose="00000500000000000000" pitchFamily="2" charset="0"/>
              <a:cs typeface="Arial" panose="020B0604020202020204" pitchFamily="34" charset="0"/>
            </a:endParaRPr>
          </a:p>
        </p:txBody>
      </p:sp>
      <p:sp>
        <p:nvSpPr>
          <p:cNvPr id="21" name="TextBox 20">
            <a:extLst>
              <a:ext uri="{FF2B5EF4-FFF2-40B4-BE49-F238E27FC236}">
                <a16:creationId xmlns:a16="http://schemas.microsoft.com/office/drawing/2014/main" id="{C477FA73-E18B-4A5F-A0B0-F8EBA8664DF9}"/>
              </a:ext>
            </a:extLst>
          </p:cNvPr>
          <p:cNvSpPr txBox="1"/>
          <p:nvPr/>
        </p:nvSpPr>
        <p:spPr>
          <a:xfrm>
            <a:off x="257105" y="3957537"/>
            <a:ext cx="2544290" cy="501932"/>
          </a:xfrm>
          <a:prstGeom prst="rect">
            <a:avLst/>
          </a:prstGeom>
          <a:noFill/>
        </p:spPr>
        <p:txBody>
          <a:bodyPr wrap="square" rtlCol="0">
            <a:spAutoFit/>
          </a:bodyPr>
          <a:lstStyle/>
          <a:p>
            <a:pPr algn="ctr">
              <a:lnSpc>
                <a:spcPct val="150000"/>
              </a:lnSpc>
            </a:pPr>
            <a:r>
              <a:rPr lang="en-US" sz="2000" b="1" dirty="0">
                <a:solidFill>
                  <a:srgbClr val="532E1F"/>
                </a:solidFill>
                <a:latin typeface="Montserrat" panose="00000500000000000000" pitchFamily="2" charset="0"/>
                <a:cs typeface="Arial" panose="020B0604020202020204" pitchFamily="34" charset="0"/>
              </a:rPr>
              <a:t>Study Tables</a:t>
            </a:r>
            <a:endParaRPr lang="en-US" sz="1600" b="1" dirty="0">
              <a:solidFill>
                <a:srgbClr val="532E1F"/>
              </a:solidFill>
              <a:latin typeface="Montserrat" panose="000005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CC98E670-F8EB-431D-AAB6-F021F52888A2}"/>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45419694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3C213C5-B939-4C6D-B6AC-1FAAB117C429}"/>
              </a:ext>
            </a:extLst>
          </p:cNvPr>
          <p:cNvPicPr>
            <a:picLocks noChangeAspect="1"/>
          </p:cNvPicPr>
          <p:nvPr/>
        </p:nvPicPr>
        <p:blipFill>
          <a:blip r:embed="rId3"/>
          <a:stretch>
            <a:fillRect/>
          </a:stretch>
        </p:blipFill>
        <p:spPr>
          <a:xfrm>
            <a:off x="-419463" y="-515652"/>
            <a:ext cx="3615241" cy="4151736"/>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41248" y="580392"/>
            <a:ext cx="2569792" cy="707886"/>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Recreational</a:t>
            </a:r>
            <a:r>
              <a:rPr lang="en-US" sz="2000" dirty="0">
                <a:solidFill>
                  <a:srgbClr val="532E1F"/>
                </a:solidFill>
                <a:latin typeface="Montserrat" panose="00000500000000000000" pitchFamily="2" charset="0"/>
                <a:cs typeface="Arial" panose="020B0604020202020204" pitchFamily="34" charset="0"/>
              </a:rPr>
              <a:t> </a:t>
            </a:r>
            <a:r>
              <a:rPr lang="en-US" sz="2000" b="1" dirty="0">
                <a:solidFill>
                  <a:srgbClr val="532E1F"/>
                </a:solidFill>
                <a:latin typeface="Montserrat" panose="00000500000000000000" pitchFamily="2" charset="0"/>
                <a:cs typeface="Arial" panose="020B0604020202020204" pitchFamily="34" charset="0"/>
              </a:rPr>
              <a:t>Trips</a:t>
            </a:r>
            <a:endParaRPr lang="en-US" sz="1600" b="1"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sp>
        <p:nvSpPr>
          <p:cNvPr id="19" name="TextBox 18">
            <a:extLst>
              <a:ext uri="{FF2B5EF4-FFF2-40B4-BE49-F238E27FC236}">
                <a16:creationId xmlns:a16="http://schemas.microsoft.com/office/drawing/2014/main" id="{B013DC9A-B0D7-4476-9682-D5F99F67E321}"/>
              </a:ext>
            </a:extLst>
          </p:cNvPr>
          <p:cNvSpPr txBox="1"/>
          <p:nvPr/>
        </p:nvSpPr>
        <p:spPr>
          <a:xfrm>
            <a:off x="3263174" y="1590618"/>
            <a:ext cx="4024172" cy="369332"/>
          </a:xfrm>
          <a:prstGeom prst="rect">
            <a:avLst/>
          </a:prstGeom>
          <a:noFill/>
        </p:spPr>
        <p:txBody>
          <a:bodyPr wrap="square" rtlCol="0">
            <a:spAutoFit/>
          </a:bodyPr>
          <a:lstStyle/>
          <a:p>
            <a:r>
              <a:rPr lang="en-US" b="1" dirty="0">
                <a:latin typeface="Montserrat Bold"/>
                <a:cs typeface="Arial" panose="020B0604020202020204" pitchFamily="34" charset="0"/>
              </a:rPr>
              <a:t>Social and Cultural Support</a:t>
            </a:r>
          </a:p>
        </p:txBody>
      </p:sp>
      <p:pic>
        <p:nvPicPr>
          <p:cNvPr id="15" name="Picture 14">
            <a:extLst>
              <a:ext uri="{FF2B5EF4-FFF2-40B4-BE49-F238E27FC236}">
                <a16:creationId xmlns:a16="http://schemas.microsoft.com/office/drawing/2014/main" id="{BADD7AAD-B817-4E01-9CCB-52418C6051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808" t="1478" r="19436"/>
          <a:stretch/>
        </p:blipFill>
        <p:spPr>
          <a:xfrm>
            <a:off x="3490718" y="2131483"/>
            <a:ext cx="2228989" cy="2077682"/>
          </a:xfrm>
          <a:prstGeom prst="rect">
            <a:avLst/>
          </a:prstGeom>
        </p:spPr>
      </p:pic>
      <p:pic>
        <p:nvPicPr>
          <p:cNvPr id="16" name="Picture 15">
            <a:extLst>
              <a:ext uri="{FF2B5EF4-FFF2-40B4-BE49-F238E27FC236}">
                <a16:creationId xmlns:a16="http://schemas.microsoft.com/office/drawing/2014/main" id="{E1E12342-DF2E-4D0E-8DCD-8B8C067F6A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4743"/>
          <a:stretch/>
        </p:blipFill>
        <p:spPr>
          <a:xfrm>
            <a:off x="6113169" y="2137171"/>
            <a:ext cx="2357234" cy="2088175"/>
          </a:xfrm>
          <a:prstGeom prst="rect">
            <a:avLst/>
          </a:prstGeom>
        </p:spPr>
      </p:pic>
      <p:sp>
        <p:nvSpPr>
          <p:cNvPr id="20" name="TextBox 19">
            <a:extLst>
              <a:ext uri="{FF2B5EF4-FFF2-40B4-BE49-F238E27FC236}">
                <a16:creationId xmlns:a16="http://schemas.microsoft.com/office/drawing/2014/main" id="{1FE6DCC2-AF63-4F7F-8743-3C58DB957AC9}"/>
              </a:ext>
            </a:extLst>
          </p:cNvPr>
          <p:cNvSpPr txBox="1"/>
          <p:nvPr/>
        </p:nvSpPr>
        <p:spPr>
          <a:xfrm>
            <a:off x="240031" y="2203746"/>
            <a:ext cx="2569792" cy="707886"/>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Cultural </a:t>
            </a:r>
          </a:p>
          <a:p>
            <a:pPr algn="ctr"/>
            <a:r>
              <a:rPr lang="en-US" sz="2000" b="1" dirty="0">
                <a:solidFill>
                  <a:srgbClr val="532E1F"/>
                </a:solidFill>
                <a:latin typeface="Montserrat" panose="00000500000000000000" pitchFamily="2" charset="0"/>
                <a:cs typeface="Arial" panose="020B0604020202020204" pitchFamily="34" charset="0"/>
              </a:rPr>
              <a:t>Events</a:t>
            </a:r>
          </a:p>
        </p:txBody>
      </p:sp>
      <p:sp>
        <p:nvSpPr>
          <p:cNvPr id="21" name="TextBox 20">
            <a:extLst>
              <a:ext uri="{FF2B5EF4-FFF2-40B4-BE49-F238E27FC236}">
                <a16:creationId xmlns:a16="http://schemas.microsoft.com/office/drawing/2014/main" id="{C477FA73-E18B-4A5F-A0B0-F8EBA8664DF9}"/>
              </a:ext>
            </a:extLst>
          </p:cNvPr>
          <p:cNvSpPr txBox="1"/>
          <p:nvPr/>
        </p:nvSpPr>
        <p:spPr>
          <a:xfrm>
            <a:off x="240031" y="3843666"/>
            <a:ext cx="2569792" cy="707886"/>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Service </a:t>
            </a:r>
          </a:p>
          <a:p>
            <a:pPr algn="ctr"/>
            <a:r>
              <a:rPr lang="en-US" sz="2000" b="1" dirty="0">
                <a:solidFill>
                  <a:srgbClr val="532E1F"/>
                </a:solidFill>
                <a:latin typeface="Montserrat" panose="00000500000000000000" pitchFamily="2" charset="0"/>
                <a:cs typeface="Arial" panose="020B0604020202020204" pitchFamily="34" charset="0"/>
              </a:rPr>
              <a:t>Learning</a:t>
            </a:r>
            <a:endParaRPr lang="en-US" sz="1600" b="1" dirty="0">
              <a:solidFill>
                <a:srgbClr val="532E1F"/>
              </a:solidFill>
              <a:latin typeface="Montserrat" panose="00000500000000000000" pitchFamily="2" charset="0"/>
              <a:cs typeface="Arial" panose="020B0604020202020204" pitchFamily="34" charset="0"/>
            </a:endParaRPr>
          </a:p>
        </p:txBody>
      </p:sp>
      <p:pic>
        <p:nvPicPr>
          <p:cNvPr id="18" name="Picture 17">
            <a:extLst>
              <a:ext uri="{FF2B5EF4-FFF2-40B4-BE49-F238E27FC236}">
                <a16:creationId xmlns:a16="http://schemas.microsoft.com/office/drawing/2014/main" id="{1BABD1FF-0243-44CE-88EA-45A67B8EC2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539" r="15639" b="1349"/>
          <a:stretch/>
        </p:blipFill>
        <p:spPr>
          <a:xfrm>
            <a:off x="3478003" y="2131483"/>
            <a:ext cx="2237381" cy="2077682"/>
          </a:xfrm>
          <a:prstGeom prst="rect">
            <a:avLst/>
          </a:prstGeom>
        </p:spPr>
      </p:pic>
      <p:pic>
        <p:nvPicPr>
          <p:cNvPr id="22" name="Picture 21">
            <a:extLst>
              <a:ext uri="{FF2B5EF4-FFF2-40B4-BE49-F238E27FC236}">
                <a16:creationId xmlns:a16="http://schemas.microsoft.com/office/drawing/2014/main" id="{14570008-168C-4487-9EB9-C9364E4356A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494" r="11391" b="666"/>
          <a:stretch/>
        </p:blipFill>
        <p:spPr>
          <a:xfrm>
            <a:off x="6103946" y="2146543"/>
            <a:ext cx="2366800" cy="2078803"/>
          </a:xfrm>
          <a:prstGeom prst="rect">
            <a:avLst/>
          </a:prstGeom>
        </p:spPr>
      </p:pic>
      <p:sp>
        <p:nvSpPr>
          <p:cNvPr id="24" name="TextBox 23">
            <a:extLst>
              <a:ext uri="{FF2B5EF4-FFF2-40B4-BE49-F238E27FC236}">
                <a16:creationId xmlns:a16="http://schemas.microsoft.com/office/drawing/2014/main" id="{5A6544EA-E663-4A75-ACC0-E2EA455C50DE}"/>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1669118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B16C30C-E55B-43BE-B1E6-C16E70C7DA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26" r="8018"/>
          <a:stretch/>
        </p:blipFill>
        <p:spPr>
          <a:xfrm>
            <a:off x="6110063" y="2131194"/>
            <a:ext cx="2354523" cy="2063877"/>
          </a:xfrm>
          <a:prstGeom prst="rect">
            <a:avLst/>
          </a:prstGeom>
        </p:spPr>
      </p:pic>
      <p:pic>
        <p:nvPicPr>
          <p:cNvPr id="29" name="Picture 28">
            <a:extLst>
              <a:ext uri="{FF2B5EF4-FFF2-40B4-BE49-F238E27FC236}">
                <a16:creationId xmlns:a16="http://schemas.microsoft.com/office/drawing/2014/main" id="{D886FE7B-E3DD-46FE-9962-7490629DDC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12" r="14278"/>
          <a:stretch/>
        </p:blipFill>
        <p:spPr>
          <a:xfrm>
            <a:off x="3490718" y="2131483"/>
            <a:ext cx="2228989" cy="2063588"/>
          </a:xfrm>
          <a:prstGeom prst="rect">
            <a:avLst/>
          </a:prstGeom>
        </p:spPr>
      </p:pic>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6"/>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41248" y="257450"/>
            <a:ext cx="2569792" cy="1353769"/>
          </a:xfrm>
          <a:prstGeom prst="rect">
            <a:avLst/>
          </a:prstGeom>
          <a:noFill/>
        </p:spPr>
        <p:txBody>
          <a:bodyPr wrap="square" rtlCol="0">
            <a:spAutoFit/>
          </a:bodyPr>
          <a:lstStyle/>
          <a:p>
            <a:pPr algn="ctr">
              <a:lnSpc>
                <a:spcPct val="150000"/>
              </a:lnSpc>
            </a:pPr>
            <a:r>
              <a:rPr lang="en-US" sz="2000" dirty="0">
                <a:solidFill>
                  <a:srgbClr val="532E1F"/>
                </a:solidFill>
                <a:latin typeface="Montserrat SemiBold" panose="00000700000000000000" pitchFamily="2" charset="0"/>
                <a:cs typeface="Arial" panose="020B0604020202020204" pitchFamily="34" charset="0"/>
              </a:rPr>
              <a:t>Advising</a:t>
            </a:r>
          </a:p>
          <a:p>
            <a:pPr marL="285750" indent="-285750">
              <a:lnSpc>
                <a:spcPct val="150000"/>
              </a:lnSpc>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CELCIS Program</a:t>
            </a:r>
          </a:p>
          <a:p>
            <a:pPr marL="285750" indent="-285750">
              <a:lnSpc>
                <a:spcPct val="150000"/>
              </a:lnSpc>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Health insurance</a:t>
            </a:r>
          </a:p>
          <a:p>
            <a:pPr marL="285750" indent="-285750">
              <a:lnSpc>
                <a:spcPct val="150000"/>
              </a:lnSpc>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Immigration</a:t>
            </a:r>
            <a:endParaRPr lang="en-US" sz="1050"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sp>
        <p:nvSpPr>
          <p:cNvPr id="19" name="TextBox 18">
            <a:extLst>
              <a:ext uri="{FF2B5EF4-FFF2-40B4-BE49-F238E27FC236}">
                <a16:creationId xmlns:a16="http://schemas.microsoft.com/office/drawing/2014/main" id="{B013DC9A-B0D7-4476-9682-D5F99F67E321}"/>
              </a:ext>
            </a:extLst>
          </p:cNvPr>
          <p:cNvSpPr txBox="1"/>
          <p:nvPr/>
        </p:nvSpPr>
        <p:spPr>
          <a:xfrm>
            <a:off x="3263174" y="1590618"/>
            <a:ext cx="4024172" cy="369332"/>
          </a:xfrm>
          <a:prstGeom prst="rect">
            <a:avLst/>
          </a:prstGeom>
          <a:noFill/>
        </p:spPr>
        <p:txBody>
          <a:bodyPr wrap="square" rtlCol="0">
            <a:spAutoFit/>
          </a:bodyPr>
          <a:lstStyle/>
          <a:p>
            <a:r>
              <a:rPr lang="en-US" b="1" dirty="0">
                <a:latin typeface="Montserrat Bold"/>
                <a:cs typeface="Arial" panose="020B0604020202020204" pitchFamily="34" charset="0"/>
              </a:rPr>
              <a:t>Student Services</a:t>
            </a:r>
          </a:p>
        </p:txBody>
      </p:sp>
      <p:sp>
        <p:nvSpPr>
          <p:cNvPr id="20" name="TextBox 19">
            <a:extLst>
              <a:ext uri="{FF2B5EF4-FFF2-40B4-BE49-F238E27FC236}">
                <a16:creationId xmlns:a16="http://schemas.microsoft.com/office/drawing/2014/main" id="{1FE6DCC2-AF63-4F7F-8743-3C58DB957AC9}"/>
              </a:ext>
            </a:extLst>
          </p:cNvPr>
          <p:cNvSpPr txBox="1"/>
          <p:nvPr/>
        </p:nvSpPr>
        <p:spPr>
          <a:xfrm>
            <a:off x="241248" y="2203746"/>
            <a:ext cx="2569792" cy="707886"/>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Student Advisory</a:t>
            </a:r>
          </a:p>
          <a:p>
            <a:pPr algn="ctr"/>
            <a:r>
              <a:rPr lang="en-US" sz="2000" b="1" dirty="0">
                <a:solidFill>
                  <a:srgbClr val="532E1F"/>
                </a:solidFill>
                <a:latin typeface="Montserrat" panose="00000500000000000000" pitchFamily="2" charset="0"/>
                <a:cs typeface="Arial" panose="020B0604020202020204" pitchFamily="34" charset="0"/>
              </a:rPr>
              <a:t>Board</a:t>
            </a:r>
          </a:p>
        </p:txBody>
      </p:sp>
      <p:sp>
        <p:nvSpPr>
          <p:cNvPr id="21" name="TextBox 20">
            <a:extLst>
              <a:ext uri="{FF2B5EF4-FFF2-40B4-BE49-F238E27FC236}">
                <a16:creationId xmlns:a16="http://schemas.microsoft.com/office/drawing/2014/main" id="{C477FA73-E18B-4A5F-A0B0-F8EBA8664DF9}"/>
              </a:ext>
            </a:extLst>
          </p:cNvPr>
          <p:cNvSpPr txBox="1"/>
          <p:nvPr/>
        </p:nvSpPr>
        <p:spPr>
          <a:xfrm>
            <a:off x="249176" y="3827100"/>
            <a:ext cx="2553935" cy="707886"/>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CELCIS Meet </a:t>
            </a:r>
          </a:p>
          <a:p>
            <a:pPr algn="ctr"/>
            <a:r>
              <a:rPr lang="en-US" sz="2000" b="1" dirty="0">
                <a:solidFill>
                  <a:srgbClr val="532E1F"/>
                </a:solidFill>
                <a:latin typeface="Montserrat" panose="00000500000000000000" pitchFamily="2" charset="0"/>
                <a:cs typeface="Arial" panose="020B0604020202020204" pitchFamily="34" charset="0"/>
              </a:rPr>
              <a:t>and Greet</a:t>
            </a:r>
            <a:endParaRPr lang="en-US" sz="1600" b="1" dirty="0">
              <a:solidFill>
                <a:srgbClr val="532E1F"/>
              </a:solidFill>
              <a:latin typeface="Montserrat" panose="000005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8CEDF765-1F23-4383-94F1-A3D5AB0256DB}"/>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31177585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BA574-3DE8-47EB-B9B5-40C638F6D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sp>
        <p:nvSpPr>
          <p:cNvPr id="130" name="Flèche : chevron 7">
            <a:hlinkClick r:id="" action="ppaction://hlinkshowjump?jump=previousslide"/>
          </p:cNvPr>
          <p:cNvSpPr/>
          <p:nvPr/>
        </p:nvSpPr>
        <p:spPr>
          <a:xfrm flipH="1">
            <a:off x="306492" y="4325244"/>
            <a:ext cx="272608" cy="356436"/>
          </a:xfrm>
          <a:prstGeom prst="chevron">
            <a:avLst>
              <a:gd name="adj" fmla="val 63241"/>
            </a:avLst>
          </a:prstGeom>
          <a:solidFill>
            <a:srgbClr val="F1C500"/>
          </a:solidFill>
          <a:ln w="12700">
            <a:miter lim="400000"/>
          </a:ln>
        </p:spPr>
        <p:txBody>
          <a:bodyPr lIns="45719" rIns="45719" anchor="ctr"/>
          <a:lstStyle/>
          <a:p>
            <a:pPr algn="ctr">
              <a:defRPr sz="1000">
                <a:solidFill>
                  <a:srgbClr val="D9D9D9"/>
                </a:solidFill>
              </a:defRPr>
            </a:pPr>
            <a:endParaRPr/>
          </a:p>
        </p:txBody>
      </p:sp>
      <p:sp>
        <p:nvSpPr>
          <p:cNvPr id="131" name="Rectangle 8"/>
          <p:cNvSpPr/>
          <p:nvPr/>
        </p:nvSpPr>
        <p:spPr>
          <a:xfrm>
            <a:off x="3426321" y="1546667"/>
            <a:ext cx="97650" cy="2310959"/>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4" name="Picture 4"/>
          <p:cNvPicPr>
            <a:picLocks noChangeAspect="1"/>
          </p:cNvPicPr>
          <p:nvPr/>
        </p:nvPicPr>
        <p:blipFill rotWithShape="1">
          <a:blip r:embed="rId4">
            <a:extLst>
              <a:ext uri="{28A0092B-C50C-407E-A947-70E740481C1C}">
                <a14:useLocalDpi xmlns:a14="http://schemas.microsoft.com/office/drawing/2010/main" val="0"/>
              </a:ext>
            </a:extLst>
          </a:blip>
          <a:srcRect l="14938" r="19454"/>
          <a:stretch/>
        </p:blipFill>
        <p:spPr>
          <a:xfrm>
            <a:off x="-57954" y="-51695"/>
            <a:ext cx="5108420" cy="5195195"/>
          </a:xfrm>
          <a:prstGeom prst="rect">
            <a:avLst/>
          </a:prstGeom>
          <a:ln w="12700">
            <a:miter lim="400000"/>
          </a:ln>
        </p:spPr>
      </p:pic>
      <p:pic>
        <p:nvPicPr>
          <p:cNvPr id="136" name="Picture 12" descr="Picture 12"/>
          <p:cNvPicPr>
            <a:picLocks noChangeAspect="1"/>
          </p:cNvPicPr>
          <p:nvPr/>
        </p:nvPicPr>
        <p:blipFill>
          <a:blip r:embed="rId5"/>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4290712"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4290712"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4290712"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8" name="TextBox 27">
            <a:extLst>
              <a:ext uri="{FF2B5EF4-FFF2-40B4-BE49-F238E27FC236}">
                <a16:creationId xmlns:a16="http://schemas.microsoft.com/office/drawing/2014/main" id="{8FF45A98-73BE-4924-91BF-028BABFCEB37}"/>
              </a:ext>
            </a:extLst>
          </p:cNvPr>
          <p:cNvSpPr txBox="1"/>
          <p:nvPr/>
        </p:nvSpPr>
        <p:spPr>
          <a:xfrm>
            <a:off x="4290710" y="395726"/>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9 of 10 </a:t>
            </a:r>
          </a:p>
          <a:p>
            <a:pPr algn="ctr"/>
            <a:r>
              <a:rPr lang="en-US" sz="1200" dirty="0">
                <a:solidFill>
                  <a:srgbClr val="532E1F"/>
                </a:solidFill>
                <a:latin typeface="Montserrat" panose="00000500000000000000" pitchFamily="2" charset="0"/>
                <a:cs typeface="Arial" panose="020B0604020202020204" pitchFamily="34" charset="0"/>
              </a:rPr>
              <a:t>Broncos are employed quickly, working in their field in jobs they like</a:t>
            </a:r>
            <a:endParaRPr lang="en-US" sz="1200" i="1" dirty="0">
              <a:solidFill>
                <a:srgbClr val="532E1F"/>
              </a:solidFill>
              <a:latin typeface="Montserrat" panose="00000500000000000000" pitchFamily="2" charset="0"/>
              <a:cs typeface="Arial" panose="020B0604020202020204" pitchFamily="34" charset="0"/>
            </a:endParaRPr>
          </a:p>
        </p:txBody>
      </p:sp>
      <p:sp>
        <p:nvSpPr>
          <p:cNvPr id="29" name="TextBox 28">
            <a:extLst>
              <a:ext uri="{FF2B5EF4-FFF2-40B4-BE49-F238E27FC236}">
                <a16:creationId xmlns:a16="http://schemas.microsoft.com/office/drawing/2014/main" id="{9F23A045-D725-4D59-A04B-96FC28B1996D}"/>
              </a:ext>
            </a:extLst>
          </p:cNvPr>
          <p:cNvSpPr txBox="1"/>
          <p:nvPr/>
        </p:nvSpPr>
        <p:spPr>
          <a:xfrm>
            <a:off x="4290710" y="1925347"/>
            <a:ext cx="2569793"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250</a:t>
            </a:r>
          </a:p>
          <a:p>
            <a:pPr algn="ctr"/>
            <a:r>
              <a:rPr lang="en-US" sz="1200" dirty="0">
                <a:solidFill>
                  <a:srgbClr val="532E1F"/>
                </a:solidFill>
                <a:latin typeface="Montserrat" panose="00000500000000000000" pitchFamily="2" charset="0"/>
                <a:cs typeface="Arial" panose="020B0604020202020204" pitchFamily="34" charset="0"/>
              </a:rPr>
              <a:t>degree programs including bachelor, master and doctoral</a:t>
            </a:r>
          </a:p>
        </p:txBody>
      </p:sp>
      <p:sp>
        <p:nvSpPr>
          <p:cNvPr id="2" name="TextBox 1">
            <a:extLst>
              <a:ext uri="{FF2B5EF4-FFF2-40B4-BE49-F238E27FC236}">
                <a16:creationId xmlns:a16="http://schemas.microsoft.com/office/drawing/2014/main" id="{629FFBCA-4DDC-4836-87C3-DB51C37B8C87}"/>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pic>
        <p:nvPicPr>
          <p:cNvPr id="12" name="Picture 11">
            <a:extLst>
              <a:ext uri="{FF2B5EF4-FFF2-40B4-BE49-F238E27FC236}">
                <a16:creationId xmlns:a16="http://schemas.microsoft.com/office/drawing/2014/main" id="{F09B0E18-7614-4921-9671-13C307D2C1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425" y="-300053"/>
            <a:ext cx="3485346" cy="1742673"/>
          </a:xfrm>
          <a:prstGeom prst="rect">
            <a:avLst/>
          </a:prstGeom>
        </p:spPr>
      </p:pic>
      <p:sp>
        <p:nvSpPr>
          <p:cNvPr id="23" name="TextBox 22">
            <a:extLst>
              <a:ext uri="{FF2B5EF4-FFF2-40B4-BE49-F238E27FC236}">
                <a16:creationId xmlns:a16="http://schemas.microsoft.com/office/drawing/2014/main" id="{823078DB-DDA3-455A-B710-48EDB638FBE1}"/>
              </a:ext>
            </a:extLst>
          </p:cNvPr>
          <p:cNvSpPr txBox="1"/>
          <p:nvPr/>
        </p:nvSpPr>
        <p:spPr>
          <a:xfrm>
            <a:off x="4290710" y="3670556"/>
            <a:ext cx="2569792" cy="1077218"/>
          </a:xfrm>
          <a:prstGeom prst="rect">
            <a:avLst/>
          </a:prstGeom>
          <a:noFill/>
        </p:spPr>
        <p:txBody>
          <a:bodyPr wrap="square" lIns="91440" tIns="45720" rIns="91440" bIns="45720" rtlCol="0" anchor="t">
            <a:spAutoFit/>
          </a:bodyPr>
          <a:lstStyle/>
          <a:p>
            <a:pPr algn="ctr"/>
            <a:r>
              <a:rPr lang="en-US" sz="4000" b="1" dirty="0">
                <a:solidFill>
                  <a:srgbClr val="532E1F"/>
                </a:solidFill>
                <a:latin typeface="Montserrat"/>
                <a:cs typeface="Arial"/>
              </a:rPr>
              <a:t>Top 20</a:t>
            </a:r>
          </a:p>
          <a:p>
            <a:pPr algn="ctr"/>
            <a:r>
              <a:rPr lang="en-US" sz="1200" dirty="0">
                <a:solidFill>
                  <a:srgbClr val="532E1F"/>
                </a:solidFill>
                <a:latin typeface="Montserrat" panose="00000500000000000000" pitchFamily="2" charset="0"/>
                <a:cs typeface="Arial" panose="020B0604020202020204" pitchFamily="34" charset="0"/>
              </a:rPr>
              <a:t>college town according to WalletHub</a:t>
            </a:r>
            <a:endParaRPr lang="en-US" sz="1200" i="1" dirty="0">
              <a:solidFill>
                <a:srgbClr val="532E1F"/>
              </a:solidFill>
              <a:latin typeface="Montserrat" panose="00000500000000000000" pitchFamily="2" charset="0"/>
              <a:cs typeface="Arial" panose="020B0604020202020204" pitchFamily="34" charset="0"/>
            </a:endParaRPr>
          </a:p>
        </p:txBody>
      </p:sp>
    </p:spTree>
    <p:extLst>
      <p:ext uri="{BB962C8B-B14F-4D97-AF65-F5344CB8AC3E}">
        <p14:creationId xmlns:p14="http://schemas.microsoft.com/office/powerpoint/2010/main" val="60065825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3C213C5-B939-4C6D-B6AC-1FAAB117C429}"/>
              </a:ext>
            </a:extLst>
          </p:cNvPr>
          <p:cNvPicPr>
            <a:picLocks noChangeAspect="1"/>
          </p:cNvPicPr>
          <p:nvPr/>
        </p:nvPicPr>
        <p:blipFill>
          <a:blip r:embed="rId3"/>
          <a:stretch>
            <a:fillRect/>
          </a:stretch>
        </p:blipFill>
        <p:spPr>
          <a:xfrm>
            <a:off x="-419463" y="-515652"/>
            <a:ext cx="3615241" cy="4151736"/>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sp>
        <p:nvSpPr>
          <p:cNvPr id="19" name="TextBox 18">
            <a:extLst>
              <a:ext uri="{FF2B5EF4-FFF2-40B4-BE49-F238E27FC236}">
                <a16:creationId xmlns:a16="http://schemas.microsoft.com/office/drawing/2014/main" id="{B013DC9A-B0D7-4476-9682-D5F99F67E321}"/>
              </a:ext>
            </a:extLst>
          </p:cNvPr>
          <p:cNvSpPr txBox="1"/>
          <p:nvPr/>
        </p:nvSpPr>
        <p:spPr>
          <a:xfrm>
            <a:off x="3263174" y="1590618"/>
            <a:ext cx="4024172" cy="369332"/>
          </a:xfrm>
          <a:prstGeom prst="rect">
            <a:avLst/>
          </a:prstGeom>
          <a:noFill/>
        </p:spPr>
        <p:txBody>
          <a:bodyPr wrap="square" rtlCol="0">
            <a:spAutoFit/>
          </a:bodyPr>
          <a:lstStyle/>
          <a:p>
            <a:r>
              <a:rPr lang="en-US" b="1" dirty="0">
                <a:latin typeface="Montserrat Bold"/>
                <a:cs typeface="Arial" panose="020B0604020202020204" pitchFamily="34" charset="0"/>
              </a:rPr>
              <a:t>Short Term Programs</a:t>
            </a:r>
          </a:p>
        </p:txBody>
      </p:sp>
      <p:sp>
        <p:nvSpPr>
          <p:cNvPr id="24" name="TextBox 23">
            <a:extLst>
              <a:ext uri="{FF2B5EF4-FFF2-40B4-BE49-F238E27FC236}">
                <a16:creationId xmlns:a16="http://schemas.microsoft.com/office/drawing/2014/main" id="{04629514-50D1-4638-95BB-0BC3CD93F38C}"/>
              </a:ext>
            </a:extLst>
          </p:cNvPr>
          <p:cNvSpPr txBox="1"/>
          <p:nvPr/>
        </p:nvSpPr>
        <p:spPr>
          <a:xfrm>
            <a:off x="244354" y="1869488"/>
            <a:ext cx="2569792" cy="1292662"/>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Program Types</a:t>
            </a:r>
            <a:endParaRPr lang="en-US" sz="1200" b="1" dirty="0">
              <a:solidFill>
                <a:srgbClr val="532E1F"/>
              </a:solidFill>
              <a:latin typeface="Montserrat" panose="00000500000000000000" pitchFamily="2" charset="0"/>
              <a:cs typeface="Arial" panose="020B0604020202020204" pitchFamily="34" charset="0"/>
            </a:endParaRP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Business</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Education</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Teacher training</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Academic writing</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Create your own</a:t>
            </a:r>
          </a:p>
        </p:txBody>
      </p:sp>
      <p:sp>
        <p:nvSpPr>
          <p:cNvPr id="28" name="TextBox 27">
            <a:extLst>
              <a:ext uri="{FF2B5EF4-FFF2-40B4-BE49-F238E27FC236}">
                <a16:creationId xmlns:a16="http://schemas.microsoft.com/office/drawing/2014/main" id="{E40B8D10-1D1E-46BB-9A82-C7B8951B3CEA}"/>
              </a:ext>
            </a:extLst>
          </p:cNvPr>
          <p:cNvSpPr txBox="1"/>
          <p:nvPr/>
        </p:nvSpPr>
        <p:spPr>
          <a:xfrm>
            <a:off x="244354" y="380337"/>
            <a:ext cx="2569792" cy="1107996"/>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Benefits</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Visit the U.S.</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Study at a U.S. university</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Experience U.S. culture</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Customized program</a:t>
            </a:r>
          </a:p>
        </p:txBody>
      </p:sp>
      <p:sp>
        <p:nvSpPr>
          <p:cNvPr id="29" name="TextBox 28">
            <a:extLst>
              <a:ext uri="{FF2B5EF4-FFF2-40B4-BE49-F238E27FC236}">
                <a16:creationId xmlns:a16="http://schemas.microsoft.com/office/drawing/2014/main" id="{1E5FC9B7-933C-4AF1-9C70-E2071B3B40AC}"/>
              </a:ext>
            </a:extLst>
          </p:cNvPr>
          <p:cNvSpPr txBox="1"/>
          <p:nvPr/>
        </p:nvSpPr>
        <p:spPr>
          <a:xfrm>
            <a:off x="244354" y="3655167"/>
            <a:ext cx="2569792" cy="1107996"/>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Program Options</a:t>
            </a:r>
            <a:endParaRPr lang="en-US" sz="1200" b="1" dirty="0">
              <a:solidFill>
                <a:srgbClr val="532E1F"/>
              </a:solidFill>
              <a:latin typeface="Montserrat" panose="00000500000000000000" pitchFamily="2" charset="0"/>
              <a:cs typeface="Arial" panose="020B0604020202020204" pitchFamily="34" charset="0"/>
            </a:endParaRP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Housing</a:t>
            </a: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Service-learning</a:t>
            </a: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Recreational trips</a:t>
            </a: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Conversation partners</a:t>
            </a:r>
          </a:p>
        </p:txBody>
      </p:sp>
      <p:pic>
        <p:nvPicPr>
          <p:cNvPr id="30" name="Picture 29">
            <a:extLst>
              <a:ext uri="{FF2B5EF4-FFF2-40B4-BE49-F238E27FC236}">
                <a16:creationId xmlns:a16="http://schemas.microsoft.com/office/drawing/2014/main" id="{4B682398-C38B-44C8-829D-8E16C0475B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68" r="14723"/>
          <a:stretch/>
        </p:blipFill>
        <p:spPr>
          <a:xfrm>
            <a:off x="3477963" y="1978596"/>
            <a:ext cx="2887764" cy="2676880"/>
          </a:xfrm>
          <a:prstGeom prst="rect">
            <a:avLst/>
          </a:prstGeom>
        </p:spPr>
      </p:pic>
      <p:sp>
        <p:nvSpPr>
          <p:cNvPr id="31" name="Subtitle 2">
            <a:extLst>
              <a:ext uri="{FF2B5EF4-FFF2-40B4-BE49-F238E27FC236}">
                <a16:creationId xmlns:a16="http://schemas.microsoft.com/office/drawing/2014/main" id="{50E2E19C-47AE-48FA-8359-6CFD8830C374}"/>
              </a:ext>
            </a:extLst>
          </p:cNvPr>
          <p:cNvSpPr txBox="1">
            <a:spLocks/>
          </p:cNvSpPr>
          <p:nvPr/>
        </p:nvSpPr>
        <p:spPr bwMode="auto">
          <a:xfrm>
            <a:off x="6647912" y="1865049"/>
            <a:ext cx="2189105" cy="402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Autofit/>
          </a:bodyPr>
          <a:lstStyle>
            <a:lvl1pPr marL="0" indent="0" algn="ctr" rtl="0" eaLnBrk="1" fontAlgn="base" hangingPunct="1">
              <a:spcBef>
                <a:spcPts val="300"/>
              </a:spcBef>
              <a:spcAft>
                <a:spcPct val="0"/>
              </a:spcAft>
              <a:buClr>
                <a:srgbClr val="ECC678"/>
              </a:buClr>
              <a:buSzPct val="110000"/>
              <a:buFont typeface="Wingdings 2" charset="0"/>
              <a:buNone/>
              <a:defRPr sz="1800" kern="1200">
                <a:solidFill>
                  <a:schemeClr val="tx1">
                    <a:tint val="75000"/>
                  </a:schemeClr>
                </a:solidFill>
                <a:latin typeface="+mn-lt"/>
                <a:ea typeface="ＭＳ Ｐゴシック" charset="-128"/>
                <a:cs typeface="ＭＳ Ｐゴシック" charset="-128"/>
              </a:defRPr>
            </a:lvl1pPr>
            <a:lvl2pPr marL="457200" indent="0" algn="ctr" rtl="0" eaLnBrk="1" fontAlgn="base" hangingPunct="1">
              <a:spcBef>
                <a:spcPts val="600"/>
              </a:spcBef>
              <a:spcAft>
                <a:spcPct val="0"/>
              </a:spcAft>
              <a:buClr>
                <a:srgbClr val="A67717"/>
              </a:buClr>
              <a:buSzPct val="110000"/>
              <a:buFont typeface="Wingdings 2" charset="0"/>
              <a:buNone/>
              <a:defRPr sz="2200" kern="1200">
                <a:solidFill>
                  <a:schemeClr val="tx1">
                    <a:tint val="75000"/>
                  </a:schemeClr>
                </a:solidFill>
                <a:latin typeface="+mn-lt"/>
                <a:ea typeface="ＭＳ Ｐゴシック" charset="-128"/>
                <a:cs typeface="+mn-cs"/>
              </a:defRPr>
            </a:lvl2pPr>
            <a:lvl3pPr marL="914400" indent="0" algn="ctr" rtl="0" eaLnBrk="1" fontAlgn="base" hangingPunct="1">
              <a:spcBef>
                <a:spcPts val="600"/>
              </a:spcBef>
              <a:spcAft>
                <a:spcPct val="0"/>
              </a:spcAft>
              <a:buClr>
                <a:srgbClr val="ECC678"/>
              </a:buClr>
              <a:buSzPct val="110000"/>
              <a:buFont typeface="Wingdings 2" charset="0"/>
              <a:buNone/>
              <a:defRPr sz="2000" kern="1200">
                <a:solidFill>
                  <a:schemeClr val="tx1">
                    <a:tint val="75000"/>
                  </a:schemeClr>
                </a:solidFill>
                <a:latin typeface="+mn-lt"/>
                <a:ea typeface="ＭＳ Ｐゴシック" charset="-128"/>
                <a:cs typeface="+mn-cs"/>
              </a:defRPr>
            </a:lvl3pPr>
            <a:lvl4pPr marL="1371600" indent="0" algn="ctr" rtl="0" eaLnBrk="1" fontAlgn="base" hangingPunct="1">
              <a:spcBef>
                <a:spcPts val="600"/>
              </a:spcBef>
              <a:spcAft>
                <a:spcPct val="0"/>
              </a:spcAft>
              <a:buClr>
                <a:srgbClr val="A67717"/>
              </a:buClr>
              <a:buSzPct val="110000"/>
              <a:buFont typeface="Wingdings 2" charset="0"/>
              <a:buNone/>
              <a:defRPr kern="1200">
                <a:solidFill>
                  <a:schemeClr val="tx1">
                    <a:tint val="75000"/>
                  </a:schemeClr>
                </a:solidFill>
                <a:latin typeface="+mn-lt"/>
                <a:ea typeface="ＭＳ Ｐゴシック" charset="-128"/>
                <a:cs typeface="+mn-cs"/>
              </a:defRPr>
            </a:lvl4pPr>
            <a:lvl5pPr marL="1828800" indent="0" algn="ctr" rtl="0" eaLnBrk="1" fontAlgn="base" hangingPunct="1">
              <a:spcBef>
                <a:spcPts val="600"/>
              </a:spcBef>
              <a:spcAft>
                <a:spcPct val="0"/>
              </a:spcAft>
              <a:buClr>
                <a:srgbClr val="ECC678"/>
              </a:buClr>
              <a:buSzPct val="110000"/>
              <a:buFont typeface="Wingdings 2" charset="0"/>
              <a:buNone/>
              <a:defRPr kern="1200">
                <a:solidFill>
                  <a:schemeClr val="tx1">
                    <a:tint val="75000"/>
                  </a:schemeClr>
                </a:solidFill>
                <a:latin typeface="+mn-lt"/>
                <a:ea typeface="ＭＳ Ｐゴシック"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l">
              <a:lnSpc>
                <a:spcPct val="150000"/>
              </a:lnSpc>
              <a:buClr>
                <a:srgbClr val="D7A800"/>
              </a:buClr>
              <a:buFontTx/>
              <a:buChar char="-"/>
            </a:pPr>
            <a:r>
              <a:rPr lang="en-US" sz="1100" dirty="0">
                <a:solidFill>
                  <a:schemeClr val="tx1"/>
                </a:solidFill>
                <a:latin typeface="Montserrat" panose="00000500000000000000" pitchFamily="2" charset="0"/>
                <a:ea typeface="ＭＳ Ｐゴシック" charset="0"/>
                <a:cs typeface="Arial" panose="020B0604020202020204" pitchFamily="34" charset="0"/>
              </a:rPr>
              <a:t>Customized programs</a:t>
            </a:r>
          </a:p>
          <a:p>
            <a:pPr marL="285750" indent="-285750" algn="l">
              <a:lnSpc>
                <a:spcPct val="150000"/>
              </a:lnSpc>
              <a:buClr>
                <a:srgbClr val="D7A800"/>
              </a:buClr>
              <a:buFontTx/>
              <a:buChar char="-"/>
            </a:pPr>
            <a:r>
              <a:rPr lang="en-US" sz="1100" dirty="0">
                <a:solidFill>
                  <a:schemeClr val="tx1"/>
                </a:solidFill>
                <a:latin typeface="Montserrat" panose="00000500000000000000" pitchFamily="2" charset="0"/>
                <a:ea typeface="ＭＳ Ｐゴシック" charset="0"/>
                <a:cs typeface="Arial" panose="020B0604020202020204" pitchFamily="34" charset="0"/>
              </a:rPr>
              <a:t>Groups of 10+ students</a:t>
            </a:r>
          </a:p>
          <a:p>
            <a:pPr marL="285750" indent="-285750" algn="l">
              <a:lnSpc>
                <a:spcPct val="150000"/>
              </a:lnSpc>
              <a:buClr>
                <a:srgbClr val="D7A800"/>
              </a:buClr>
              <a:buFontTx/>
              <a:buChar char="-"/>
            </a:pPr>
            <a:r>
              <a:rPr lang="en-US" sz="1100" dirty="0">
                <a:solidFill>
                  <a:schemeClr val="tx1"/>
                </a:solidFill>
                <a:latin typeface="Montserrat" panose="00000500000000000000" pitchFamily="2" charset="0"/>
                <a:ea typeface="ＭＳ Ｐゴシック" charset="0"/>
                <a:cs typeface="Arial" panose="020B0604020202020204" pitchFamily="34" charset="0"/>
              </a:rPr>
              <a:t>4-12 week duration</a:t>
            </a:r>
          </a:p>
          <a:p>
            <a:pPr marL="285750" indent="-285750" algn="l">
              <a:lnSpc>
                <a:spcPct val="150000"/>
              </a:lnSpc>
              <a:buClr>
                <a:srgbClr val="D7A800"/>
              </a:buClr>
              <a:buFontTx/>
              <a:buChar char="-"/>
            </a:pPr>
            <a:r>
              <a:rPr lang="en-US" sz="1100" dirty="0">
                <a:solidFill>
                  <a:schemeClr val="tx1"/>
                </a:solidFill>
                <a:latin typeface="Montserrat" panose="00000500000000000000" pitchFamily="2" charset="0"/>
                <a:ea typeface="ＭＳ Ｐゴシック" charset="0"/>
                <a:cs typeface="Arial" panose="020B0604020202020204" pitchFamily="34" charset="0"/>
              </a:rPr>
              <a:t>University students, faculty or business professionals</a:t>
            </a:r>
          </a:p>
          <a:p>
            <a:pPr marL="285750" indent="-285750" algn="l">
              <a:lnSpc>
                <a:spcPct val="150000"/>
              </a:lnSpc>
              <a:buClr>
                <a:srgbClr val="D7A800"/>
              </a:buClr>
              <a:buFontTx/>
              <a:buChar char="-"/>
            </a:pPr>
            <a:r>
              <a:rPr lang="en-US" sz="1100" dirty="0">
                <a:solidFill>
                  <a:schemeClr val="tx1"/>
                </a:solidFill>
                <a:latin typeface="Montserrat" panose="00000500000000000000" pitchFamily="2" charset="0"/>
                <a:ea typeface="ＭＳ Ｐゴシック" charset="0"/>
                <a:cs typeface="Arial" panose="020B0604020202020204" pitchFamily="34" charset="0"/>
              </a:rPr>
              <a:t>F-1 or J-1 visas – students on tourist (B) visas are not eligible</a:t>
            </a:r>
          </a:p>
        </p:txBody>
      </p:sp>
      <p:sp>
        <p:nvSpPr>
          <p:cNvPr id="14" name="TextBox 13">
            <a:extLst>
              <a:ext uri="{FF2B5EF4-FFF2-40B4-BE49-F238E27FC236}">
                <a16:creationId xmlns:a16="http://schemas.microsoft.com/office/drawing/2014/main" id="{FC235904-3858-4E25-BBF3-B781A8CE2AE6}"/>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7056867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2" descr="Picture 12"/>
          <p:cNvPicPr>
            <a:picLocks noChangeAspect="1"/>
          </p:cNvPicPr>
          <p:nvPr/>
        </p:nvPicPr>
        <p:blipFill>
          <a:blip r:embed="rId3"/>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1" name="TextBox 10">
            <a:extLst>
              <a:ext uri="{FF2B5EF4-FFF2-40B4-BE49-F238E27FC236}">
                <a16:creationId xmlns:a16="http://schemas.microsoft.com/office/drawing/2014/main" id="{C920C2A9-4A05-4705-A055-3DB3B9A6C17A}"/>
              </a:ext>
            </a:extLst>
          </p:cNvPr>
          <p:cNvSpPr txBox="1"/>
          <p:nvPr/>
        </p:nvSpPr>
        <p:spPr>
          <a:xfrm>
            <a:off x="241248" y="555176"/>
            <a:ext cx="2569792" cy="646331"/>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1. Learn English at CELCIS</a:t>
            </a:r>
            <a:endParaRPr lang="en-US" sz="1000" b="1" dirty="0">
              <a:solidFill>
                <a:srgbClr val="532E1F"/>
              </a:solidFill>
              <a:latin typeface="Montserrat" panose="00000500000000000000" pitchFamily="2" charset="0"/>
              <a:cs typeface="Arial" panose="020B0604020202020204" pitchFamily="34" charset="0"/>
            </a:endParaRPr>
          </a:p>
        </p:txBody>
      </p:sp>
      <p:sp>
        <p:nvSpPr>
          <p:cNvPr id="20" name="TextBox 19">
            <a:extLst>
              <a:ext uri="{FF2B5EF4-FFF2-40B4-BE49-F238E27FC236}">
                <a16:creationId xmlns:a16="http://schemas.microsoft.com/office/drawing/2014/main" id="{1FE6DCC2-AF63-4F7F-8743-3C58DB957AC9}"/>
              </a:ext>
            </a:extLst>
          </p:cNvPr>
          <p:cNvSpPr txBox="1"/>
          <p:nvPr/>
        </p:nvSpPr>
        <p:spPr>
          <a:xfrm>
            <a:off x="241248" y="2214360"/>
            <a:ext cx="2569792" cy="646331"/>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2. Study at KVCC for 2 years</a:t>
            </a:r>
          </a:p>
        </p:txBody>
      </p:sp>
      <p:sp>
        <p:nvSpPr>
          <p:cNvPr id="21" name="TextBox 20">
            <a:extLst>
              <a:ext uri="{FF2B5EF4-FFF2-40B4-BE49-F238E27FC236}">
                <a16:creationId xmlns:a16="http://schemas.microsoft.com/office/drawing/2014/main" id="{C477FA73-E18B-4A5F-A0B0-F8EBA8664DF9}"/>
              </a:ext>
            </a:extLst>
          </p:cNvPr>
          <p:cNvSpPr txBox="1"/>
          <p:nvPr/>
        </p:nvSpPr>
        <p:spPr>
          <a:xfrm>
            <a:off x="241248" y="3751936"/>
            <a:ext cx="2569792" cy="923330"/>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3. Complete bachelor’s degree at WMU</a:t>
            </a:r>
            <a:endParaRPr lang="en-US" sz="1400" b="1" dirty="0">
              <a:solidFill>
                <a:srgbClr val="532E1F"/>
              </a:solidFill>
              <a:latin typeface="Montserrat" panose="000005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6BE77989-DABE-4C7A-8EB2-09A2A31149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708" b="7750"/>
          <a:stretch/>
        </p:blipFill>
        <p:spPr>
          <a:xfrm>
            <a:off x="3398847" y="878574"/>
            <a:ext cx="4240204" cy="3925694"/>
          </a:xfrm>
          <a:prstGeom prst="rect">
            <a:avLst/>
          </a:prstGeom>
        </p:spPr>
      </p:pic>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8928" y="-479657"/>
            <a:ext cx="3121979" cy="2987907"/>
          </a:xfrm>
          <a:prstGeom prst="rect">
            <a:avLst/>
          </a:prstGeom>
        </p:spPr>
      </p:pic>
      <p:sp>
        <p:nvSpPr>
          <p:cNvPr id="19" name="TextBox 18">
            <a:extLst>
              <a:ext uri="{FF2B5EF4-FFF2-40B4-BE49-F238E27FC236}">
                <a16:creationId xmlns:a16="http://schemas.microsoft.com/office/drawing/2014/main" id="{B013DC9A-B0D7-4476-9682-D5F99F67E321}"/>
              </a:ext>
            </a:extLst>
          </p:cNvPr>
          <p:cNvSpPr txBox="1"/>
          <p:nvPr/>
        </p:nvSpPr>
        <p:spPr>
          <a:xfrm>
            <a:off x="3167924" y="388455"/>
            <a:ext cx="4024172" cy="369332"/>
          </a:xfrm>
          <a:prstGeom prst="rect">
            <a:avLst/>
          </a:prstGeom>
          <a:noFill/>
        </p:spPr>
        <p:txBody>
          <a:bodyPr wrap="square" rtlCol="0">
            <a:spAutoFit/>
          </a:bodyPr>
          <a:lstStyle/>
          <a:p>
            <a:r>
              <a:rPr lang="en-US" b="1" dirty="0">
                <a:latin typeface="Montserrat Bold"/>
                <a:cs typeface="Arial" panose="020B0604020202020204" pitchFamily="34" charset="0"/>
              </a:rPr>
              <a:t>Alternate Roadmap to WMU</a:t>
            </a:r>
          </a:p>
        </p:txBody>
      </p:sp>
      <p:sp>
        <p:nvSpPr>
          <p:cNvPr id="12" name="TextBox 11">
            <a:extLst>
              <a:ext uri="{FF2B5EF4-FFF2-40B4-BE49-F238E27FC236}">
                <a16:creationId xmlns:a16="http://schemas.microsoft.com/office/drawing/2014/main" id="{FACCC01D-BD09-44B0-B14F-D7BA343C10FE}"/>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pic>
        <p:nvPicPr>
          <p:cNvPr id="8" name="Picture 7">
            <a:extLst>
              <a:ext uri="{FF2B5EF4-FFF2-40B4-BE49-F238E27FC236}">
                <a16:creationId xmlns:a16="http://schemas.microsoft.com/office/drawing/2014/main" id="{AF4F1BEF-17F8-442B-8BCC-553C8DC973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6101" y="823249"/>
            <a:ext cx="4024172" cy="4024172"/>
          </a:xfrm>
          <a:prstGeom prst="rect">
            <a:avLst/>
          </a:prstGeom>
        </p:spPr>
      </p:pic>
    </p:spTree>
    <p:extLst>
      <p:ext uri="{BB962C8B-B14F-4D97-AF65-F5344CB8AC3E}">
        <p14:creationId xmlns:p14="http://schemas.microsoft.com/office/powerpoint/2010/main" val="328115150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4CADDF3-7ABE-4B00-8D0E-395F73E71D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1" r="12543"/>
          <a:stretch/>
        </p:blipFill>
        <p:spPr>
          <a:xfrm>
            <a:off x="3490718" y="2131193"/>
            <a:ext cx="2228989" cy="2075483"/>
          </a:xfrm>
          <a:prstGeom prst="rect">
            <a:avLst/>
          </a:prstGeom>
        </p:spPr>
      </p:pic>
      <p:pic>
        <p:nvPicPr>
          <p:cNvPr id="20" name="Picture 19">
            <a:extLst>
              <a:ext uri="{FF2B5EF4-FFF2-40B4-BE49-F238E27FC236}">
                <a16:creationId xmlns:a16="http://schemas.microsoft.com/office/drawing/2014/main" id="{9B6DD146-72F0-4BCF-B598-8F272282E1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251" r="6922"/>
          <a:stretch/>
        </p:blipFill>
        <p:spPr>
          <a:xfrm>
            <a:off x="6110063" y="2131193"/>
            <a:ext cx="2348313" cy="2064606"/>
          </a:xfrm>
          <a:prstGeom prst="rect">
            <a:avLst/>
          </a:prstGeom>
        </p:spPr>
      </p:pic>
      <p:pic>
        <p:nvPicPr>
          <p:cNvPr id="23" name="Picture 22">
            <a:extLst>
              <a:ext uri="{FF2B5EF4-FFF2-40B4-BE49-F238E27FC236}">
                <a16:creationId xmlns:a16="http://schemas.microsoft.com/office/drawing/2014/main" id="{53C213C5-B939-4C6D-B6AC-1FAAB117C429}"/>
              </a:ext>
            </a:extLst>
          </p:cNvPr>
          <p:cNvPicPr>
            <a:picLocks noChangeAspect="1"/>
          </p:cNvPicPr>
          <p:nvPr/>
        </p:nvPicPr>
        <p:blipFill>
          <a:blip r:embed="rId5"/>
          <a:stretch>
            <a:fillRect/>
          </a:stretch>
        </p:blipFill>
        <p:spPr>
          <a:xfrm>
            <a:off x="-419463" y="-515652"/>
            <a:ext cx="3615241" cy="4151736"/>
          </a:xfrm>
          <a:prstGeom prst="rect">
            <a:avLst/>
          </a:prstGeom>
        </p:spPr>
      </p:pic>
      <p:pic>
        <p:nvPicPr>
          <p:cNvPr id="136" name="Picture 12" descr="Picture 12"/>
          <p:cNvPicPr>
            <a:picLocks noChangeAspect="1"/>
          </p:cNvPicPr>
          <p:nvPr/>
        </p:nvPicPr>
        <p:blipFill>
          <a:blip r:embed="rId6"/>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1107996"/>
          </a:xfrm>
          <a:prstGeom prst="rect">
            <a:avLst/>
          </a:prstGeom>
          <a:noFill/>
        </p:spPr>
        <p:txBody>
          <a:bodyPr wrap="square" rtlCol="0">
            <a:spAutoFit/>
          </a:bodyPr>
          <a:lstStyle/>
          <a:p>
            <a:pPr algn="ctr"/>
            <a:r>
              <a:rPr lang="en-US" sz="2200" dirty="0">
                <a:latin typeface="Montserrat Bold"/>
                <a:cs typeface="Arial" panose="020B0604020202020204" pitchFamily="34" charset="0"/>
              </a:rPr>
              <a:t>Center for English Language and Culture for International Students (CELCIS)</a:t>
            </a:r>
          </a:p>
        </p:txBody>
      </p:sp>
      <p:sp>
        <p:nvSpPr>
          <p:cNvPr id="24" name="TextBox 23">
            <a:extLst>
              <a:ext uri="{FF2B5EF4-FFF2-40B4-BE49-F238E27FC236}">
                <a16:creationId xmlns:a16="http://schemas.microsoft.com/office/drawing/2014/main" id="{04629514-50D1-4638-95BB-0BC3CD93F38C}"/>
              </a:ext>
            </a:extLst>
          </p:cNvPr>
          <p:cNvSpPr txBox="1"/>
          <p:nvPr/>
        </p:nvSpPr>
        <p:spPr>
          <a:xfrm>
            <a:off x="244354" y="2250803"/>
            <a:ext cx="2595810" cy="523220"/>
          </a:xfrm>
          <a:prstGeom prst="rect">
            <a:avLst/>
          </a:prstGeom>
          <a:noFill/>
        </p:spPr>
        <p:txBody>
          <a:bodyPr wrap="square" rtlCol="0">
            <a:spAutoFit/>
          </a:bodyPr>
          <a:lstStyle/>
          <a:p>
            <a:pPr algn="ctr"/>
            <a:r>
              <a:rPr lang="en-US" sz="1400" dirty="0">
                <a:solidFill>
                  <a:srgbClr val="532E1F"/>
                </a:solidFill>
                <a:latin typeface="Montserrat SemiBold" panose="00000700000000000000" pitchFamily="2" charset="0"/>
                <a:cs typeface="Arial" panose="020B0604020202020204" pitchFamily="34" charset="0"/>
              </a:rPr>
              <a:t>MA-TESL and certificate program available</a:t>
            </a:r>
            <a:endParaRPr lang="en-US" sz="1050" dirty="0">
              <a:solidFill>
                <a:srgbClr val="532E1F"/>
              </a:solidFill>
              <a:latin typeface="Montserrat SemiBold" panose="00000700000000000000" pitchFamily="2" charset="0"/>
              <a:cs typeface="Arial" panose="020B0604020202020204" pitchFamily="34" charset="0"/>
            </a:endParaRPr>
          </a:p>
        </p:txBody>
      </p:sp>
      <p:sp>
        <p:nvSpPr>
          <p:cNvPr id="28" name="TextBox 27">
            <a:extLst>
              <a:ext uri="{FF2B5EF4-FFF2-40B4-BE49-F238E27FC236}">
                <a16:creationId xmlns:a16="http://schemas.microsoft.com/office/drawing/2014/main" id="{E40B8D10-1D1E-46BB-9A82-C7B8951B3CEA}"/>
              </a:ext>
            </a:extLst>
          </p:cNvPr>
          <p:cNvSpPr txBox="1"/>
          <p:nvPr/>
        </p:nvSpPr>
        <p:spPr>
          <a:xfrm>
            <a:off x="244354" y="499517"/>
            <a:ext cx="2569792" cy="830997"/>
          </a:xfrm>
          <a:prstGeom prst="rect">
            <a:avLst/>
          </a:prstGeom>
          <a:noFill/>
        </p:spPr>
        <p:txBody>
          <a:bodyPr wrap="square" rtlCol="0">
            <a:spAutoFit/>
          </a:bodyPr>
          <a:lstStyle/>
          <a:p>
            <a:pPr algn="ctr"/>
            <a:r>
              <a:rPr lang="en-US" sz="1200" dirty="0">
                <a:solidFill>
                  <a:srgbClr val="532E1F"/>
                </a:solidFill>
                <a:latin typeface="Montserrat SemiBold" panose="00000700000000000000" pitchFamily="2" charset="0"/>
                <a:cs typeface="Arial" panose="020B0604020202020204" pitchFamily="34" charset="0"/>
              </a:rPr>
              <a:t>Academic English courses offered through the College of Arts and Sciences and the Graduate College</a:t>
            </a:r>
          </a:p>
        </p:txBody>
      </p:sp>
      <p:sp>
        <p:nvSpPr>
          <p:cNvPr id="29" name="TextBox 28">
            <a:extLst>
              <a:ext uri="{FF2B5EF4-FFF2-40B4-BE49-F238E27FC236}">
                <a16:creationId xmlns:a16="http://schemas.microsoft.com/office/drawing/2014/main" id="{1E5FC9B7-933C-4AF1-9C70-E2071B3B40AC}"/>
              </a:ext>
            </a:extLst>
          </p:cNvPr>
          <p:cNvSpPr txBox="1"/>
          <p:nvPr/>
        </p:nvSpPr>
        <p:spPr>
          <a:xfrm>
            <a:off x="244354" y="3791177"/>
            <a:ext cx="2569792" cy="830997"/>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International Graduate Assistant training offered</a:t>
            </a:r>
            <a:endParaRPr lang="en-US" sz="1100" dirty="0">
              <a:solidFill>
                <a:srgbClr val="532E1F"/>
              </a:solidFill>
              <a:latin typeface="Montserrat SemiBold" panose="000007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B4C285E5-B6B6-45AC-8654-2598927A0E6A}"/>
              </a:ext>
            </a:extLst>
          </p:cNvPr>
          <p:cNvSpPr txBox="1"/>
          <p:nvPr/>
        </p:nvSpPr>
        <p:spPr>
          <a:xfrm>
            <a:off x="3263174" y="1590618"/>
            <a:ext cx="5029926" cy="369332"/>
          </a:xfrm>
          <a:prstGeom prst="rect">
            <a:avLst/>
          </a:prstGeom>
          <a:noFill/>
        </p:spPr>
        <p:txBody>
          <a:bodyPr wrap="square" rtlCol="0">
            <a:spAutoFit/>
          </a:bodyPr>
          <a:lstStyle/>
          <a:p>
            <a:r>
              <a:rPr lang="en-US" b="1" dirty="0">
                <a:latin typeface="Montserrat Bold"/>
                <a:cs typeface="Arial" panose="020B0604020202020204" pitchFamily="34" charset="0"/>
              </a:rPr>
              <a:t>Additional Opportunities and Services</a:t>
            </a:r>
          </a:p>
        </p:txBody>
      </p:sp>
      <p:sp>
        <p:nvSpPr>
          <p:cNvPr id="14" name="TextBox 13">
            <a:extLst>
              <a:ext uri="{FF2B5EF4-FFF2-40B4-BE49-F238E27FC236}">
                <a16:creationId xmlns:a16="http://schemas.microsoft.com/office/drawing/2014/main" id="{2D701927-1E76-4B5D-9E8F-EE98D4887B35}"/>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67482655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5C6964-43E3-4221-B6BD-BA1DB4E271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64" t="-912" r="16804" b="162"/>
          <a:stretch/>
        </p:blipFill>
        <p:spPr>
          <a:xfrm>
            <a:off x="0" y="-47378"/>
            <a:ext cx="4859079" cy="5234563"/>
          </a:xfrm>
          <a:prstGeom prst="rect">
            <a:avLst/>
          </a:prstGeom>
        </p:spPr>
      </p:pic>
      <p:sp>
        <p:nvSpPr>
          <p:cNvPr id="132" name="TextBox 9"/>
          <p:cNvSpPr txBox="1"/>
          <p:nvPr/>
        </p:nvSpPr>
        <p:spPr>
          <a:xfrm>
            <a:off x="4859079" y="838781"/>
            <a:ext cx="428492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Academics</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pic>
        <p:nvPicPr>
          <p:cNvPr id="8" name="Picture 7">
            <a:extLst>
              <a:ext uri="{FF2B5EF4-FFF2-40B4-BE49-F238E27FC236}">
                <a16:creationId xmlns:a16="http://schemas.microsoft.com/office/drawing/2014/main" id="{9F571313-8099-488B-81B4-02B1DC7D77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275" t="300" r="27648" b="-300"/>
          <a:stretch/>
        </p:blipFill>
        <p:spPr>
          <a:xfrm>
            <a:off x="-1" y="-12440"/>
            <a:ext cx="4859079" cy="5195832"/>
          </a:xfrm>
          <a:prstGeom prst="rect">
            <a:avLst/>
          </a:prstGeom>
        </p:spPr>
      </p:pic>
      <p:sp>
        <p:nvSpPr>
          <p:cNvPr id="9" name="TextBox 8">
            <a:extLst>
              <a:ext uri="{FF2B5EF4-FFF2-40B4-BE49-F238E27FC236}">
                <a16:creationId xmlns:a16="http://schemas.microsoft.com/office/drawing/2014/main" id="{CDF449F8-977B-4C6F-949B-C2F88B75CDD3}"/>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73369940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icture 12" descr="Picture 12"/>
          <p:cNvPicPr>
            <a:picLocks noChangeAspect="1"/>
          </p:cNvPicPr>
          <p:nvPr/>
        </p:nvPicPr>
        <p:blipFill>
          <a:blip r:embed="rId3"/>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sp>
        <p:nvSpPr>
          <p:cNvPr id="13" name="TextBox 12">
            <a:extLst>
              <a:ext uri="{FF2B5EF4-FFF2-40B4-BE49-F238E27FC236}">
                <a16:creationId xmlns:a16="http://schemas.microsoft.com/office/drawing/2014/main" id="{74504650-AE87-4DDD-824A-12F5D97DD55D}"/>
              </a:ext>
            </a:extLst>
          </p:cNvPr>
          <p:cNvSpPr txBox="1"/>
          <p:nvPr/>
        </p:nvSpPr>
        <p:spPr>
          <a:xfrm>
            <a:off x="244354" y="211204"/>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60</a:t>
            </a:r>
          </a:p>
          <a:p>
            <a:pPr algn="ctr"/>
            <a:r>
              <a:rPr lang="en-US" sz="1200" dirty="0">
                <a:solidFill>
                  <a:srgbClr val="532E1F"/>
                </a:solidFill>
                <a:latin typeface="Montserrat" panose="00000500000000000000" pitchFamily="2" charset="0"/>
                <a:cs typeface="Arial" panose="020B0604020202020204" pitchFamily="34" charset="0"/>
              </a:rPr>
              <a:t>specialized institutes and centers bolster academic teaching and research</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44354" y="1893171"/>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28</a:t>
            </a:r>
          </a:p>
          <a:p>
            <a:pPr algn="ctr"/>
            <a:r>
              <a:rPr lang="en-US" sz="1200" dirty="0">
                <a:solidFill>
                  <a:srgbClr val="532E1F"/>
                </a:solidFill>
                <a:latin typeface="Montserrat" panose="00000500000000000000" pitchFamily="2" charset="0"/>
                <a:cs typeface="Arial" panose="020B0604020202020204" pitchFamily="34" charset="0"/>
              </a:rPr>
              <a:t>agreements with local community colleges to facilitate transfer to WMU</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44354" y="3701333"/>
            <a:ext cx="2569792" cy="923330"/>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17:1</a:t>
            </a:r>
          </a:p>
          <a:p>
            <a:pPr algn="ctr"/>
            <a:r>
              <a:rPr lang="en-US" sz="1200" dirty="0">
                <a:solidFill>
                  <a:srgbClr val="532E1F"/>
                </a:solidFill>
                <a:latin typeface="Montserrat" panose="00000500000000000000" pitchFamily="2" charset="0"/>
                <a:cs typeface="Arial" panose="020B0604020202020204" pitchFamily="34" charset="0"/>
              </a:rPr>
              <a:t>student-to-faculty ratio</a:t>
            </a:r>
          </a:p>
        </p:txBody>
      </p:sp>
      <p:sp>
        <p:nvSpPr>
          <p:cNvPr id="18" name="TextBox 17">
            <a:extLst>
              <a:ext uri="{FF2B5EF4-FFF2-40B4-BE49-F238E27FC236}">
                <a16:creationId xmlns:a16="http://schemas.microsoft.com/office/drawing/2014/main" id="{D1385F98-D206-41C7-9206-A8A18C5709CD}"/>
              </a:ext>
            </a:extLst>
          </p:cNvPr>
          <p:cNvSpPr txBox="1"/>
          <p:nvPr/>
        </p:nvSpPr>
        <p:spPr>
          <a:xfrm>
            <a:off x="3076541" y="1155047"/>
            <a:ext cx="8610780" cy="3277820"/>
          </a:xfrm>
          <a:prstGeom prst="rect">
            <a:avLst/>
          </a:prstGeom>
          <a:noFill/>
        </p:spPr>
        <p:txBody>
          <a:bodyPr wrap="square" rtlCol="0">
            <a:spAutoFit/>
          </a:bodyPr>
          <a:lstStyle/>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Arts and Sciences</a:t>
            </a:r>
          </a:p>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Aviation</a:t>
            </a:r>
          </a:p>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Education and Human Development</a:t>
            </a:r>
          </a:p>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Engineering and Applied Sciences</a:t>
            </a:r>
          </a:p>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Fine Arts</a:t>
            </a:r>
          </a:p>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Haworth College of Business</a:t>
            </a:r>
          </a:p>
          <a:p>
            <a:pPr marL="514350" indent="-514350">
              <a:lnSpc>
                <a:spcPct val="150000"/>
              </a:lnSpc>
              <a:buFont typeface="+mj-lt"/>
              <a:buAutoNum type="arabicPeriod"/>
            </a:pPr>
            <a:r>
              <a:rPr lang="en-US" dirty="0">
                <a:latin typeface="Montserrat" panose="00000500000000000000" pitchFamily="2" charset="0"/>
                <a:cs typeface="Arial" panose="020B0604020202020204" pitchFamily="34" charset="0"/>
              </a:rPr>
              <a:t>Health and Human Services</a:t>
            </a:r>
          </a:p>
          <a:p>
            <a:endParaRPr lang="en-US" dirty="0">
              <a:latin typeface="Montserrat" panose="000005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18864"/>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WMU Academic Colleges</a:t>
            </a:r>
          </a:p>
        </p:txBody>
      </p:sp>
      <p:sp>
        <p:nvSpPr>
          <p:cNvPr id="12" name="TextBox 11">
            <a:extLst>
              <a:ext uri="{FF2B5EF4-FFF2-40B4-BE49-F238E27FC236}">
                <a16:creationId xmlns:a16="http://schemas.microsoft.com/office/drawing/2014/main" id="{80D83CEF-C4FE-4735-BF67-DADD4B37C887}"/>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32016719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4" name="Picture 13">
            <a:extLst>
              <a:ext uri="{FF2B5EF4-FFF2-40B4-BE49-F238E27FC236}">
                <a16:creationId xmlns:a16="http://schemas.microsoft.com/office/drawing/2014/main" id="{72613F90-60CC-4CC2-9E2B-DD352F9FB2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592" y="1117479"/>
            <a:ext cx="2224831" cy="1484457"/>
          </a:xfrm>
          <a:prstGeom prst="rect">
            <a:avLst/>
          </a:prstGeom>
        </p:spPr>
      </p:pic>
      <p:pic>
        <p:nvPicPr>
          <p:cNvPr id="15" name="Picture 14">
            <a:extLst>
              <a:ext uri="{FF2B5EF4-FFF2-40B4-BE49-F238E27FC236}">
                <a16:creationId xmlns:a16="http://schemas.microsoft.com/office/drawing/2014/main" id="{CE543FBE-291B-4524-824D-4E6817C395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3314" y="1118579"/>
            <a:ext cx="2230550" cy="1488650"/>
          </a:xfrm>
          <a:prstGeom prst="rect">
            <a:avLst/>
          </a:prstGeom>
        </p:spPr>
      </p:pic>
      <p:pic>
        <p:nvPicPr>
          <p:cNvPr id="16" name="Picture 15">
            <a:extLst>
              <a:ext uri="{FF2B5EF4-FFF2-40B4-BE49-F238E27FC236}">
                <a16:creationId xmlns:a16="http://schemas.microsoft.com/office/drawing/2014/main" id="{992E72CF-0684-486B-BD7B-495E146EAEB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6" t="34948" r="1550" b="7762"/>
          <a:stretch/>
        </p:blipFill>
        <p:spPr>
          <a:xfrm>
            <a:off x="873592" y="2707723"/>
            <a:ext cx="4575991" cy="1798051"/>
          </a:xfrm>
          <a:prstGeom prst="rect">
            <a:avLst/>
          </a:prstGeom>
        </p:spPr>
      </p:pic>
      <p:pic>
        <p:nvPicPr>
          <p:cNvPr id="136" name="Picture 12" descr="Picture 12"/>
          <p:cNvPicPr>
            <a:picLocks noChangeAspect="1"/>
          </p:cNvPicPr>
          <p:nvPr/>
        </p:nvPicPr>
        <p:blipFill>
          <a:blip r:embed="rId7"/>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0" y="420875"/>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Arts &amp; Sciences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39232"/>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$10M</a:t>
            </a:r>
          </a:p>
          <a:p>
            <a:pPr algn="ctr"/>
            <a:r>
              <a:rPr lang="en-US" sz="1200" dirty="0">
                <a:solidFill>
                  <a:srgbClr val="532E1F"/>
                </a:solidFill>
                <a:latin typeface="Montserrat" panose="00000500000000000000" pitchFamily="2" charset="0"/>
                <a:cs typeface="Arial" panose="020B0604020202020204" pitchFamily="34" charset="0"/>
              </a:rPr>
              <a:t>average dollars in sponsored research every year</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7" y="1971048"/>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26</a:t>
            </a:r>
          </a:p>
          <a:p>
            <a:pPr algn="ctr"/>
            <a:r>
              <a:rPr lang="en-US" sz="1200" dirty="0">
                <a:solidFill>
                  <a:srgbClr val="532E1F"/>
                </a:solidFill>
                <a:latin typeface="Montserrat" panose="00000500000000000000" pitchFamily="2" charset="0"/>
                <a:cs typeface="Arial" panose="020B0604020202020204" pitchFamily="34" charset="0"/>
              </a:rPr>
              <a:t>departments and interdisciplinary programs</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23177" y="3683103"/>
            <a:ext cx="2553495" cy="1015663"/>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6,200+</a:t>
            </a:r>
          </a:p>
          <a:p>
            <a:pPr algn="ctr"/>
            <a:r>
              <a:rPr lang="en-US" sz="1200" dirty="0">
                <a:solidFill>
                  <a:srgbClr val="532E1F"/>
                </a:solidFill>
                <a:latin typeface="Montserrat" panose="00000500000000000000" pitchFamily="2" charset="0"/>
                <a:cs typeface="Arial" panose="020B0604020202020204" pitchFamily="34" charset="0"/>
              </a:rPr>
              <a:t>students enrolled as undergraduates or graduates</a:t>
            </a:r>
          </a:p>
        </p:txBody>
      </p:sp>
      <p:pic>
        <p:nvPicPr>
          <p:cNvPr id="18" name="Picture 12" descr="Picture 12">
            <a:extLst>
              <a:ext uri="{FF2B5EF4-FFF2-40B4-BE49-F238E27FC236}">
                <a16:creationId xmlns:a16="http://schemas.microsoft.com/office/drawing/2014/main" id="{AEDDA473-5072-407E-9B84-A3B769500698}"/>
              </a:ext>
            </a:extLst>
          </p:cNvPr>
          <p:cNvPicPr>
            <a:picLocks noChangeAspect="1"/>
          </p:cNvPicPr>
          <p:nvPr/>
        </p:nvPicPr>
        <p:blipFill>
          <a:blip r:embed="rId7"/>
          <a:stretch>
            <a:fillRect/>
          </a:stretch>
        </p:blipFill>
        <p:spPr>
          <a:xfrm>
            <a:off x="183698" y="4505774"/>
            <a:ext cx="936792" cy="297584"/>
          </a:xfrm>
          <a:prstGeom prst="rect">
            <a:avLst/>
          </a:prstGeom>
          <a:ln w="12700">
            <a:miter lim="400000"/>
          </a:ln>
        </p:spPr>
      </p:pic>
      <p:sp>
        <p:nvSpPr>
          <p:cNvPr id="19" name="TextBox 18">
            <a:extLst>
              <a:ext uri="{FF2B5EF4-FFF2-40B4-BE49-F238E27FC236}">
                <a16:creationId xmlns:a16="http://schemas.microsoft.com/office/drawing/2014/main" id="{2D691850-7749-4226-8701-D224D7D502ED}"/>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27046516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20" name="Picture 19">
            <a:extLst>
              <a:ext uri="{FF2B5EF4-FFF2-40B4-BE49-F238E27FC236}">
                <a16:creationId xmlns:a16="http://schemas.microsoft.com/office/drawing/2014/main" id="{D7805B87-6570-4230-BA9B-83F95DFA1B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911" y="1098819"/>
            <a:ext cx="2495780" cy="1665662"/>
          </a:xfrm>
          <a:prstGeom prst="rect">
            <a:avLst/>
          </a:prstGeom>
        </p:spPr>
      </p:pic>
      <p:pic>
        <p:nvPicPr>
          <p:cNvPr id="21" name="Picture 20">
            <a:extLst>
              <a:ext uri="{FF2B5EF4-FFF2-40B4-BE49-F238E27FC236}">
                <a16:creationId xmlns:a16="http://schemas.microsoft.com/office/drawing/2014/main" id="{A5ADE21F-30C3-4513-B86C-ACC743551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3108" y="1085910"/>
            <a:ext cx="2507850" cy="1665661"/>
          </a:xfrm>
          <a:prstGeom prst="rect">
            <a:avLst/>
          </a:prstGeom>
        </p:spPr>
      </p:pic>
      <p:pic>
        <p:nvPicPr>
          <p:cNvPr id="136" name="Picture 12" descr="Picture 12"/>
          <p:cNvPicPr>
            <a:picLocks noChangeAspect="1"/>
          </p:cNvPicPr>
          <p:nvPr/>
        </p:nvPicPr>
        <p:blipFill>
          <a:blip r:embed="rId6"/>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95702" y="363524"/>
            <a:ext cx="2467096"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Top 5</a:t>
            </a:r>
          </a:p>
          <a:p>
            <a:pPr algn="ctr"/>
            <a:r>
              <a:rPr lang="en-US" sz="1200" dirty="0">
                <a:solidFill>
                  <a:srgbClr val="532E1F"/>
                </a:solidFill>
                <a:latin typeface="Montserrat" panose="00000500000000000000" pitchFamily="2" charset="0"/>
                <a:cs typeface="Arial" panose="020B0604020202020204" pitchFamily="34" charset="0"/>
              </a:rPr>
              <a:t>ranked aviation program in the nation</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44354" y="2040937"/>
            <a:ext cx="2569792" cy="923330"/>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26</a:t>
            </a:r>
          </a:p>
          <a:p>
            <a:pPr algn="ctr"/>
            <a:r>
              <a:rPr lang="en-US" sz="1200" dirty="0">
                <a:solidFill>
                  <a:srgbClr val="532E1F"/>
                </a:solidFill>
                <a:latin typeface="Montserrat" panose="00000500000000000000" pitchFamily="2" charset="0"/>
                <a:cs typeface="Arial" panose="020B0604020202020204" pitchFamily="34" charset="0"/>
              </a:rPr>
              <a:t>Cirrus SR20s in fleet</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44814" y="3639697"/>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Largest</a:t>
            </a:r>
          </a:p>
          <a:p>
            <a:pPr algn="ctr"/>
            <a:r>
              <a:rPr lang="en-US" sz="1200" dirty="0">
                <a:solidFill>
                  <a:srgbClr val="532E1F"/>
                </a:solidFill>
                <a:latin typeface="Montserrat" panose="00000500000000000000" pitchFamily="2" charset="0"/>
                <a:cs typeface="Arial" panose="020B0604020202020204" pitchFamily="34" charset="0"/>
              </a:rPr>
              <a:t>flight school in the Midwest United States</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18864"/>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Aviation</a:t>
            </a:r>
          </a:p>
        </p:txBody>
      </p:sp>
      <p:pic>
        <p:nvPicPr>
          <p:cNvPr id="3" name="Picture 2">
            <a:extLst>
              <a:ext uri="{FF2B5EF4-FFF2-40B4-BE49-F238E27FC236}">
                <a16:creationId xmlns:a16="http://schemas.microsoft.com/office/drawing/2014/main" id="{BF6DFC59-C494-4838-B43A-332CB0A12E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107"/>
          <a:stretch/>
        </p:blipFill>
        <p:spPr>
          <a:xfrm>
            <a:off x="3945079" y="2943610"/>
            <a:ext cx="3821223" cy="1992337"/>
          </a:xfrm>
          <a:prstGeom prst="rect">
            <a:avLst/>
          </a:prstGeom>
        </p:spPr>
      </p:pic>
      <p:sp>
        <p:nvSpPr>
          <p:cNvPr id="15" name="TextBox 14">
            <a:extLst>
              <a:ext uri="{FF2B5EF4-FFF2-40B4-BE49-F238E27FC236}">
                <a16:creationId xmlns:a16="http://schemas.microsoft.com/office/drawing/2014/main" id="{8EB9A371-59C1-4374-9F42-D6E6C5ED3B45}"/>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76360098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0" y="37803"/>
            <a:ext cx="6323177"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Education &amp; Human Development </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39232"/>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100%</a:t>
            </a:r>
          </a:p>
          <a:p>
            <a:pPr algn="ctr"/>
            <a:r>
              <a:rPr lang="en-US" sz="1200" dirty="0">
                <a:solidFill>
                  <a:srgbClr val="532E1F"/>
                </a:solidFill>
                <a:latin typeface="Montserrat" panose="00000500000000000000" pitchFamily="2" charset="0"/>
                <a:cs typeface="Arial" panose="020B0604020202020204" pitchFamily="34" charset="0"/>
              </a:rPr>
              <a:t>of undergraduate students complete and internship or field experience</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7" y="1971048"/>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1st</a:t>
            </a:r>
          </a:p>
          <a:p>
            <a:pPr algn="ctr"/>
            <a:r>
              <a:rPr lang="en-US" sz="1200" dirty="0">
                <a:solidFill>
                  <a:srgbClr val="532E1F"/>
                </a:solidFill>
                <a:latin typeface="Montserrat" panose="00000500000000000000" pitchFamily="2" charset="0"/>
                <a:cs typeface="Arial" panose="020B0604020202020204" pitchFamily="34" charset="0"/>
              </a:rPr>
              <a:t>institute in Michigan to host a </a:t>
            </a:r>
            <a:r>
              <a:rPr lang="en-US" sz="1200" dirty="0" err="1">
                <a:solidFill>
                  <a:srgbClr val="532E1F"/>
                </a:solidFill>
                <a:latin typeface="Montserrat" panose="00000500000000000000" pitchFamily="2" charset="0"/>
                <a:cs typeface="Arial" panose="020B0604020202020204" pitchFamily="34" charset="0"/>
              </a:rPr>
              <a:t>TeachLive</a:t>
            </a:r>
            <a:r>
              <a:rPr lang="en-US" sz="1200" dirty="0">
                <a:solidFill>
                  <a:srgbClr val="532E1F"/>
                </a:solidFill>
                <a:latin typeface="Montserrat" panose="00000500000000000000" pitchFamily="2" charset="0"/>
                <a:cs typeface="Arial" panose="020B0604020202020204" pitchFamily="34" charset="0"/>
              </a:rPr>
              <a:t> Lab</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23177" y="3683103"/>
            <a:ext cx="2553495"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a:t>
            </a:r>
          </a:p>
          <a:p>
            <a:pPr algn="ctr"/>
            <a:r>
              <a:rPr lang="en-US" sz="1200" dirty="0">
                <a:solidFill>
                  <a:srgbClr val="532E1F"/>
                </a:solidFill>
                <a:latin typeface="Montserrat" panose="00000500000000000000" pitchFamily="2" charset="0"/>
                <a:cs typeface="Arial" panose="020B0604020202020204" pitchFamily="34" charset="0"/>
              </a:rPr>
              <a:t>producer of master’s </a:t>
            </a:r>
          </a:p>
          <a:p>
            <a:pPr algn="ctr"/>
            <a:r>
              <a:rPr lang="en-US" sz="1200" dirty="0">
                <a:solidFill>
                  <a:srgbClr val="532E1F"/>
                </a:solidFill>
                <a:latin typeface="Montserrat" panose="00000500000000000000" pitchFamily="2" charset="0"/>
                <a:cs typeface="Arial" panose="020B0604020202020204" pitchFamily="34" charset="0"/>
              </a:rPr>
              <a:t>degrees at WMU</a:t>
            </a:r>
          </a:p>
        </p:txBody>
      </p:sp>
      <p:pic>
        <p:nvPicPr>
          <p:cNvPr id="17" name="Picture 16">
            <a:extLst>
              <a:ext uri="{FF2B5EF4-FFF2-40B4-BE49-F238E27FC236}">
                <a16:creationId xmlns:a16="http://schemas.microsoft.com/office/drawing/2014/main" id="{A4C3FE9A-A55F-45FE-A37C-892BB5DB78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757" y="1476347"/>
            <a:ext cx="2261707" cy="1507805"/>
          </a:xfrm>
          <a:prstGeom prst="rect">
            <a:avLst/>
          </a:prstGeom>
        </p:spPr>
      </p:pic>
      <p:pic>
        <p:nvPicPr>
          <p:cNvPr id="18" name="Picture 17">
            <a:extLst>
              <a:ext uri="{FF2B5EF4-FFF2-40B4-BE49-F238E27FC236}">
                <a16:creationId xmlns:a16="http://schemas.microsoft.com/office/drawing/2014/main" id="{CA471039-A6BA-4474-B0EA-8FF813F858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0683" y="1476347"/>
            <a:ext cx="2262633" cy="1509679"/>
          </a:xfrm>
          <a:prstGeom prst="rect">
            <a:avLst/>
          </a:prstGeom>
        </p:spPr>
      </p:pic>
      <p:pic>
        <p:nvPicPr>
          <p:cNvPr id="19" name="Picture 18">
            <a:extLst>
              <a:ext uri="{FF2B5EF4-FFF2-40B4-BE49-F238E27FC236}">
                <a16:creationId xmlns:a16="http://schemas.microsoft.com/office/drawing/2014/main" id="{9F964D92-A987-4C2C-A80F-340E1D3A39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1878" b="18968"/>
          <a:stretch/>
        </p:blipFill>
        <p:spPr>
          <a:xfrm>
            <a:off x="1215302" y="3222549"/>
            <a:ext cx="4007461" cy="1581719"/>
          </a:xfrm>
          <a:prstGeom prst="rect">
            <a:avLst/>
          </a:prstGeom>
        </p:spPr>
      </p:pic>
      <p:pic>
        <p:nvPicPr>
          <p:cNvPr id="15" name="Picture 12" descr="Picture 12">
            <a:extLst>
              <a:ext uri="{FF2B5EF4-FFF2-40B4-BE49-F238E27FC236}">
                <a16:creationId xmlns:a16="http://schemas.microsoft.com/office/drawing/2014/main" id="{A5361C30-678E-42D6-9DE6-72C35AB33783}"/>
              </a:ext>
            </a:extLst>
          </p:cNvPr>
          <p:cNvPicPr>
            <a:picLocks noChangeAspect="1"/>
          </p:cNvPicPr>
          <p:nvPr/>
        </p:nvPicPr>
        <p:blipFill>
          <a:blip r:embed="rId4"/>
          <a:stretch>
            <a:fillRect/>
          </a:stretch>
        </p:blipFill>
        <p:spPr>
          <a:xfrm>
            <a:off x="183698" y="4505774"/>
            <a:ext cx="936792" cy="297584"/>
          </a:xfrm>
          <a:prstGeom prst="rect">
            <a:avLst/>
          </a:prstGeom>
          <a:ln w="12700">
            <a:miter lim="400000"/>
          </a:ln>
        </p:spPr>
      </p:pic>
      <p:sp>
        <p:nvSpPr>
          <p:cNvPr id="16" name="TextBox 15">
            <a:extLst>
              <a:ext uri="{FF2B5EF4-FFF2-40B4-BE49-F238E27FC236}">
                <a16:creationId xmlns:a16="http://schemas.microsoft.com/office/drawing/2014/main" id="{B60073AB-55B6-4FD8-A1D1-55884C28815F}"/>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63101019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4354" y="245763"/>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7</a:t>
            </a:r>
          </a:p>
          <a:p>
            <a:pPr algn="ctr"/>
            <a:r>
              <a:rPr lang="en-US" sz="1200" dirty="0">
                <a:solidFill>
                  <a:srgbClr val="532E1F"/>
                </a:solidFill>
                <a:latin typeface="Montserrat" panose="00000500000000000000" pitchFamily="2" charset="0"/>
                <a:cs typeface="Arial" panose="020B0604020202020204" pitchFamily="34" charset="0"/>
              </a:rPr>
              <a:t>accelerated programs offer both a BS and MS for one additional year of study</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44354" y="2033141"/>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75</a:t>
            </a:r>
          </a:p>
          <a:p>
            <a:pPr algn="ctr"/>
            <a:r>
              <a:rPr lang="en-US" sz="1200" dirty="0">
                <a:solidFill>
                  <a:srgbClr val="532E1F"/>
                </a:solidFill>
                <a:latin typeface="Montserrat" panose="00000500000000000000" pitchFamily="2" charset="0"/>
                <a:cs typeface="Arial" panose="020B0604020202020204" pitchFamily="34" charset="0"/>
              </a:rPr>
              <a:t>research and teaching laboratories</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44354" y="3670556"/>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323,000</a:t>
            </a:r>
          </a:p>
          <a:p>
            <a:pPr algn="ctr"/>
            <a:r>
              <a:rPr lang="en-US" sz="1200" dirty="0">
                <a:solidFill>
                  <a:srgbClr val="532E1F"/>
                </a:solidFill>
                <a:latin typeface="Montserrat" panose="00000500000000000000" pitchFamily="2" charset="0"/>
                <a:cs typeface="Arial" panose="020B0604020202020204" pitchFamily="34" charset="0"/>
              </a:rPr>
              <a:t>square feet of research and learning space</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78966"/>
            <a:ext cx="6329854"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Engineering &amp; Applied Sciences</a:t>
            </a:r>
          </a:p>
        </p:txBody>
      </p:sp>
      <p:pic>
        <p:nvPicPr>
          <p:cNvPr id="15" name="Picture 14">
            <a:extLst>
              <a:ext uri="{FF2B5EF4-FFF2-40B4-BE49-F238E27FC236}">
                <a16:creationId xmlns:a16="http://schemas.microsoft.com/office/drawing/2014/main" id="{3D61C122-9785-403C-A59D-66D7D8607A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334" y="1422320"/>
            <a:ext cx="2466830" cy="1644553"/>
          </a:xfrm>
          <a:prstGeom prst="rect">
            <a:avLst/>
          </a:prstGeom>
        </p:spPr>
      </p:pic>
      <p:pic>
        <p:nvPicPr>
          <p:cNvPr id="18" name="Picture 17">
            <a:extLst>
              <a:ext uri="{FF2B5EF4-FFF2-40B4-BE49-F238E27FC236}">
                <a16:creationId xmlns:a16="http://schemas.microsoft.com/office/drawing/2014/main" id="{F3F5AE43-B591-49F4-BDA7-7E5F531A99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8660" y="1427062"/>
            <a:ext cx="2459717" cy="1639811"/>
          </a:xfrm>
          <a:prstGeom prst="rect">
            <a:avLst/>
          </a:prstGeom>
        </p:spPr>
      </p:pic>
      <p:pic>
        <p:nvPicPr>
          <p:cNvPr id="19" name="Picture 18">
            <a:extLst>
              <a:ext uri="{FF2B5EF4-FFF2-40B4-BE49-F238E27FC236}">
                <a16:creationId xmlns:a16="http://schemas.microsoft.com/office/drawing/2014/main" id="{5EB309DB-6C27-4B5C-BDB9-E4C7926EF5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0947" b="12759"/>
          <a:stretch/>
        </p:blipFill>
        <p:spPr>
          <a:xfrm>
            <a:off x="3428660" y="3250330"/>
            <a:ext cx="4369123" cy="1722423"/>
          </a:xfrm>
          <a:prstGeom prst="rect">
            <a:avLst/>
          </a:prstGeom>
        </p:spPr>
      </p:pic>
      <p:sp>
        <p:nvSpPr>
          <p:cNvPr id="20" name="TextBox 19">
            <a:extLst>
              <a:ext uri="{FF2B5EF4-FFF2-40B4-BE49-F238E27FC236}">
                <a16:creationId xmlns:a16="http://schemas.microsoft.com/office/drawing/2014/main" id="{43A9A77D-5CF4-4647-B9BB-F6D4AB82DC1A}"/>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9987058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57443" y="281766"/>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Fine Arts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7" y="381581"/>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1000+</a:t>
            </a:r>
          </a:p>
          <a:p>
            <a:pPr algn="ctr"/>
            <a:r>
              <a:rPr lang="en-US" sz="1200" dirty="0">
                <a:solidFill>
                  <a:srgbClr val="532E1F"/>
                </a:solidFill>
                <a:latin typeface="Montserrat" panose="00000500000000000000" pitchFamily="2" charset="0"/>
                <a:cs typeface="Arial" panose="020B0604020202020204" pitchFamily="34" charset="0"/>
              </a:rPr>
              <a:t>performances and exhibitions each year</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7" y="1971048"/>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4</a:t>
            </a:r>
          </a:p>
          <a:p>
            <a:pPr algn="ctr"/>
            <a:r>
              <a:rPr lang="en-US" sz="1200" dirty="0">
                <a:solidFill>
                  <a:srgbClr val="532E1F"/>
                </a:solidFill>
                <a:latin typeface="Montserrat" panose="00000500000000000000" pitchFamily="2" charset="0"/>
                <a:cs typeface="Arial" panose="020B0604020202020204" pitchFamily="34" charset="0"/>
              </a:rPr>
              <a:t>professionally accredited academic programs</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31325" y="3762924"/>
            <a:ext cx="2553495" cy="892552"/>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150+</a:t>
            </a:r>
          </a:p>
          <a:p>
            <a:pPr algn="ctr"/>
            <a:r>
              <a:rPr lang="en-US" sz="1200" dirty="0">
                <a:solidFill>
                  <a:srgbClr val="532E1F"/>
                </a:solidFill>
                <a:latin typeface="Montserrat" panose="00000500000000000000" pitchFamily="2" charset="0"/>
                <a:cs typeface="Arial" panose="020B0604020202020204" pitchFamily="34" charset="0"/>
              </a:rPr>
              <a:t>Guest artists annually</a:t>
            </a:r>
          </a:p>
        </p:txBody>
      </p:sp>
      <p:pic>
        <p:nvPicPr>
          <p:cNvPr id="14" name="Picture 13">
            <a:extLst>
              <a:ext uri="{FF2B5EF4-FFF2-40B4-BE49-F238E27FC236}">
                <a16:creationId xmlns:a16="http://schemas.microsoft.com/office/drawing/2014/main" id="{C5DB4128-911C-42BD-8209-AFA69E8C00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829" b="11656"/>
          <a:stretch/>
        </p:blipFill>
        <p:spPr>
          <a:xfrm>
            <a:off x="1597380" y="3048266"/>
            <a:ext cx="3550430" cy="1694588"/>
          </a:xfrm>
          <a:prstGeom prst="rect">
            <a:avLst/>
          </a:prstGeom>
        </p:spPr>
      </p:pic>
      <p:pic>
        <p:nvPicPr>
          <p:cNvPr id="15" name="Picture 14">
            <a:extLst>
              <a:ext uri="{FF2B5EF4-FFF2-40B4-BE49-F238E27FC236}">
                <a16:creationId xmlns:a16="http://schemas.microsoft.com/office/drawing/2014/main" id="{DF2A59EE-DCBE-467D-8D78-7C090CE3E4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3485" y="1296084"/>
            <a:ext cx="2375239" cy="1582503"/>
          </a:xfrm>
          <a:prstGeom prst="rect">
            <a:avLst/>
          </a:prstGeom>
        </p:spPr>
      </p:pic>
      <p:pic>
        <p:nvPicPr>
          <p:cNvPr id="16" name="Picture 15">
            <a:extLst>
              <a:ext uri="{FF2B5EF4-FFF2-40B4-BE49-F238E27FC236}">
                <a16:creationId xmlns:a16="http://schemas.microsoft.com/office/drawing/2014/main" id="{3EDD2428-19C7-43E1-B922-D39C182909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865" y="1296084"/>
            <a:ext cx="2369166" cy="1580760"/>
          </a:xfrm>
          <a:prstGeom prst="rect">
            <a:avLst/>
          </a:prstGeom>
        </p:spPr>
      </p:pic>
      <p:pic>
        <p:nvPicPr>
          <p:cNvPr id="18" name="Picture 12" descr="Picture 12">
            <a:extLst>
              <a:ext uri="{FF2B5EF4-FFF2-40B4-BE49-F238E27FC236}">
                <a16:creationId xmlns:a16="http://schemas.microsoft.com/office/drawing/2014/main" id="{835ADBE5-510F-4CB1-A1AC-382E6574ABB1}"/>
              </a:ext>
            </a:extLst>
          </p:cNvPr>
          <p:cNvPicPr>
            <a:picLocks noChangeAspect="1"/>
          </p:cNvPicPr>
          <p:nvPr/>
        </p:nvPicPr>
        <p:blipFill>
          <a:blip r:embed="rId4"/>
          <a:stretch>
            <a:fillRect/>
          </a:stretch>
        </p:blipFill>
        <p:spPr>
          <a:xfrm>
            <a:off x="183698" y="4505774"/>
            <a:ext cx="936792" cy="297584"/>
          </a:xfrm>
          <a:prstGeom prst="rect">
            <a:avLst/>
          </a:prstGeom>
          <a:ln w="12700">
            <a:miter lim="400000"/>
          </a:ln>
        </p:spPr>
      </p:pic>
      <p:sp>
        <p:nvSpPr>
          <p:cNvPr id="19" name="TextBox 18">
            <a:extLst>
              <a:ext uri="{FF2B5EF4-FFF2-40B4-BE49-F238E27FC236}">
                <a16:creationId xmlns:a16="http://schemas.microsoft.com/office/drawing/2014/main" id="{8009D211-44C9-4BA0-B125-D9ECE4938EEB}"/>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45934914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C56FF7-CFDC-4B7B-8854-0695E202AC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02" r="7109"/>
          <a:stretch/>
        </p:blipFill>
        <p:spPr>
          <a:xfrm>
            <a:off x="3967315" y="0"/>
            <a:ext cx="5981615" cy="5143500"/>
          </a:xfrm>
          <a:prstGeom prst="rect">
            <a:avLst/>
          </a:prstGeom>
        </p:spPr>
      </p:pic>
      <p:pic>
        <p:nvPicPr>
          <p:cNvPr id="4" name="Picture 3">
            <a:extLst>
              <a:ext uri="{FF2B5EF4-FFF2-40B4-BE49-F238E27FC236}">
                <a16:creationId xmlns:a16="http://schemas.microsoft.com/office/drawing/2014/main" id="{37DF2EC2-4E68-4A35-8381-ECC7B28ED6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94" r="9477"/>
          <a:stretch/>
        </p:blipFill>
        <p:spPr>
          <a:xfrm>
            <a:off x="3967316" y="0"/>
            <a:ext cx="5981614" cy="5143500"/>
          </a:xfrm>
          <a:prstGeom prst="rect">
            <a:avLst/>
          </a:prstGeom>
        </p:spPr>
      </p:pic>
      <p:pic>
        <p:nvPicPr>
          <p:cNvPr id="11" name="Picture 10">
            <a:extLst>
              <a:ext uri="{FF2B5EF4-FFF2-40B4-BE49-F238E27FC236}">
                <a16:creationId xmlns:a16="http://schemas.microsoft.com/office/drawing/2014/main" id="{B708589B-AA40-48B0-AF52-553AF17AED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6"/>
          <a:stretch>
            <a:fillRect/>
          </a:stretch>
        </p:blipFill>
        <p:spPr>
          <a:xfrm>
            <a:off x="183698" y="450577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1945563"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r>
              <a:rPr lang="en-US" sz="4000" b="1" dirty="0">
                <a:solidFill>
                  <a:srgbClr val="532E1F"/>
                </a:solidFill>
                <a:latin typeface="Montserrat"/>
              </a:rPr>
              <a:t>2000+</a:t>
            </a:r>
          </a:p>
          <a:p>
            <a:pPr algn="ctr">
              <a:defRPr>
                <a:solidFill>
                  <a:srgbClr val="FFFFFF"/>
                </a:solidFill>
                <a:latin typeface="+mn-lt"/>
                <a:ea typeface="+mn-ea"/>
                <a:cs typeface="+mn-cs"/>
                <a:sym typeface="Calibri"/>
              </a:defRPr>
            </a:pPr>
            <a:r>
              <a:rPr lang="en-US" sz="1200" dirty="0">
                <a:solidFill>
                  <a:srgbClr val="532E1F"/>
                </a:solidFill>
                <a:latin typeface="Montserrat" panose="00000500000000000000" pitchFamily="2" charset="0"/>
              </a:rPr>
              <a:t>international students representing more than</a:t>
            </a:r>
          </a:p>
          <a:p>
            <a:pPr algn="ctr">
              <a:defRPr>
                <a:solidFill>
                  <a:srgbClr val="FFFFFF"/>
                </a:solidFill>
                <a:latin typeface="+mn-lt"/>
                <a:ea typeface="+mn-ea"/>
                <a:cs typeface="+mn-cs"/>
                <a:sym typeface="Calibri"/>
              </a:defRPr>
            </a:pPr>
            <a:r>
              <a:rPr lang="en-US" sz="1200" dirty="0">
                <a:solidFill>
                  <a:srgbClr val="532E1F"/>
                </a:solidFill>
                <a:latin typeface="Montserrat"/>
              </a:rPr>
              <a:t> 90+ countries</a:t>
            </a:r>
          </a:p>
        </p:txBody>
      </p:sp>
      <p:sp>
        <p:nvSpPr>
          <p:cNvPr id="26" name="Rectangle 25">
            <a:extLst>
              <a:ext uri="{FF2B5EF4-FFF2-40B4-BE49-F238E27FC236}">
                <a16:creationId xmlns:a16="http://schemas.microsoft.com/office/drawing/2014/main" id="{697B301C-2208-4B43-9270-17C9BC601494}"/>
              </a:ext>
            </a:extLst>
          </p:cNvPr>
          <p:cNvSpPr/>
          <p:nvPr/>
        </p:nvSpPr>
        <p:spPr>
          <a:xfrm>
            <a:off x="1945563"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1945563"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5" name="TextBox 14">
            <a:extLst>
              <a:ext uri="{FF2B5EF4-FFF2-40B4-BE49-F238E27FC236}">
                <a16:creationId xmlns:a16="http://schemas.microsoft.com/office/drawing/2014/main" id="{CC1A880D-0F06-42CC-8A27-12C7739ABEF4}"/>
              </a:ext>
            </a:extLst>
          </p:cNvPr>
          <p:cNvSpPr txBox="1"/>
          <p:nvPr/>
        </p:nvSpPr>
        <p:spPr>
          <a:xfrm>
            <a:off x="1945563" y="1922804"/>
            <a:ext cx="2569792" cy="1261884"/>
          </a:xfrm>
          <a:prstGeom prst="rect">
            <a:avLst/>
          </a:prstGeom>
          <a:noFill/>
        </p:spPr>
        <p:txBody>
          <a:bodyPr wrap="square" lIns="91440" tIns="45720" rIns="91440" bIns="45720" rtlCol="0" anchor="t">
            <a:spAutoFit/>
          </a:bodyPr>
          <a:lstStyle/>
          <a:p>
            <a:pPr algn="ctr"/>
            <a:r>
              <a:rPr lang="en-US" sz="4000" b="1" dirty="0">
                <a:solidFill>
                  <a:srgbClr val="532E1F"/>
                </a:solidFill>
                <a:latin typeface="Montserrat"/>
                <a:cs typeface="Arial"/>
              </a:rPr>
              <a:t>6</a:t>
            </a:r>
          </a:p>
          <a:p>
            <a:pPr algn="ctr"/>
            <a:r>
              <a:rPr lang="en-US" sz="1200" dirty="0">
                <a:solidFill>
                  <a:srgbClr val="532E1F"/>
                </a:solidFill>
                <a:latin typeface="Montserrat" panose="00000500000000000000" pitchFamily="2" charset="0"/>
                <a:cs typeface="Arial" panose="020B0604020202020204" pitchFamily="34" charset="0"/>
              </a:rPr>
              <a:t>graduate programs ranked in top 100 in nation by </a:t>
            </a:r>
            <a:r>
              <a:rPr lang="en-US" sz="1200" i="1" dirty="0">
                <a:solidFill>
                  <a:srgbClr val="532E1F"/>
                </a:solidFill>
                <a:latin typeface="Montserrat" panose="00000500000000000000" pitchFamily="2" charset="0"/>
                <a:cs typeface="Arial" panose="020B0604020202020204" pitchFamily="34" charset="0"/>
              </a:rPr>
              <a:t>U.S. News &amp; World Report</a:t>
            </a:r>
          </a:p>
        </p:txBody>
      </p:sp>
      <p:sp>
        <p:nvSpPr>
          <p:cNvPr id="13" name="TextBox 12">
            <a:extLst>
              <a:ext uri="{FF2B5EF4-FFF2-40B4-BE49-F238E27FC236}">
                <a16:creationId xmlns:a16="http://schemas.microsoft.com/office/drawing/2014/main" id="{427D52D1-FC60-4801-B468-CF9ED61FA75A}"/>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pic>
        <p:nvPicPr>
          <p:cNvPr id="2" name="Picture 1">
            <a:extLst>
              <a:ext uri="{FF2B5EF4-FFF2-40B4-BE49-F238E27FC236}">
                <a16:creationId xmlns:a16="http://schemas.microsoft.com/office/drawing/2014/main" id="{73D892D7-5F96-4B2A-B94E-DED7A8BE9E33}"/>
              </a:ext>
            </a:extLst>
          </p:cNvPr>
          <p:cNvPicPr>
            <a:picLocks noChangeAspect="1"/>
          </p:cNvPicPr>
          <p:nvPr/>
        </p:nvPicPr>
        <p:blipFill>
          <a:blip r:embed="rId7"/>
          <a:stretch>
            <a:fillRect/>
          </a:stretch>
        </p:blipFill>
        <p:spPr>
          <a:xfrm>
            <a:off x="5077417" y="-252768"/>
            <a:ext cx="3718882" cy="1859441"/>
          </a:xfrm>
          <a:prstGeom prst="rect">
            <a:avLst/>
          </a:prstGeom>
        </p:spPr>
      </p:pic>
      <p:sp>
        <p:nvSpPr>
          <p:cNvPr id="17" name="TextBox 16">
            <a:extLst>
              <a:ext uri="{FF2B5EF4-FFF2-40B4-BE49-F238E27FC236}">
                <a16:creationId xmlns:a16="http://schemas.microsoft.com/office/drawing/2014/main" id="{E09A8727-46DB-4C48-8DFB-A023F7959863}"/>
              </a:ext>
            </a:extLst>
          </p:cNvPr>
          <p:cNvSpPr txBox="1"/>
          <p:nvPr/>
        </p:nvSpPr>
        <p:spPr>
          <a:xfrm>
            <a:off x="1956222" y="3578223"/>
            <a:ext cx="2559133" cy="1261884"/>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Extensive</a:t>
            </a:r>
          </a:p>
          <a:p>
            <a:pPr algn="ctr"/>
            <a:r>
              <a:rPr lang="en-US" sz="1100" dirty="0">
                <a:solidFill>
                  <a:srgbClr val="532E1F"/>
                </a:solidFill>
                <a:latin typeface="Montserrat" panose="00000500000000000000" pitchFamily="2" charset="0"/>
                <a:cs typeface="Arial" panose="020B0604020202020204" pitchFamily="34" charset="0"/>
              </a:rPr>
              <a:t>student support including comprehensive immigration services, career services</a:t>
            </a:r>
          </a:p>
          <a:p>
            <a:pPr algn="ctr"/>
            <a:r>
              <a:rPr lang="en-US" sz="1100" dirty="0">
                <a:solidFill>
                  <a:srgbClr val="532E1F"/>
                </a:solidFill>
                <a:latin typeface="Montserrat" panose="00000500000000000000" pitchFamily="2" charset="0"/>
                <a:cs typeface="Arial" panose="020B0604020202020204" pitchFamily="34" charset="0"/>
              </a:rPr>
              <a:t>and tutoring</a:t>
            </a:r>
          </a:p>
        </p:txBody>
      </p:sp>
    </p:spTree>
    <p:extLst>
      <p:ext uri="{BB962C8B-B14F-4D97-AF65-F5344CB8AC3E}">
        <p14:creationId xmlns:p14="http://schemas.microsoft.com/office/powerpoint/2010/main" val="363171962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4354" y="351657"/>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95%</a:t>
            </a:r>
          </a:p>
          <a:p>
            <a:pPr algn="ctr"/>
            <a:r>
              <a:rPr lang="en-US" sz="1200" dirty="0">
                <a:solidFill>
                  <a:srgbClr val="532E1F"/>
                </a:solidFill>
                <a:latin typeface="Montserrat" panose="00000500000000000000" pitchFamily="2" charset="0"/>
                <a:cs typeface="Arial" panose="020B0604020202020204" pitchFamily="34" charset="0"/>
              </a:rPr>
              <a:t>post graduation </a:t>
            </a:r>
          </a:p>
          <a:p>
            <a:pPr algn="ctr"/>
            <a:r>
              <a:rPr lang="en-US" sz="1200" dirty="0">
                <a:solidFill>
                  <a:srgbClr val="532E1F"/>
                </a:solidFill>
                <a:latin typeface="Montserrat" panose="00000500000000000000" pitchFamily="2" charset="0"/>
                <a:cs typeface="Arial" panose="020B0604020202020204" pitchFamily="34" charset="0"/>
              </a:rPr>
              <a:t>success rate</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44354" y="2111413"/>
            <a:ext cx="2569792" cy="892552"/>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18</a:t>
            </a:r>
          </a:p>
          <a:p>
            <a:pPr algn="ctr"/>
            <a:r>
              <a:rPr lang="en-US" sz="1200" dirty="0">
                <a:solidFill>
                  <a:srgbClr val="532E1F"/>
                </a:solidFill>
                <a:latin typeface="Montserrat" panose="00000500000000000000" pitchFamily="2" charset="0"/>
                <a:cs typeface="Arial" panose="020B0604020202020204" pitchFamily="34" charset="0"/>
              </a:rPr>
              <a:t>specialized business majors</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44354" y="3516525"/>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a:t>
            </a:r>
          </a:p>
          <a:p>
            <a:pPr algn="ctr"/>
            <a:r>
              <a:rPr lang="en-US" sz="1200" dirty="0">
                <a:solidFill>
                  <a:srgbClr val="532E1F"/>
                </a:solidFill>
                <a:latin typeface="Montserrat" panose="00000500000000000000" pitchFamily="2" charset="0"/>
                <a:cs typeface="Arial" panose="020B0604020202020204" pitchFamily="34" charset="0"/>
              </a:rPr>
              <a:t>in nation in sales education and integrated supply chain management</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78966"/>
            <a:ext cx="6329854"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Haworth College </a:t>
            </a:r>
          </a:p>
          <a:p>
            <a:pPr algn="ctr"/>
            <a:r>
              <a:rPr lang="en-US" sz="3200" dirty="0">
                <a:latin typeface="Montserrat Bold"/>
                <a:cs typeface="Arial" panose="020B0604020202020204" pitchFamily="34" charset="0"/>
              </a:rPr>
              <a:t>of Business</a:t>
            </a:r>
          </a:p>
        </p:txBody>
      </p:sp>
      <p:pic>
        <p:nvPicPr>
          <p:cNvPr id="20" name="Picture 19">
            <a:extLst>
              <a:ext uri="{FF2B5EF4-FFF2-40B4-BE49-F238E27FC236}">
                <a16:creationId xmlns:a16="http://schemas.microsoft.com/office/drawing/2014/main" id="{8743276F-E122-47C8-82D8-B0DA91966B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9521" y="1535397"/>
            <a:ext cx="2458017" cy="1640044"/>
          </a:xfrm>
          <a:prstGeom prst="rect">
            <a:avLst/>
          </a:prstGeom>
        </p:spPr>
      </p:pic>
      <p:pic>
        <p:nvPicPr>
          <p:cNvPr id="21" name="Picture 20">
            <a:extLst>
              <a:ext uri="{FF2B5EF4-FFF2-40B4-BE49-F238E27FC236}">
                <a16:creationId xmlns:a16="http://schemas.microsoft.com/office/drawing/2014/main" id="{632E0905-8813-4915-8283-500B028850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1745" y="1535397"/>
            <a:ext cx="2464761" cy="1644960"/>
          </a:xfrm>
          <a:prstGeom prst="rect">
            <a:avLst/>
          </a:prstGeom>
        </p:spPr>
      </p:pic>
      <p:pic>
        <p:nvPicPr>
          <p:cNvPr id="23" name="Picture 4" descr="Image result for wmu schneider hall">
            <a:extLst>
              <a:ext uri="{FF2B5EF4-FFF2-40B4-BE49-F238E27FC236}">
                <a16:creationId xmlns:a16="http://schemas.microsoft.com/office/drawing/2014/main" id="{2BF9E919-E3DD-4A86-9CEA-3C00A8AFEC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4303" y="3250330"/>
            <a:ext cx="4123352" cy="16056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3F650EA-86BA-4145-9D7E-6CCF63FE389A}"/>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69902378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57443" y="281766"/>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Health &amp; Human Services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39232"/>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4</a:t>
            </a:r>
          </a:p>
          <a:p>
            <a:pPr algn="ctr"/>
            <a:r>
              <a:rPr lang="en-US" sz="1200" dirty="0">
                <a:solidFill>
                  <a:srgbClr val="532E1F"/>
                </a:solidFill>
                <a:latin typeface="Montserrat" panose="00000500000000000000" pitchFamily="2" charset="0"/>
                <a:cs typeface="Arial" panose="020B0604020202020204" pitchFamily="34" charset="0"/>
              </a:rPr>
              <a:t>Programs ranked in top 50 by U.S. News &amp; World Report</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7" y="2028840"/>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$44M</a:t>
            </a:r>
          </a:p>
          <a:p>
            <a:pPr algn="ctr"/>
            <a:r>
              <a:rPr lang="en-US" sz="1200" dirty="0">
                <a:solidFill>
                  <a:srgbClr val="532E1F"/>
                </a:solidFill>
                <a:latin typeface="Montserrat" panose="00000500000000000000" pitchFamily="2" charset="0"/>
                <a:cs typeface="Arial" panose="020B0604020202020204" pitchFamily="34" charset="0"/>
              </a:rPr>
              <a:t>in total research awards </a:t>
            </a:r>
          </a:p>
          <a:p>
            <a:pPr algn="ctr"/>
            <a:r>
              <a:rPr lang="en-US" sz="1200" dirty="0">
                <a:solidFill>
                  <a:srgbClr val="532E1F"/>
                </a:solidFill>
                <a:latin typeface="Montserrat" panose="00000500000000000000" pitchFamily="2" charset="0"/>
                <a:cs typeface="Arial" panose="020B0604020202020204" pitchFamily="34" charset="0"/>
              </a:rPr>
              <a:t>since 2002</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23177" y="3683103"/>
            <a:ext cx="2553495"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15,000</a:t>
            </a:r>
          </a:p>
          <a:p>
            <a:pPr algn="ctr"/>
            <a:r>
              <a:rPr lang="en-US" sz="1200" dirty="0">
                <a:solidFill>
                  <a:srgbClr val="532E1F"/>
                </a:solidFill>
                <a:latin typeface="Montserrat" panose="00000500000000000000" pitchFamily="2" charset="0"/>
                <a:cs typeface="Arial" panose="020B0604020202020204" pitchFamily="34" charset="0"/>
              </a:rPr>
              <a:t>alumni shaping the </a:t>
            </a:r>
          </a:p>
          <a:p>
            <a:pPr algn="ctr"/>
            <a:r>
              <a:rPr lang="en-US" sz="1200" dirty="0">
                <a:solidFill>
                  <a:srgbClr val="532E1F"/>
                </a:solidFill>
                <a:latin typeface="Montserrat" panose="00000500000000000000" pitchFamily="2" charset="0"/>
                <a:cs typeface="Arial" panose="020B0604020202020204" pitchFamily="34" charset="0"/>
              </a:rPr>
              <a:t>future of healthcare</a:t>
            </a:r>
          </a:p>
        </p:txBody>
      </p:sp>
      <p:pic>
        <p:nvPicPr>
          <p:cNvPr id="17" name="Picture 16">
            <a:extLst>
              <a:ext uri="{FF2B5EF4-FFF2-40B4-BE49-F238E27FC236}">
                <a16:creationId xmlns:a16="http://schemas.microsoft.com/office/drawing/2014/main" id="{823CC6EE-F58D-43C4-A1EF-3355E2FC64A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536" b="17453"/>
          <a:stretch/>
        </p:blipFill>
        <p:spPr>
          <a:xfrm>
            <a:off x="1443048" y="3091855"/>
            <a:ext cx="3765530" cy="1732405"/>
          </a:xfrm>
          <a:prstGeom prst="rect">
            <a:avLst/>
          </a:prstGeom>
        </p:spPr>
      </p:pic>
      <p:pic>
        <p:nvPicPr>
          <p:cNvPr id="18" name="Picture 17">
            <a:extLst>
              <a:ext uri="{FF2B5EF4-FFF2-40B4-BE49-F238E27FC236}">
                <a16:creationId xmlns:a16="http://schemas.microsoft.com/office/drawing/2014/main" id="{0F7D78F2-8D6D-4F70-9308-F848CCDDF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678" y="1194054"/>
            <a:ext cx="2569791" cy="1715473"/>
          </a:xfrm>
          <a:prstGeom prst="rect">
            <a:avLst/>
          </a:prstGeom>
        </p:spPr>
      </p:pic>
      <p:pic>
        <p:nvPicPr>
          <p:cNvPr id="19" name="Picture 18">
            <a:extLst>
              <a:ext uri="{FF2B5EF4-FFF2-40B4-BE49-F238E27FC236}">
                <a16:creationId xmlns:a16="http://schemas.microsoft.com/office/drawing/2014/main" id="{7F7B1672-FA3A-4CA7-8AB7-17B64602A3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758" y="1194054"/>
            <a:ext cx="2559132" cy="1708357"/>
          </a:xfrm>
          <a:prstGeom prst="rect">
            <a:avLst/>
          </a:prstGeom>
        </p:spPr>
      </p:pic>
      <p:pic>
        <p:nvPicPr>
          <p:cNvPr id="15" name="Picture 12" descr="Picture 12">
            <a:extLst>
              <a:ext uri="{FF2B5EF4-FFF2-40B4-BE49-F238E27FC236}">
                <a16:creationId xmlns:a16="http://schemas.microsoft.com/office/drawing/2014/main" id="{08931BFE-A5BC-4C98-B50F-2DC2B0DE8ABC}"/>
              </a:ext>
            </a:extLst>
          </p:cNvPr>
          <p:cNvPicPr>
            <a:picLocks noChangeAspect="1"/>
          </p:cNvPicPr>
          <p:nvPr/>
        </p:nvPicPr>
        <p:blipFill>
          <a:blip r:embed="rId4"/>
          <a:stretch>
            <a:fillRect/>
          </a:stretch>
        </p:blipFill>
        <p:spPr>
          <a:xfrm>
            <a:off x="183698" y="4505774"/>
            <a:ext cx="936792" cy="297584"/>
          </a:xfrm>
          <a:prstGeom prst="rect">
            <a:avLst/>
          </a:prstGeom>
          <a:ln w="12700">
            <a:miter lim="400000"/>
          </a:ln>
        </p:spPr>
      </p:pic>
      <p:sp>
        <p:nvSpPr>
          <p:cNvPr id="16" name="TextBox 15">
            <a:extLst>
              <a:ext uri="{FF2B5EF4-FFF2-40B4-BE49-F238E27FC236}">
                <a16:creationId xmlns:a16="http://schemas.microsoft.com/office/drawing/2014/main" id="{36EB9F66-DC47-4032-86C3-72EA812C6092}"/>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79545607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4354" y="395725"/>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1,700+</a:t>
            </a:r>
          </a:p>
          <a:p>
            <a:pPr algn="ctr"/>
            <a:r>
              <a:rPr lang="en-US" sz="1200" dirty="0">
                <a:solidFill>
                  <a:srgbClr val="532E1F"/>
                </a:solidFill>
                <a:latin typeface="Montserrat" panose="00000500000000000000" pitchFamily="2" charset="0"/>
                <a:cs typeface="Arial" panose="020B0604020202020204" pitchFamily="34" charset="0"/>
              </a:rPr>
              <a:t>students enrolled from all seven academic colleges</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44354" y="1986974"/>
            <a:ext cx="2569792" cy="1077218"/>
          </a:xfrm>
          <a:prstGeom prst="rect">
            <a:avLst/>
          </a:prstGeom>
          <a:noFill/>
        </p:spPr>
        <p:txBody>
          <a:bodyPr wrap="square" rtlCol="0">
            <a:spAutoFit/>
          </a:bodyPr>
          <a:lstStyle/>
          <a:p>
            <a:pPr algn="ctr"/>
            <a:r>
              <a:rPr lang="en-US" sz="2800" b="1" dirty="0">
                <a:solidFill>
                  <a:srgbClr val="532E1F"/>
                </a:solidFill>
                <a:latin typeface="Montserrat" panose="00000500000000000000" pitchFamily="2" charset="0"/>
                <a:cs typeface="Arial" panose="020B0604020202020204" pitchFamily="34" charset="0"/>
              </a:rPr>
              <a:t>Scholarships</a:t>
            </a:r>
          </a:p>
          <a:p>
            <a:pPr algn="ctr"/>
            <a:r>
              <a:rPr lang="en-US" sz="1200" dirty="0">
                <a:solidFill>
                  <a:srgbClr val="532E1F"/>
                </a:solidFill>
                <a:latin typeface="Montserrat" panose="00000500000000000000" pitchFamily="2" charset="0"/>
                <a:cs typeface="Arial" panose="020B0604020202020204" pitchFamily="34" charset="0"/>
              </a:rPr>
              <a:t>available to pursue study abroad, research and conference travel</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44354" y="3762889"/>
            <a:ext cx="2569792" cy="892552"/>
          </a:xfrm>
          <a:prstGeom prst="rect">
            <a:avLst/>
          </a:prstGeom>
          <a:noFill/>
        </p:spPr>
        <p:txBody>
          <a:bodyPr wrap="square" rtlCol="0">
            <a:spAutoFit/>
          </a:bodyPr>
          <a:lstStyle/>
          <a:p>
            <a:pPr algn="ctr"/>
            <a:r>
              <a:rPr lang="en-US" sz="2800" b="1" dirty="0">
                <a:solidFill>
                  <a:srgbClr val="532E1F"/>
                </a:solidFill>
                <a:latin typeface="Montserrat" panose="00000500000000000000" pitchFamily="2" charset="0"/>
                <a:cs typeface="Arial" panose="020B0604020202020204" pitchFamily="34" charset="0"/>
              </a:rPr>
              <a:t>Housing</a:t>
            </a:r>
          </a:p>
          <a:p>
            <a:pPr algn="ctr"/>
            <a:r>
              <a:rPr lang="en-US" sz="1200" dirty="0">
                <a:solidFill>
                  <a:srgbClr val="532E1F"/>
                </a:solidFill>
                <a:latin typeface="Montserrat" panose="00000500000000000000" pitchFamily="2" charset="0"/>
                <a:cs typeface="Arial" panose="020B0604020202020204" pitchFamily="34" charset="0"/>
              </a:rPr>
              <a:t>designated with extended quiet hours for studying</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36268"/>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Lee Honors College</a:t>
            </a:r>
          </a:p>
        </p:txBody>
      </p:sp>
      <p:pic>
        <p:nvPicPr>
          <p:cNvPr id="15" name="Picture 14">
            <a:extLst>
              <a:ext uri="{FF2B5EF4-FFF2-40B4-BE49-F238E27FC236}">
                <a16:creationId xmlns:a16="http://schemas.microsoft.com/office/drawing/2014/main" id="{E5CA5D2B-82AB-4FD0-AE1B-370F57C814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052" y="1119337"/>
            <a:ext cx="2504125" cy="1676372"/>
          </a:xfrm>
          <a:prstGeom prst="rect">
            <a:avLst/>
          </a:prstGeom>
        </p:spPr>
      </p:pic>
      <p:pic>
        <p:nvPicPr>
          <p:cNvPr id="18" name="Picture 17">
            <a:extLst>
              <a:ext uri="{FF2B5EF4-FFF2-40B4-BE49-F238E27FC236}">
                <a16:creationId xmlns:a16="http://schemas.microsoft.com/office/drawing/2014/main" id="{86EC5156-84ED-4DD7-854C-B39E5A5CBA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41006"/>
          <a:stretch/>
        </p:blipFill>
        <p:spPr>
          <a:xfrm>
            <a:off x="3314417" y="3008179"/>
            <a:ext cx="4406811" cy="1740401"/>
          </a:xfrm>
          <a:prstGeom prst="rect">
            <a:avLst/>
          </a:prstGeom>
          <a:ln>
            <a:noFill/>
          </a:ln>
          <a:effectLst>
            <a:outerShdw sx="1000" sy="1000" algn="tl" rotWithShape="0">
              <a:srgbClr val="333333"/>
            </a:outerShdw>
          </a:effectLst>
        </p:spPr>
      </p:pic>
      <p:pic>
        <p:nvPicPr>
          <p:cNvPr id="19" name="Picture 18">
            <a:extLst>
              <a:ext uri="{FF2B5EF4-FFF2-40B4-BE49-F238E27FC236}">
                <a16:creationId xmlns:a16="http://schemas.microsoft.com/office/drawing/2014/main" id="{E865DA16-2CD6-4844-95AF-4CD65EAE5B4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22" t="4145" r="3678" b="-556"/>
          <a:stretch/>
        </p:blipFill>
        <p:spPr>
          <a:xfrm>
            <a:off x="3314417" y="1105162"/>
            <a:ext cx="2515165" cy="1704723"/>
          </a:xfrm>
          <a:prstGeom prst="rect">
            <a:avLst/>
          </a:prstGeom>
        </p:spPr>
      </p:pic>
      <p:sp>
        <p:nvSpPr>
          <p:cNvPr id="20" name="TextBox 19">
            <a:extLst>
              <a:ext uri="{FF2B5EF4-FFF2-40B4-BE49-F238E27FC236}">
                <a16:creationId xmlns:a16="http://schemas.microsoft.com/office/drawing/2014/main" id="{95773C43-5C20-4D4F-93D2-17767CACC582}"/>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27414006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57443" y="281766"/>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Graduate Studies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39232"/>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120</a:t>
            </a:r>
          </a:p>
          <a:p>
            <a:pPr algn="ctr"/>
            <a:r>
              <a:rPr lang="en-US" sz="1200" dirty="0">
                <a:solidFill>
                  <a:srgbClr val="532E1F"/>
                </a:solidFill>
                <a:latin typeface="Montserrat" panose="00000500000000000000" pitchFamily="2" charset="0"/>
                <a:cs typeface="Arial" panose="020B0604020202020204" pitchFamily="34" charset="0"/>
              </a:rPr>
              <a:t>advanced degree programs across WMU</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7" y="1971048"/>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$180K</a:t>
            </a:r>
          </a:p>
          <a:p>
            <a:pPr algn="ctr"/>
            <a:r>
              <a:rPr lang="en-US" sz="1200" dirty="0">
                <a:solidFill>
                  <a:srgbClr val="532E1F"/>
                </a:solidFill>
                <a:latin typeface="Montserrat" panose="00000500000000000000" pitchFamily="2" charset="0"/>
                <a:cs typeface="Arial" panose="020B0604020202020204" pitchFamily="34" charset="0"/>
              </a:rPr>
              <a:t>awarded to support graduate student research from the Graduate College</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31325" y="3612653"/>
            <a:ext cx="2553495"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15</a:t>
            </a:r>
          </a:p>
          <a:p>
            <a:pPr algn="ctr"/>
            <a:r>
              <a:rPr lang="en-US" sz="1200" dirty="0">
                <a:solidFill>
                  <a:srgbClr val="532E1F"/>
                </a:solidFill>
                <a:latin typeface="Montserrat" panose="00000500000000000000" pitchFamily="2" charset="0"/>
                <a:cs typeface="Arial" panose="020B0604020202020204" pitchFamily="34" charset="0"/>
              </a:rPr>
              <a:t>Graduate programs nationally ranked by U.S. News &amp; World Report</a:t>
            </a:r>
          </a:p>
        </p:txBody>
      </p:sp>
      <p:pic>
        <p:nvPicPr>
          <p:cNvPr id="15" name="Picture 14">
            <a:extLst>
              <a:ext uri="{FF2B5EF4-FFF2-40B4-BE49-F238E27FC236}">
                <a16:creationId xmlns:a16="http://schemas.microsoft.com/office/drawing/2014/main" id="{9B4B905E-D6AC-42B1-BEA7-827A31A068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141" y="2840630"/>
            <a:ext cx="2407038" cy="1593995"/>
          </a:xfrm>
          <a:prstGeom prst="rect">
            <a:avLst/>
          </a:prstGeom>
        </p:spPr>
      </p:pic>
      <p:pic>
        <p:nvPicPr>
          <p:cNvPr id="16" name="Picture 15">
            <a:extLst>
              <a:ext uri="{FF2B5EF4-FFF2-40B4-BE49-F238E27FC236}">
                <a16:creationId xmlns:a16="http://schemas.microsoft.com/office/drawing/2014/main" id="{E8B8B7F1-47DF-485E-893C-162D12818D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996" y="1171696"/>
            <a:ext cx="2407038" cy="1598704"/>
          </a:xfrm>
          <a:prstGeom prst="rect">
            <a:avLst/>
          </a:prstGeom>
        </p:spPr>
      </p:pic>
      <p:pic>
        <p:nvPicPr>
          <p:cNvPr id="21" name="Picture 20">
            <a:extLst>
              <a:ext uri="{FF2B5EF4-FFF2-40B4-BE49-F238E27FC236}">
                <a16:creationId xmlns:a16="http://schemas.microsoft.com/office/drawing/2014/main" id="{1B4F1C44-15FB-4B19-8E29-6733CC3263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925" y="1113005"/>
            <a:ext cx="2104114" cy="3314789"/>
          </a:xfrm>
          <a:prstGeom prst="rect">
            <a:avLst/>
          </a:prstGeom>
        </p:spPr>
      </p:pic>
      <p:pic>
        <p:nvPicPr>
          <p:cNvPr id="17" name="Picture 12" descr="Picture 12">
            <a:extLst>
              <a:ext uri="{FF2B5EF4-FFF2-40B4-BE49-F238E27FC236}">
                <a16:creationId xmlns:a16="http://schemas.microsoft.com/office/drawing/2014/main" id="{C87B85BC-F6B2-46ED-BA08-4ED9BD8CA1D9}"/>
              </a:ext>
            </a:extLst>
          </p:cNvPr>
          <p:cNvPicPr>
            <a:picLocks noChangeAspect="1"/>
          </p:cNvPicPr>
          <p:nvPr/>
        </p:nvPicPr>
        <p:blipFill>
          <a:blip r:embed="rId4"/>
          <a:stretch>
            <a:fillRect/>
          </a:stretch>
        </p:blipFill>
        <p:spPr>
          <a:xfrm>
            <a:off x="251029" y="4506684"/>
            <a:ext cx="936792" cy="297584"/>
          </a:xfrm>
          <a:prstGeom prst="rect">
            <a:avLst/>
          </a:prstGeom>
          <a:ln w="12700">
            <a:miter lim="400000"/>
          </a:ln>
        </p:spPr>
      </p:pic>
      <p:sp>
        <p:nvSpPr>
          <p:cNvPr id="18" name="TextBox 17">
            <a:extLst>
              <a:ext uri="{FF2B5EF4-FFF2-40B4-BE49-F238E27FC236}">
                <a16:creationId xmlns:a16="http://schemas.microsoft.com/office/drawing/2014/main" id="{564DEFCC-C056-48D2-B3B4-6A26DADC79BA}"/>
              </a:ext>
            </a:extLst>
          </p:cNvPr>
          <p:cNvSpPr txBox="1"/>
          <p:nvPr/>
        </p:nvSpPr>
        <p:spPr>
          <a:xfrm>
            <a:off x="197403"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16537225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4354" y="351657"/>
            <a:ext cx="2569792" cy="1092607"/>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Accredited</a:t>
            </a:r>
          </a:p>
          <a:p>
            <a:pPr algn="ctr"/>
            <a:r>
              <a:rPr lang="en-US" sz="1100" dirty="0">
                <a:solidFill>
                  <a:srgbClr val="532E1F"/>
                </a:solidFill>
                <a:latin typeface="Montserrat" panose="00000500000000000000" pitchFamily="2" charset="0"/>
                <a:cs typeface="Arial" panose="020B0604020202020204" pitchFamily="34" charset="0"/>
              </a:rPr>
              <a:t>by the American Bar Association and the Higher Education Learning Commission</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44354" y="1957524"/>
            <a:ext cx="2569792" cy="1231106"/>
          </a:xfrm>
          <a:prstGeom prst="rect">
            <a:avLst/>
          </a:prstGeom>
          <a:noFill/>
        </p:spPr>
        <p:txBody>
          <a:bodyPr wrap="square" rtlCol="0">
            <a:spAutoFit/>
          </a:bodyPr>
          <a:lstStyle/>
          <a:p>
            <a:pPr algn="ctr"/>
            <a:r>
              <a:rPr lang="en-US" sz="2800" b="1" dirty="0">
                <a:solidFill>
                  <a:srgbClr val="532E1F"/>
                </a:solidFill>
                <a:latin typeface="Montserrat" panose="00000500000000000000" pitchFamily="2" charset="0"/>
                <a:cs typeface="Arial" panose="020B0604020202020204" pitchFamily="34" charset="0"/>
              </a:rPr>
              <a:t>Accelerated</a:t>
            </a:r>
          </a:p>
          <a:p>
            <a:pPr algn="ctr"/>
            <a:r>
              <a:rPr lang="en-US" sz="1100" dirty="0">
                <a:solidFill>
                  <a:srgbClr val="532E1F"/>
                </a:solidFill>
                <a:latin typeface="Montserrat" panose="00000500000000000000" pitchFamily="2" charset="0"/>
                <a:cs typeface="Arial" panose="020B0604020202020204" pitchFamily="34" charset="0"/>
              </a:rPr>
              <a:t>degree programs permit WMU students to transfer back credit from law school to complete undergraduate degree</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44354" y="3720323"/>
            <a:ext cx="2569792" cy="892552"/>
          </a:xfrm>
          <a:prstGeom prst="rect">
            <a:avLst/>
          </a:prstGeom>
          <a:noFill/>
        </p:spPr>
        <p:txBody>
          <a:bodyPr wrap="square" rtlCol="0">
            <a:spAutoFit/>
          </a:bodyPr>
          <a:lstStyle/>
          <a:p>
            <a:pPr algn="ctr"/>
            <a:r>
              <a:rPr lang="en-US" sz="2800" b="1" dirty="0">
                <a:solidFill>
                  <a:srgbClr val="532E1F"/>
                </a:solidFill>
                <a:latin typeface="Montserrat" panose="00000500000000000000" pitchFamily="2" charset="0"/>
                <a:cs typeface="Arial" panose="020B0604020202020204" pitchFamily="34" charset="0"/>
              </a:rPr>
              <a:t>Dual-Degree</a:t>
            </a:r>
          </a:p>
          <a:p>
            <a:pPr algn="ctr"/>
            <a:r>
              <a:rPr lang="en-US" sz="1100" dirty="0">
                <a:solidFill>
                  <a:srgbClr val="532E1F"/>
                </a:solidFill>
                <a:latin typeface="Montserrat" panose="00000500000000000000" pitchFamily="2" charset="0"/>
                <a:cs typeface="Arial" panose="020B0604020202020204" pitchFamily="34" charset="0"/>
              </a:rPr>
              <a:t>Programs offered for JD/MPA, JD/MBA and JD/MSW</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36268"/>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WMU Cooley Law School</a:t>
            </a:r>
          </a:p>
        </p:txBody>
      </p:sp>
      <p:pic>
        <p:nvPicPr>
          <p:cNvPr id="20" name="Picture 19">
            <a:extLst>
              <a:ext uri="{FF2B5EF4-FFF2-40B4-BE49-F238E27FC236}">
                <a16:creationId xmlns:a16="http://schemas.microsoft.com/office/drawing/2014/main" id="{7C79F5D2-13D0-4C15-96CD-6775E169FB26}"/>
              </a:ext>
            </a:extLst>
          </p:cNvPr>
          <p:cNvPicPr>
            <a:picLocks noChangeAspect="1"/>
          </p:cNvPicPr>
          <p:nvPr/>
        </p:nvPicPr>
        <p:blipFill rotWithShape="1">
          <a:blip r:embed="rId5">
            <a:extLst>
              <a:ext uri="{28A0092B-C50C-407E-A947-70E740481C1C}">
                <a14:useLocalDpi xmlns:a14="http://schemas.microsoft.com/office/drawing/2010/main" val="0"/>
              </a:ext>
            </a:extLst>
          </a:blip>
          <a:srcRect t="5902" b="5999"/>
          <a:stretch/>
        </p:blipFill>
        <p:spPr>
          <a:xfrm>
            <a:off x="3322908" y="2956114"/>
            <a:ext cx="2295664" cy="1518728"/>
          </a:xfrm>
          <a:prstGeom prst="rect">
            <a:avLst/>
          </a:prstGeom>
        </p:spPr>
      </p:pic>
      <p:pic>
        <p:nvPicPr>
          <p:cNvPr id="21" name="Picture 2" descr="Image result for wmu cooley law lansing">
            <a:extLst>
              <a:ext uri="{FF2B5EF4-FFF2-40B4-BE49-F238E27FC236}">
                <a16:creationId xmlns:a16="http://schemas.microsoft.com/office/drawing/2014/main" id="{F20709C7-883B-4779-B315-8154842F9D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22908" y="1190954"/>
            <a:ext cx="2292570" cy="15234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E1CDD67-9E55-4C37-9B0A-C399E30E3C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42" r="55319"/>
          <a:stretch/>
        </p:blipFill>
        <p:spPr>
          <a:xfrm>
            <a:off x="5774783" y="1200286"/>
            <a:ext cx="2084724" cy="3280156"/>
          </a:xfrm>
          <a:prstGeom prst="rect">
            <a:avLst/>
          </a:prstGeom>
        </p:spPr>
      </p:pic>
      <p:sp>
        <p:nvSpPr>
          <p:cNvPr id="15" name="TextBox 14">
            <a:extLst>
              <a:ext uri="{FF2B5EF4-FFF2-40B4-BE49-F238E27FC236}">
                <a16:creationId xmlns:a16="http://schemas.microsoft.com/office/drawing/2014/main" id="{A3FD1121-6F5B-41D3-A975-0613CD8117CE}"/>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89514699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57443" y="281766"/>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WMU School of Medicine</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31325" y="499123"/>
            <a:ext cx="2569792" cy="892552"/>
          </a:xfrm>
          <a:prstGeom prst="rect">
            <a:avLst/>
          </a:prstGeom>
          <a:noFill/>
        </p:spPr>
        <p:txBody>
          <a:bodyPr wrap="square" rtlCol="0">
            <a:spAutoFit/>
          </a:bodyPr>
          <a:lstStyle/>
          <a:p>
            <a:pPr algn="ctr"/>
            <a:r>
              <a:rPr lang="en-US" sz="2800" b="1" dirty="0">
                <a:solidFill>
                  <a:srgbClr val="532E1F"/>
                </a:solidFill>
                <a:latin typeface="Montserrat" panose="00000500000000000000" pitchFamily="2" charset="0"/>
                <a:cs typeface="Arial" panose="020B0604020202020204" pitchFamily="34" charset="0"/>
              </a:rPr>
              <a:t>Accredited</a:t>
            </a:r>
          </a:p>
          <a:p>
            <a:pPr algn="ctr"/>
            <a:r>
              <a:rPr lang="en-US" sz="1100" dirty="0">
                <a:solidFill>
                  <a:srgbClr val="532E1F"/>
                </a:solidFill>
                <a:latin typeface="Montserrat" panose="00000500000000000000" pitchFamily="2" charset="0"/>
                <a:cs typeface="Arial" panose="020B0604020202020204" pitchFamily="34" charset="0"/>
              </a:rPr>
              <a:t>by the Liaison Committee on Medical Education</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31325" y="2044514"/>
            <a:ext cx="2569792" cy="969496"/>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Collaboration</a:t>
            </a:r>
          </a:p>
          <a:p>
            <a:pPr algn="ctr"/>
            <a:r>
              <a:rPr lang="en-US" sz="1100" dirty="0">
                <a:solidFill>
                  <a:srgbClr val="532E1F"/>
                </a:solidFill>
                <a:latin typeface="Montserrat" panose="00000500000000000000" pitchFamily="2" charset="0"/>
                <a:cs typeface="Arial" panose="020B0604020202020204" pitchFamily="34" charset="0"/>
              </a:rPr>
              <a:t>with Kalamazoo’s two world-class teaching hospitals, </a:t>
            </a:r>
            <a:r>
              <a:rPr lang="en-US" sz="1100" dirty="0" err="1">
                <a:solidFill>
                  <a:srgbClr val="532E1F"/>
                </a:solidFill>
                <a:latin typeface="Montserrat" panose="00000500000000000000" pitchFamily="2" charset="0"/>
                <a:cs typeface="Arial" panose="020B0604020202020204" pitchFamily="34" charset="0"/>
              </a:rPr>
              <a:t>Borgess</a:t>
            </a:r>
            <a:r>
              <a:rPr lang="en-US" sz="1100" dirty="0">
                <a:solidFill>
                  <a:srgbClr val="532E1F"/>
                </a:solidFill>
                <a:latin typeface="Montserrat" panose="00000500000000000000" pitchFamily="2" charset="0"/>
                <a:cs typeface="Arial" panose="020B0604020202020204" pitchFamily="34" charset="0"/>
              </a:rPr>
              <a:t> Health and Bronson Healthcare</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31325" y="3636250"/>
            <a:ext cx="2553495" cy="1092607"/>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$69M</a:t>
            </a:r>
          </a:p>
          <a:p>
            <a:pPr algn="ctr"/>
            <a:r>
              <a:rPr lang="en-US" sz="1100" dirty="0">
                <a:solidFill>
                  <a:srgbClr val="532E1F"/>
                </a:solidFill>
                <a:latin typeface="Montserrat" panose="00000500000000000000" pitchFamily="2" charset="0"/>
                <a:cs typeface="Arial" panose="020B0604020202020204" pitchFamily="34" charset="0"/>
              </a:rPr>
              <a:t>building that includes classrooms, labs, study space, fitness center and more</a:t>
            </a:r>
          </a:p>
        </p:txBody>
      </p:sp>
      <p:pic>
        <p:nvPicPr>
          <p:cNvPr id="14" name="Picture 8" descr="Related image">
            <a:extLst>
              <a:ext uri="{FF2B5EF4-FFF2-40B4-BE49-F238E27FC236}">
                <a16:creationId xmlns:a16="http://schemas.microsoft.com/office/drawing/2014/main" id="{0AA5B6D7-7784-4455-B652-913F466E992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6" t="3986"/>
          <a:stretch/>
        </p:blipFill>
        <p:spPr bwMode="auto">
          <a:xfrm>
            <a:off x="929275" y="2860043"/>
            <a:ext cx="2494980" cy="16461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Related image">
            <a:extLst>
              <a:ext uri="{FF2B5EF4-FFF2-40B4-BE49-F238E27FC236}">
                <a16:creationId xmlns:a16="http://schemas.microsoft.com/office/drawing/2014/main" id="{9650EA55-B20F-441E-B173-8269FE358DC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331" r="2577"/>
          <a:stretch/>
        </p:blipFill>
        <p:spPr bwMode="auto">
          <a:xfrm>
            <a:off x="929275" y="1087857"/>
            <a:ext cx="2485447" cy="16621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wmu homer stryker school of medicine">
            <a:extLst>
              <a:ext uri="{FF2B5EF4-FFF2-40B4-BE49-F238E27FC236}">
                <a16:creationId xmlns:a16="http://schemas.microsoft.com/office/drawing/2014/main" id="{735534A6-369D-43EC-9818-52C399E0A6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880" r="2600"/>
          <a:stretch/>
        </p:blipFill>
        <p:spPr bwMode="auto">
          <a:xfrm>
            <a:off x="3598539" y="1087857"/>
            <a:ext cx="2139909" cy="34188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Picture 12">
            <a:extLst>
              <a:ext uri="{FF2B5EF4-FFF2-40B4-BE49-F238E27FC236}">
                <a16:creationId xmlns:a16="http://schemas.microsoft.com/office/drawing/2014/main" id="{95A9A07E-9BA2-4A3E-A72A-E3CDBA10E25A}"/>
              </a:ext>
            </a:extLst>
          </p:cNvPr>
          <p:cNvPicPr>
            <a:picLocks noChangeAspect="1"/>
          </p:cNvPicPr>
          <p:nvPr/>
        </p:nvPicPr>
        <p:blipFill>
          <a:blip r:embed="rId4"/>
          <a:stretch>
            <a:fillRect/>
          </a:stretch>
        </p:blipFill>
        <p:spPr>
          <a:xfrm>
            <a:off x="183698" y="4505774"/>
            <a:ext cx="936792" cy="297584"/>
          </a:xfrm>
          <a:prstGeom prst="rect">
            <a:avLst/>
          </a:prstGeom>
          <a:ln w="12700">
            <a:miter lim="400000"/>
          </a:ln>
        </p:spPr>
      </p:pic>
      <p:sp>
        <p:nvSpPr>
          <p:cNvPr id="21" name="TextBox 20">
            <a:extLst>
              <a:ext uri="{FF2B5EF4-FFF2-40B4-BE49-F238E27FC236}">
                <a16:creationId xmlns:a16="http://schemas.microsoft.com/office/drawing/2014/main" id="{0D480EE5-DD96-4F52-97E2-CF85D331B966}"/>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492171563"/>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A8B41E-DDC2-44CB-A45D-911646DE5E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60" r="11260"/>
          <a:stretch/>
        </p:blipFill>
        <p:spPr>
          <a:xfrm>
            <a:off x="0" y="0"/>
            <a:ext cx="4859079" cy="5143500"/>
          </a:xfrm>
          <a:prstGeom prst="rect">
            <a:avLst/>
          </a:prstGeom>
        </p:spPr>
      </p:pic>
      <p:sp>
        <p:nvSpPr>
          <p:cNvPr id="132" name="TextBox 9"/>
          <p:cNvSpPr txBox="1"/>
          <p:nvPr/>
        </p:nvSpPr>
        <p:spPr>
          <a:xfrm>
            <a:off x="4859079" y="838781"/>
            <a:ext cx="428492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Student Support</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7" name="TextBox 6">
            <a:extLst>
              <a:ext uri="{FF2B5EF4-FFF2-40B4-BE49-F238E27FC236}">
                <a16:creationId xmlns:a16="http://schemas.microsoft.com/office/drawing/2014/main" id="{97AB2517-B1EE-4853-88FF-84E0466DF3D0}"/>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48118788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38211" y="557307"/>
            <a:ext cx="2569792" cy="692497"/>
          </a:xfrm>
          <a:prstGeom prst="rect">
            <a:avLst/>
          </a:prstGeom>
          <a:noFill/>
        </p:spPr>
        <p:txBody>
          <a:bodyPr wrap="square" rtlCol="0">
            <a:spAutoFit/>
          </a:bodyPr>
          <a:lstStyle/>
          <a:p>
            <a:pPr algn="ctr"/>
            <a:r>
              <a:rPr lang="en-US" sz="2800" b="1" dirty="0">
                <a:solidFill>
                  <a:srgbClr val="532E1F"/>
                </a:solidFill>
                <a:latin typeface="Montserrat" panose="00000500000000000000" pitchFamily="2" charset="0"/>
                <a:cs typeface="Arial" panose="020B0604020202020204" pitchFamily="34" charset="0"/>
              </a:rPr>
              <a:t>Helpful</a:t>
            </a:r>
          </a:p>
          <a:p>
            <a:pPr algn="ctr"/>
            <a:r>
              <a:rPr lang="en-US" sz="1100" dirty="0">
                <a:solidFill>
                  <a:srgbClr val="532E1F"/>
                </a:solidFill>
                <a:latin typeface="Montserrat" panose="00000500000000000000" pitchFamily="2" charset="0"/>
                <a:cs typeface="Arial" panose="020B0604020202020204" pitchFamily="34" charset="0"/>
              </a:rPr>
              <a:t>staff of immigration advisors!</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70300"/>
            <a:ext cx="2569792" cy="931024"/>
          </a:xfrm>
          <a:prstGeom prst="rect">
            <a:avLst/>
          </a:prstGeom>
          <a:noFill/>
        </p:spPr>
        <p:txBody>
          <a:bodyPr wrap="square" rtlCol="0">
            <a:spAutoFit/>
          </a:bodyPr>
          <a:lstStyle/>
          <a:p>
            <a:pPr algn="ctr"/>
            <a:r>
              <a:rPr lang="en-US" sz="2000" b="1" dirty="0">
                <a:solidFill>
                  <a:srgbClr val="532E1F"/>
                </a:solidFill>
                <a:latin typeface="Montserrat" panose="00000500000000000000" pitchFamily="2" charset="0"/>
                <a:cs typeface="Arial" panose="020B0604020202020204" pitchFamily="34" charset="0"/>
              </a:rPr>
              <a:t>Advising Services</a:t>
            </a:r>
          </a:p>
          <a:p>
            <a:pPr marL="171450" indent="-171450">
              <a:buFont typeface="Arial" panose="020B0604020202020204" pitchFamily="34" charset="0"/>
              <a:buChar char="•"/>
            </a:pPr>
            <a:r>
              <a:rPr lang="en-US" sz="1150" dirty="0">
                <a:solidFill>
                  <a:srgbClr val="532E1F"/>
                </a:solidFill>
                <a:latin typeface="Montserrat" panose="00000500000000000000" pitchFamily="2" charset="0"/>
                <a:cs typeface="Arial" panose="020B0604020202020204" pitchFamily="34" charset="0"/>
              </a:rPr>
              <a:t>Walk-in and virtual advising</a:t>
            </a:r>
          </a:p>
          <a:p>
            <a:pPr marL="171450" indent="-171450">
              <a:buFont typeface="Arial" panose="020B0604020202020204" pitchFamily="34" charset="0"/>
              <a:buChar char="•"/>
            </a:pPr>
            <a:r>
              <a:rPr lang="en-US" sz="1150" dirty="0">
                <a:solidFill>
                  <a:srgbClr val="532E1F"/>
                </a:solidFill>
                <a:latin typeface="Montserrat" panose="00000500000000000000" pitchFamily="2" charset="0"/>
                <a:cs typeface="Arial" panose="020B0604020202020204" pitchFamily="34" charset="0"/>
              </a:rPr>
              <a:t>Private appointments</a:t>
            </a:r>
          </a:p>
          <a:p>
            <a:pPr marL="171450" indent="-171450">
              <a:buFont typeface="Arial" panose="020B0604020202020204" pitchFamily="34" charset="0"/>
              <a:buChar char="•"/>
            </a:pPr>
            <a:r>
              <a:rPr lang="en-US" sz="1150" dirty="0">
                <a:solidFill>
                  <a:srgbClr val="532E1F"/>
                </a:solidFill>
                <a:latin typeface="Montserrat" panose="00000500000000000000" pitchFamily="2" charset="0"/>
                <a:cs typeface="Arial" panose="020B0604020202020204" pitchFamily="34" charset="0"/>
              </a:rPr>
              <a:t>OPT workshops</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670556"/>
            <a:ext cx="2569792" cy="1015663"/>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Resources</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Immigration forms</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Immigration news</a:t>
            </a:r>
          </a:p>
          <a:p>
            <a:pPr marL="171450" indent="-1714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Travel signatures</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36268"/>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Immigration Services</a:t>
            </a:r>
          </a:p>
        </p:txBody>
      </p:sp>
      <p:pic>
        <p:nvPicPr>
          <p:cNvPr id="15" name="Picture 14">
            <a:extLst>
              <a:ext uri="{FF2B5EF4-FFF2-40B4-BE49-F238E27FC236}">
                <a16:creationId xmlns:a16="http://schemas.microsoft.com/office/drawing/2014/main" id="{12507378-6B17-4E66-AF3B-A6BBF0240D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4095" y="1216338"/>
            <a:ext cx="4349956" cy="2899971"/>
          </a:xfrm>
          <a:prstGeom prst="rect">
            <a:avLst/>
          </a:prstGeom>
        </p:spPr>
      </p:pic>
      <p:sp>
        <p:nvSpPr>
          <p:cNvPr id="12" name="TextBox 11">
            <a:extLst>
              <a:ext uri="{FF2B5EF4-FFF2-40B4-BE49-F238E27FC236}">
                <a16:creationId xmlns:a16="http://schemas.microsoft.com/office/drawing/2014/main" id="{BCF559DE-87FC-4161-8CBD-78F7711801AE}"/>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105597477"/>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57443" y="281766"/>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International Orientation</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31325" y="578059"/>
            <a:ext cx="2569792" cy="769441"/>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6-week</a:t>
            </a:r>
          </a:p>
          <a:p>
            <a:pPr algn="ctr"/>
            <a:r>
              <a:rPr lang="en-US" sz="1200" dirty="0">
                <a:solidFill>
                  <a:srgbClr val="532E1F"/>
                </a:solidFill>
                <a:latin typeface="Montserrat" panose="00000500000000000000" pitchFamily="2" charset="0"/>
                <a:cs typeface="Arial" panose="020B0604020202020204" pitchFamily="34" charset="0"/>
              </a:rPr>
              <a:t>series of online modules</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8" y="2075405"/>
            <a:ext cx="2552391" cy="1015663"/>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Connect</a:t>
            </a:r>
          </a:p>
          <a:p>
            <a:pPr algn="ctr"/>
            <a:r>
              <a:rPr lang="en-US" sz="1200" dirty="0">
                <a:solidFill>
                  <a:srgbClr val="532E1F"/>
                </a:solidFill>
                <a:latin typeface="Montserrat" panose="00000500000000000000" pitchFamily="2" charset="0"/>
                <a:cs typeface="Arial" panose="020B0604020202020204" pitchFamily="34" charset="0"/>
              </a:rPr>
              <a:t>with a small cohort of incoming students and a student-leader</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23178" y="3672621"/>
            <a:ext cx="2577939" cy="1138773"/>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WhatsApp</a:t>
            </a:r>
          </a:p>
          <a:p>
            <a:pPr algn="ctr"/>
            <a:r>
              <a:rPr lang="en-US" sz="1200" dirty="0">
                <a:solidFill>
                  <a:srgbClr val="532E1F"/>
                </a:solidFill>
                <a:latin typeface="Montserrat" panose="00000500000000000000" pitchFamily="2" charset="0"/>
                <a:cs typeface="Arial" panose="020B0604020202020204" pitchFamily="34" charset="0"/>
              </a:rPr>
              <a:t>group chats to meet other incoming students and </a:t>
            </a:r>
          </a:p>
          <a:p>
            <a:pPr algn="ctr"/>
            <a:r>
              <a:rPr lang="en-US" sz="1200" dirty="0">
                <a:solidFill>
                  <a:srgbClr val="532E1F"/>
                </a:solidFill>
                <a:latin typeface="Montserrat" panose="00000500000000000000" pitchFamily="2" charset="0"/>
                <a:cs typeface="Arial" panose="020B0604020202020204" pitchFamily="34" charset="0"/>
              </a:rPr>
              <a:t>ask questions</a:t>
            </a:r>
            <a:endParaRPr lang="en-US" sz="1100" dirty="0">
              <a:solidFill>
                <a:srgbClr val="532E1F"/>
              </a:solidFill>
              <a:latin typeface="Montserrat" panose="000005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467C3C40-CFAA-41FB-9F54-529538B26D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85" r="38484"/>
          <a:stretch/>
        </p:blipFill>
        <p:spPr>
          <a:xfrm rot="5400000">
            <a:off x="2512706" y="1644443"/>
            <a:ext cx="1570362" cy="3983614"/>
          </a:xfrm>
          <a:prstGeom prst="rect">
            <a:avLst/>
          </a:prstGeom>
        </p:spPr>
      </p:pic>
      <p:pic>
        <p:nvPicPr>
          <p:cNvPr id="16" name="Picture 15">
            <a:extLst>
              <a:ext uri="{FF2B5EF4-FFF2-40B4-BE49-F238E27FC236}">
                <a16:creationId xmlns:a16="http://schemas.microsoft.com/office/drawing/2014/main" id="{54C80D83-EE6C-45BC-A759-6B0F005046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2042" y="1150146"/>
            <a:ext cx="2259590" cy="1506393"/>
          </a:xfrm>
          <a:prstGeom prst="rect">
            <a:avLst/>
          </a:prstGeom>
        </p:spPr>
      </p:pic>
      <p:pic>
        <p:nvPicPr>
          <p:cNvPr id="19" name="Picture 18">
            <a:extLst>
              <a:ext uri="{FF2B5EF4-FFF2-40B4-BE49-F238E27FC236}">
                <a16:creationId xmlns:a16="http://schemas.microsoft.com/office/drawing/2014/main" id="{F538FE51-DDB3-4462-9245-F9CBD6426E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6741" y="1146323"/>
            <a:ext cx="2265324" cy="1510216"/>
          </a:xfrm>
          <a:prstGeom prst="rect">
            <a:avLst/>
          </a:prstGeom>
        </p:spPr>
      </p:pic>
      <p:pic>
        <p:nvPicPr>
          <p:cNvPr id="21" name="Picture 12" descr="Picture 12">
            <a:extLst>
              <a:ext uri="{FF2B5EF4-FFF2-40B4-BE49-F238E27FC236}">
                <a16:creationId xmlns:a16="http://schemas.microsoft.com/office/drawing/2014/main" id="{C1919777-1369-441F-BD9A-482E0397907D}"/>
              </a:ext>
            </a:extLst>
          </p:cNvPr>
          <p:cNvPicPr>
            <a:picLocks noChangeAspect="1"/>
          </p:cNvPicPr>
          <p:nvPr/>
        </p:nvPicPr>
        <p:blipFill>
          <a:blip r:embed="rId4"/>
          <a:stretch>
            <a:fillRect/>
          </a:stretch>
        </p:blipFill>
        <p:spPr>
          <a:xfrm>
            <a:off x="183698" y="4505774"/>
            <a:ext cx="936792" cy="297584"/>
          </a:xfrm>
          <a:prstGeom prst="rect">
            <a:avLst/>
          </a:prstGeom>
          <a:ln w="12700">
            <a:miter lim="400000"/>
          </a:ln>
        </p:spPr>
      </p:pic>
      <p:sp>
        <p:nvSpPr>
          <p:cNvPr id="22" name="TextBox 21">
            <a:extLst>
              <a:ext uri="{FF2B5EF4-FFF2-40B4-BE49-F238E27FC236}">
                <a16:creationId xmlns:a16="http://schemas.microsoft.com/office/drawing/2014/main" id="{8ED3AC58-1B2F-4B1B-95D8-A48BBA67E8DC}"/>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039752816"/>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38211" y="401344"/>
            <a:ext cx="2569792" cy="1107996"/>
          </a:xfrm>
          <a:prstGeom prst="rect">
            <a:avLst/>
          </a:prstGeom>
          <a:noFill/>
        </p:spPr>
        <p:txBody>
          <a:bodyPr wrap="square" rtlCol="0">
            <a:spAutoFit/>
          </a:bodyPr>
          <a:lstStyle/>
          <a:p>
            <a:pPr algn="ctr"/>
            <a:r>
              <a:rPr lang="en-US" sz="2200" dirty="0">
                <a:solidFill>
                  <a:srgbClr val="532E1F"/>
                </a:solidFill>
                <a:latin typeface="Montserrat SemiBold" panose="00000700000000000000" pitchFamily="2" charset="0"/>
                <a:cs typeface="Arial" panose="020B0604020202020204" pitchFamily="34" charset="0"/>
              </a:rPr>
              <a:t>Tutoring &amp; Writing Assistance</a:t>
            </a: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236885"/>
            <a:ext cx="2569792" cy="430887"/>
          </a:xfrm>
          <a:prstGeom prst="rect">
            <a:avLst/>
          </a:prstGeom>
          <a:noFill/>
        </p:spPr>
        <p:txBody>
          <a:bodyPr wrap="square" rtlCol="0">
            <a:spAutoFit/>
          </a:bodyPr>
          <a:lstStyle/>
          <a:p>
            <a:pPr algn="ctr"/>
            <a:r>
              <a:rPr lang="en-US" sz="2200" dirty="0">
                <a:solidFill>
                  <a:srgbClr val="532E1F"/>
                </a:solidFill>
                <a:latin typeface="Montserrat SemiBold" panose="00000700000000000000" pitchFamily="2" charset="0"/>
                <a:cs typeface="Arial" panose="020B0604020202020204" pitchFamily="34" charset="0"/>
              </a:rPr>
              <a:t>Career Services</a:t>
            </a: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824444"/>
            <a:ext cx="2569792" cy="769441"/>
          </a:xfrm>
          <a:prstGeom prst="rect">
            <a:avLst/>
          </a:prstGeom>
          <a:noFill/>
        </p:spPr>
        <p:txBody>
          <a:bodyPr wrap="square" rtlCol="0">
            <a:spAutoFit/>
          </a:bodyPr>
          <a:lstStyle/>
          <a:p>
            <a:pPr algn="ctr"/>
            <a:r>
              <a:rPr lang="en-US" sz="2200" dirty="0">
                <a:solidFill>
                  <a:srgbClr val="532E1F"/>
                </a:solidFill>
                <a:latin typeface="Montserrat SemiBold" panose="00000700000000000000" pitchFamily="2" charset="0"/>
                <a:cs typeface="Arial" panose="020B0604020202020204" pitchFamily="34" charset="0"/>
              </a:rPr>
              <a:t>College Success Seminars</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36268"/>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Resources &amp; Support</a:t>
            </a:r>
          </a:p>
        </p:txBody>
      </p:sp>
      <p:pic>
        <p:nvPicPr>
          <p:cNvPr id="12" name="Picture 11">
            <a:extLst>
              <a:ext uri="{FF2B5EF4-FFF2-40B4-BE49-F238E27FC236}">
                <a16:creationId xmlns:a16="http://schemas.microsoft.com/office/drawing/2014/main" id="{5DBBCC5E-872E-40B4-A2B5-77A4A732DF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8208" y="1175267"/>
            <a:ext cx="2170418" cy="3252009"/>
          </a:xfrm>
          <a:prstGeom prst="rect">
            <a:avLst/>
          </a:prstGeom>
        </p:spPr>
      </p:pic>
      <p:pic>
        <p:nvPicPr>
          <p:cNvPr id="18" name="Picture 17">
            <a:extLst>
              <a:ext uri="{FF2B5EF4-FFF2-40B4-BE49-F238E27FC236}">
                <a16:creationId xmlns:a16="http://schemas.microsoft.com/office/drawing/2014/main" id="{ADF4274F-0B9E-41E1-B5BB-554223B27D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241"/>
          <a:stretch/>
        </p:blipFill>
        <p:spPr>
          <a:xfrm>
            <a:off x="5726708" y="2853949"/>
            <a:ext cx="2598339" cy="1573849"/>
          </a:xfrm>
          <a:prstGeom prst="rect">
            <a:avLst/>
          </a:prstGeom>
        </p:spPr>
      </p:pic>
      <p:pic>
        <p:nvPicPr>
          <p:cNvPr id="19" name="Picture 18">
            <a:extLst>
              <a:ext uri="{FF2B5EF4-FFF2-40B4-BE49-F238E27FC236}">
                <a16:creationId xmlns:a16="http://schemas.microsoft.com/office/drawing/2014/main" id="{0F4C900B-BF1F-4564-B916-3F75AAF2BA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823"/>
          <a:stretch/>
        </p:blipFill>
        <p:spPr>
          <a:xfrm>
            <a:off x="5726708" y="1159256"/>
            <a:ext cx="2601195" cy="1615808"/>
          </a:xfrm>
          <a:prstGeom prst="rect">
            <a:avLst/>
          </a:prstGeom>
        </p:spPr>
      </p:pic>
      <p:sp>
        <p:nvSpPr>
          <p:cNvPr id="15" name="TextBox 14">
            <a:extLst>
              <a:ext uri="{FF2B5EF4-FFF2-40B4-BE49-F238E27FC236}">
                <a16:creationId xmlns:a16="http://schemas.microsoft.com/office/drawing/2014/main" id="{6A5D1BA4-142F-4F3C-BCCC-BF5696979458}"/>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78579391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6A1166-EE0B-4F40-A379-0C54C8ECEE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99" t="273" r="21395" b="-273"/>
          <a:stretch/>
        </p:blipFill>
        <p:spPr>
          <a:xfrm>
            <a:off x="-238258" y="0"/>
            <a:ext cx="5347097" cy="5143500"/>
          </a:xfrm>
          <a:prstGeom prst="rect">
            <a:avLst/>
          </a:prstGeom>
        </p:spPr>
      </p:pic>
      <p:pic>
        <p:nvPicPr>
          <p:cNvPr id="3" name="Picture 2">
            <a:extLst>
              <a:ext uri="{FF2B5EF4-FFF2-40B4-BE49-F238E27FC236}">
                <a16:creationId xmlns:a16="http://schemas.microsoft.com/office/drawing/2014/main" id="{3A4BA574-3DE8-47EB-B9B5-40C638F6D0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5"/>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4290712" y="24169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4290712"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4290712"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 name="TextBox 1">
            <a:extLst>
              <a:ext uri="{FF2B5EF4-FFF2-40B4-BE49-F238E27FC236}">
                <a16:creationId xmlns:a16="http://schemas.microsoft.com/office/drawing/2014/main" id="{629FFBCA-4DDC-4836-87C3-DB51C37B8C87}"/>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pic>
        <p:nvPicPr>
          <p:cNvPr id="6" name="Picture 5">
            <a:extLst>
              <a:ext uri="{FF2B5EF4-FFF2-40B4-BE49-F238E27FC236}">
                <a16:creationId xmlns:a16="http://schemas.microsoft.com/office/drawing/2014/main" id="{6E5D1BC3-13FF-4BEE-8284-517388CC05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492" y="-252410"/>
            <a:ext cx="3426321" cy="1713161"/>
          </a:xfrm>
          <a:prstGeom prst="rect">
            <a:avLst/>
          </a:prstGeom>
        </p:spPr>
      </p:pic>
      <p:sp>
        <p:nvSpPr>
          <p:cNvPr id="17" name="TextBox 16">
            <a:extLst>
              <a:ext uri="{FF2B5EF4-FFF2-40B4-BE49-F238E27FC236}">
                <a16:creationId xmlns:a16="http://schemas.microsoft.com/office/drawing/2014/main" id="{4112618B-CDF2-4B0D-85A1-4C895E1F9010}"/>
              </a:ext>
            </a:extLst>
          </p:cNvPr>
          <p:cNvSpPr txBox="1"/>
          <p:nvPr/>
        </p:nvSpPr>
        <p:spPr>
          <a:xfrm>
            <a:off x="4290710" y="1932773"/>
            <a:ext cx="2569792" cy="1107996"/>
          </a:xfrm>
          <a:prstGeom prst="rect">
            <a:avLst/>
          </a:prstGeom>
          <a:noFill/>
        </p:spPr>
        <p:txBody>
          <a:bodyPr wrap="square" lIns="91440" tIns="45720" rIns="91440" bIns="45720" rtlCol="0" anchor="t">
            <a:spAutoFit/>
          </a:bodyPr>
          <a:lstStyle/>
          <a:p>
            <a:pPr algn="ctr"/>
            <a:r>
              <a:rPr lang="en-US" sz="4400" b="1" dirty="0">
                <a:solidFill>
                  <a:srgbClr val="532E1F"/>
                </a:solidFill>
                <a:latin typeface="Montserrat"/>
                <a:cs typeface="Arial"/>
              </a:rPr>
              <a:t>94%</a:t>
            </a:r>
            <a:endParaRPr lang="en-US" sz="4400" b="1" dirty="0">
              <a:solidFill>
                <a:srgbClr val="532E1F"/>
              </a:solidFill>
              <a:latin typeface="Montserrat" panose="00000500000000000000" pitchFamily="2" charset="0"/>
              <a:cs typeface="Arial" panose="020B0604020202020204" pitchFamily="34" charset="0"/>
            </a:endParaRPr>
          </a:p>
          <a:p>
            <a:pPr algn="ctr"/>
            <a:r>
              <a:rPr lang="en-US" sz="1100" dirty="0">
                <a:solidFill>
                  <a:srgbClr val="532E1F"/>
                </a:solidFill>
                <a:latin typeface="Montserrat"/>
                <a:cs typeface="Arial"/>
              </a:rPr>
              <a:t>of graduates are working or continuing their education</a:t>
            </a:r>
            <a:endParaRPr lang="en-US" sz="1100" dirty="0">
              <a:solidFill>
                <a:srgbClr val="532E1F"/>
              </a:solidFill>
              <a:latin typeface="Montserrat" panose="00000500000000000000" pitchFamily="2" charset="0"/>
              <a:cs typeface="Arial" panose="020B0604020202020204" pitchFamily="34" charset="0"/>
            </a:endParaRPr>
          </a:p>
        </p:txBody>
      </p:sp>
      <p:sp>
        <p:nvSpPr>
          <p:cNvPr id="18" name="TextBox 17">
            <a:extLst>
              <a:ext uri="{FF2B5EF4-FFF2-40B4-BE49-F238E27FC236}">
                <a16:creationId xmlns:a16="http://schemas.microsoft.com/office/drawing/2014/main" id="{69C9B091-00E3-486F-A9F9-B2FA606F0EB5}"/>
              </a:ext>
            </a:extLst>
          </p:cNvPr>
          <p:cNvSpPr txBox="1"/>
          <p:nvPr/>
        </p:nvSpPr>
        <p:spPr>
          <a:xfrm>
            <a:off x="4290710" y="426503"/>
            <a:ext cx="2569793" cy="1015663"/>
          </a:xfrm>
          <a:prstGeom prst="rect">
            <a:avLst/>
          </a:prstGeom>
          <a:noFill/>
        </p:spPr>
        <p:txBody>
          <a:bodyPr wrap="square" lIns="91440" tIns="45720" rIns="91440" bIns="45720" rtlCol="0" anchor="t">
            <a:spAutoFit/>
          </a:bodyPr>
          <a:lstStyle/>
          <a:p>
            <a:pPr algn="ctr"/>
            <a:r>
              <a:rPr lang="en-US" sz="3600" b="1" dirty="0">
                <a:solidFill>
                  <a:srgbClr val="532E1F"/>
                </a:solidFill>
                <a:latin typeface="Montserrat"/>
                <a:cs typeface="Arial"/>
              </a:rPr>
              <a:t>250,000+</a:t>
            </a:r>
          </a:p>
          <a:p>
            <a:pPr algn="ctr"/>
            <a:r>
              <a:rPr lang="en-US" sz="1100" dirty="0">
                <a:solidFill>
                  <a:srgbClr val="532E1F"/>
                </a:solidFill>
                <a:latin typeface="Montserrat" panose="00000500000000000000" pitchFamily="2" charset="0"/>
                <a:cs typeface="Arial" panose="020B0604020202020204" pitchFamily="34" charset="0"/>
              </a:rPr>
              <a:t>alumni worldwide in 140+ countries and all U.S. states</a:t>
            </a:r>
          </a:p>
        </p:txBody>
      </p:sp>
      <p:sp>
        <p:nvSpPr>
          <p:cNvPr id="19" name="TextBox 18">
            <a:extLst>
              <a:ext uri="{FF2B5EF4-FFF2-40B4-BE49-F238E27FC236}">
                <a16:creationId xmlns:a16="http://schemas.microsoft.com/office/drawing/2014/main" id="{1EBDB623-334B-46D9-9F5F-E8825D8A552B}"/>
              </a:ext>
            </a:extLst>
          </p:cNvPr>
          <p:cNvSpPr txBox="1"/>
          <p:nvPr/>
        </p:nvSpPr>
        <p:spPr>
          <a:xfrm>
            <a:off x="4296039" y="3816947"/>
            <a:ext cx="2559133" cy="800219"/>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Opportunity</a:t>
            </a:r>
          </a:p>
          <a:p>
            <a:pPr algn="ctr"/>
            <a:r>
              <a:rPr lang="en-US" sz="1100" dirty="0">
                <a:solidFill>
                  <a:srgbClr val="532E1F"/>
                </a:solidFill>
                <a:latin typeface="Montserrat" panose="00000500000000000000" pitchFamily="2" charset="0"/>
                <a:cs typeface="Arial" panose="020B0604020202020204" pitchFamily="34" charset="0"/>
              </a:rPr>
              <a:t>to intern or work </a:t>
            </a:r>
          </a:p>
          <a:p>
            <a:pPr algn="ctr"/>
            <a:r>
              <a:rPr lang="en-US" sz="1100" dirty="0">
                <a:solidFill>
                  <a:srgbClr val="532E1F"/>
                </a:solidFill>
                <a:latin typeface="Montserrat" panose="00000500000000000000" pitchFamily="2" charset="0"/>
                <a:cs typeface="Arial" panose="020B0604020202020204" pitchFamily="34" charset="0"/>
              </a:rPr>
              <a:t>in your field</a:t>
            </a:r>
          </a:p>
        </p:txBody>
      </p:sp>
    </p:spTree>
    <p:extLst>
      <p:ext uri="{BB962C8B-B14F-4D97-AF65-F5344CB8AC3E}">
        <p14:creationId xmlns:p14="http://schemas.microsoft.com/office/powerpoint/2010/main" val="1844439676"/>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40043" y="93683"/>
            <a:ext cx="6323177"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Disability Services for Students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43200" y="465099"/>
            <a:ext cx="2569792" cy="1015663"/>
          </a:xfrm>
          <a:prstGeom prst="rect">
            <a:avLst/>
          </a:prstGeom>
          <a:noFill/>
        </p:spPr>
        <p:txBody>
          <a:bodyPr wrap="square" rtlCol="0">
            <a:spAutoFit/>
          </a:bodyPr>
          <a:lstStyle/>
          <a:p>
            <a:pPr algn="ctr"/>
            <a:r>
              <a:rPr lang="en-US" sz="1200" dirty="0">
                <a:solidFill>
                  <a:srgbClr val="532E1F"/>
                </a:solidFill>
                <a:latin typeface="Montserrat" panose="00000500000000000000" pitchFamily="2" charset="0"/>
                <a:cs typeface="Arial" panose="020B0604020202020204" pitchFamily="34" charset="0"/>
              </a:rPr>
              <a:t>“A person with a disability includes any person who has a physical or mental impairment which substantially limits one or more major life activities.”</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02077" y="1931067"/>
            <a:ext cx="2666076" cy="1231106"/>
          </a:xfrm>
          <a:prstGeom prst="rect">
            <a:avLst/>
          </a:prstGeom>
          <a:noFill/>
        </p:spPr>
        <p:txBody>
          <a:bodyPr wrap="square" rtlCol="0">
            <a:spAutoFit/>
          </a:bodyPr>
          <a:lstStyle/>
          <a:p>
            <a:pPr algn="ctr"/>
            <a:r>
              <a:rPr lang="en-US" dirty="0">
                <a:solidFill>
                  <a:srgbClr val="532E1F"/>
                </a:solidFill>
                <a:latin typeface="Montserrat SemiBold" panose="00000700000000000000" pitchFamily="2" charset="0"/>
                <a:cs typeface="Arial" panose="020B0604020202020204" pitchFamily="34" charset="0"/>
              </a:rPr>
              <a:t>Facilities Accommodations</a:t>
            </a:r>
          </a:p>
          <a:p>
            <a:pPr marL="171450" indent="-171450">
              <a:buFont typeface="Arial" panose="020B0604020202020204" pitchFamily="34" charset="0"/>
              <a:buChar char="•"/>
            </a:pPr>
            <a:r>
              <a:rPr lang="en-US" sz="950" dirty="0">
                <a:solidFill>
                  <a:srgbClr val="532E1F"/>
                </a:solidFill>
                <a:latin typeface="Montserrat" panose="00000500000000000000" pitchFamily="2" charset="0"/>
                <a:cs typeface="Arial" panose="020B0604020202020204" pitchFamily="34" charset="0"/>
              </a:rPr>
              <a:t>Adaptive computer lab</a:t>
            </a:r>
          </a:p>
          <a:p>
            <a:pPr marL="171450" indent="-171450">
              <a:buFont typeface="Arial" panose="020B0604020202020204" pitchFamily="34" charset="0"/>
              <a:buChar char="•"/>
            </a:pPr>
            <a:r>
              <a:rPr lang="en-US" sz="950" dirty="0">
                <a:solidFill>
                  <a:srgbClr val="532E1F"/>
                </a:solidFill>
                <a:latin typeface="Montserrat" panose="00000500000000000000" pitchFamily="2" charset="0"/>
                <a:cs typeface="Arial" panose="020B0604020202020204" pitchFamily="34" charset="0"/>
              </a:rPr>
              <a:t>Classroom furniture</a:t>
            </a:r>
          </a:p>
          <a:p>
            <a:pPr marL="171450" indent="-171450">
              <a:buFont typeface="Arial" panose="020B0604020202020204" pitchFamily="34" charset="0"/>
              <a:buChar char="•"/>
            </a:pPr>
            <a:r>
              <a:rPr lang="en-US" sz="950" dirty="0">
                <a:solidFill>
                  <a:srgbClr val="532E1F"/>
                </a:solidFill>
                <a:latin typeface="Montserrat" panose="00000500000000000000" pitchFamily="2" charset="0"/>
                <a:cs typeface="Arial" panose="020B0604020202020204" pitchFamily="34" charset="0"/>
              </a:rPr>
              <a:t>Provision for snow removal</a:t>
            </a:r>
          </a:p>
          <a:p>
            <a:pPr marL="171450" indent="-171450">
              <a:buFont typeface="Arial" panose="020B0604020202020204" pitchFamily="34" charset="0"/>
              <a:buChar char="•"/>
            </a:pPr>
            <a:r>
              <a:rPr lang="en-US" sz="950" dirty="0">
                <a:solidFill>
                  <a:srgbClr val="532E1F"/>
                </a:solidFill>
                <a:latin typeface="Montserrat" panose="00000500000000000000" pitchFamily="2" charset="0"/>
                <a:cs typeface="Arial" panose="020B0604020202020204" pitchFamily="34" charset="0"/>
              </a:rPr>
              <a:t>Referral for library search and retrieval </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51348" y="3564883"/>
            <a:ext cx="2553495" cy="1369606"/>
          </a:xfrm>
          <a:prstGeom prst="rect">
            <a:avLst/>
          </a:prstGeom>
          <a:noFill/>
        </p:spPr>
        <p:txBody>
          <a:bodyPr wrap="square" rtlCol="0">
            <a:spAutoFit/>
          </a:bodyPr>
          <a:lstStyle/>
          <a:p>
            <a:pPr algn="ctr"/>
            <a:r>
              <a:rPr lang="en-US" dirty="0">
                <a:solidFill>
                  <a:srgbClr val="532E1F"/>
                </a:solidFill>
                <a:latin typeface="Montserrat SemiBold" panose="00000700000000000000" pitchFamily="2" charset="0"/>
                <a:cs typeface="Arial" panose="020B0604020202020204" pitchFamily="34" charset="0"/>
              </a:rPr>
              <a:t>Residential Accommodations</a:t>
            </a: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Barrier-free rooms</a:t>
            </a: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Single rooms</a:t>
            </a:r>
          </a:p>
          <a:p>
            <a:pPr marL="285750" indent="-285750">
              <a:buFont typeface="Arial" panose="020B0604020202020204" pitchFamily="34" charset="0"/>
              <a:buChar char="•"/>
            </a:pPr>
            <a:r>
              <a:rPr lang="en-US" sz="1200" dirty="0">
                <a:solidFill>
                  <a:srgbClr val="532E1F"/>
                </a:solidFill>
                <a:latin typeface="Montserrat" panose="00000500000000000000" pitchFamily="2" charset="0"/>
                <a:cs typeface="Arial" panose="020B0604020202020204" pitchFamily="34" charset="0"/>
              </a:rPr>
              <a:t>Restroom facilities</a:t>
            </a:r>
          </a:p>
          <a:p>
            <a:pPr algn="ctr"/>
            <a:endParaRPr lang="en-US" sz="1100" dirty="0">
              <a:solidFill>
                <a:srgbClr val="532E1F"/>
              </a:solidFill>
              <a:latin typeface="Montserrat" panose="00000500000000000000" pitchFamily="2" charset="0"/>
              <a:cs typeface="Arial" panose="020B0604020202020204" pitchFamily="34" charset="0"/>
            </a:endParaRPr>
          </a:p>
        </p:txBody>
      </p:sp>
      <p:pic>
        <p:nvPicPr>
          <p:cNvPr id="14" name="Picture 2" descr="Student using CCTV.">
            <a:extLst>
              <a:ext uri="{FF2B5EF4-FFF2-40B4-BE49-F238E27FC236}">
                <a16:creationId xmlns:a16="http://schemas.microsoft.com/office/drawing/2014/main" id="{348FA747-4A3E-441F-A63C-B0BACA7063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24" r="8106"/>
          <a:stretch/>
        </p:blipFill>
        <p:spPr bwMode="auto">
          <a:xfrm>
            <a:off x="735275" y="1256885"/>
            <a:ext cx="2367732" cy="14969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Male student speaking">
            <a:extLst>
              <a:ext uri="{FF2B5EF4-FFF2-40B4-BE49-F238E27FC236}">
                <a16:creationId xmlns:a16="http://schemas.microsoft.com/office/drawing/2014/main" id="{CB7A63E2-459E-4BEA-9D3D-50D57CDBCB1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95" r="7013"/>
          <a:stretch/>
        </p:blipFill>
        <p:spPr bwMode="auto">
          <a:xfrm>
            <a:off x="3358759" y="1256885"/>
            <a:ext cx="2373613" cy="14952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Two women students smiling">
            <a:extLst>
              <a:ext uri="{FF2B5EF4-FFF2-40B4-BE49-F238E27FC236}">
                <a16:creationId xmlns:a16="http://schemas.microsoft.com/office/drawing/2014/main" id="{A259CC02-B9B9-4F56-8FAB-0155D8A951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533" b="21233"/>
          <a:stretch/>
        </p:blipFill>
        <p:spPr bwMode="auto">
          <a:xfrm>
            <a:off x="1266170" y="2941209"/>
            <a:ext cx="3917599" cy="15697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Picture 12">
            <a:extLst>
              <a:ext uri="{FF2B5EF4-FFF2-40B4-BE49-F238E27FC236}">
                <a16:creationId xmlns:a16="http://schemas.microsoft.com/office/drawing/2014/main" id="{889DF7ED-213F-46E8-9ED2-6271DE8301E5}"/>
              </a:ext>
            </a:extLst>
          </p:cNvPr>
          <p:cNvPicPr>
            <a:picLocks noChangeAspect="1"/>
          </p:cNvPicPr>
          <p:nvPr/>
        </p:nvPicPr>
        <p:blipFill>
          <a:blip r:embed="rId4"/>
          <a:stretch>
            <a:fillRect/>
          </a:stretch>
        </p:blipFill>
        <p:spPr>
          <a:xfrm>
            <a:off x="183698" y="4505774"/>
            <a:ext cx="936792" cy="297584"/>
          </a:xfrm>
          <a:prstGeom prst="rect">
            <a:avLst/>
          </a:prstGeom>
          <a:ln w="12700">
            <a:miter lim="400000"/>
          </a:ln>
        </p:spPr>
      </p:pic>
      <p:sp>
        <p:nvSpPr>
          <p:cNvPr id="22" name="TextBox 21">
            <a:extLst>
              <a:ext uri="{FF2B5EF4-FFF2-40B4-BE49-F238E27FC236}">
                <a16:creationId xmlns:a16="http://schemas.microsoft.com/office/drawing/2014/main" id="{4E486B5E-3702-4AB2-82C5-634F8DB5DC2A}"/>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670426396"/>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38211" y="402887"/>
            <a:ext cx="2569792" cy="1015663"/>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372</a:t>
            </a:r>
          </a:p>
          <a:p>
            <a:pPr algn="ctr"/>
            <a:r>
              <a:rPr lang="en-US" sz="1200" dirty="0">
                <a:solidFill>
                  <a:srgbClr val="532E1F"/>
                </a:solidFill>
                <a:latin typeface="Montserrat" panose="00000500000000000000" pitchFamily="2" charset="0"/>
                <a:cs typeface="Arial" panose="020B0604020202020204" pitchFamily="34" charset="0"/>
              </a:rPr>
              <a:t>combined years of clinical experience serving WMU</a:t>
            </a:r>
            <a:endParaRPr lang="en-US" sz="500" dirty="0">
              <a:solidFill>
                <a:srgbClr val="532E1F"/>
              </a:solidFill>
              <a:latin typeface="Montserrat"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05701"/>
            <a:ext cx="2569792" cy="1015663"/>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Easy </a:t>
            </a:r>
          </a:p>
          <a:p>
            <a:pPr algn="ctr"/>
            <a:r>
              <a:rPr lang="en-US" sz="1200" dirty="0">
                <a:solidFill>
                  <a:srgbClr val="532E1F"/>
                </a:solidFill>
                <a:latin typeface="Montserrat" panose="00000500000000000000" pitchFamily="2" charset="0"/>
                <a:cs typeface="Arial" panose="020B0604020202020204" pitchFamily="34" charset="0"/>
              </a:rPr>
              <a:t>to access services and quick scheduling</a:t>
            </a:r>
            <a:endParaRPr lang="en-US" sz="1600"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775734"/>
            <a:ext cx="2569792" cy="769441"/>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Located</a:t>
            </a:r>
          </a:p>
          <a:p>
            <a:pPr algn="ctr"/>
            <a:r>
              <a:rPr lang="en-US" sz="1200" dirty="0">
                <a:solidFill>
                  <a:srgbClr val="532E1F"/>
                </a:solidFill>
                <a:latin typeface="Montserrat" panose="00000500000000000000" pitchFamily="2" charset="0"/>
                <a:cs typeface="Arial" panose="020B0604020202020204" pitchFamily="34" charset="0"/>
              </a:rPr>
              <a:t>on the WMU Campus</a:t>
            </a:r>
            <a:endParaRPr lang="en-US" sz="700" dirty="0">
              <a:solidFill>
                <a:srgbClr val="532E1F"/>
              </a:solidFill>
              <a:latin typeface="Montserrat" panose="000005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14146" y="336268"/>
            <a:ext cx="6329854" cy="584775"/>
          </a:xfrm>
          <a:prstGeom prst="rect">
            <a:avLst/>
          </a:prstGeom>
          <a:noFill/>
        </p:spPr>
        <p:txBody>
          <a:bodyPr wrap="square" rtlCol="0">
            <a:spAutoFit/>
          </a:bodyPr>
          <a:lstStyle/>
          <a:p>
            <a:pPr algn="ctr"/>
            <a:r>
              <a:rPr lang="en-US" sz="3200" dirty="0" err="1">
                <a:latin typeface="Montserrat Bold"/>
                <a:cs typeface="Arial" panose="020B0604020202020204" pitchFamily="34" charset="0"/>
              </a:rPr>
              <a:t>Sindecuse</a:t>
            </a:r>
            <a:r>
              <a:rPr lang="en-US" sz="3200" dirty="0">
                <a:latin typeface="Montserrat Bold"/>
                <a:cs typeface="Arial" panose="020B0604020202020204" pitchFamily="34" charset="0"/>
              </a:rPr>
              <a:t> Health Center</a:t>
            </a:r>
          </a:p>
        </p:txBody>
      </p:sp>
      <p:pic>
        <p:nvPicPr>
          <p:cNvPr id="15" name="Picture 14">
            <a:extLst>
              <a:ext uri="{FF2B5EF4-FFF2-40B4-BE49-F238E27FC236}">
                <a16:creationId xmlns:a16="http://schemas.microsoft.com/office/drawing/2014/main" id="{345B6F85-574B-43AC-81C6-4AAF87CE09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 t="21549" r="-266" b="4778"/>
          <a:stretch/>
        </p:blipFill>
        <p:spPr>
          <a:xfrm>
            <a:off x="3322544" y="1077796"/>
            <a:ext cx="2250875" cy="3367595"/>
          </a:xfrm>
          <a:prstGeom prst="rect">
            <a:avLst/>
          </a:prstGeom>
        </p:spPr>
      </p:pic>
      <p:pic>
        <p:nvPicPr>
          <p:cNvPr id="20" name="Picture 19">
            <a:extLst>
              <a:ext uri="{FF2B5EF4-FFF2-40B4-BE49-F238E27FC236}">
                <a16:creationId xmlns:a16="http://schemas.microsoft.com/office/drawing/2014/main" id="{965A2BCE-7636-420F-9159-18E0B937A19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07"/>
          <a:stretch/>
        </p:blipFill>
        <p:spPr>
          <a:xfrm>
            <a:off x="5665277" y="2845213"/>
            <a:ext cx="2606355" cy="1600178"/>
          </a:xfrm>
          <a:prstGeom prst="rect">
            <a:avLst/>
          </a:prstGeom>
        </p:spPr>
      </p:pic>
      <p:pic>
        <p:nvPicPr>
          <p:cNvPr id="21" name="Picture 20">
            <a:extLst>
              <a:ext uri="{FF2B5EF4-FFF2-40B4-BE49-F238E27FC236}">
                <a16:creationId xmlns:a16="http://schemas.microsoft.com/office/drawing/2014/main" id="{B68AC47D-0B87-4909-8A9D-D1453E9AED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086"/>
          <a:stretch/>
        </p:blipFill>
        <p:spPr>
          <a:xfrm>
            <a:off x="5665277" y="1086076"/>
            <a:ext cx="2663579" cy="1648863"/>
          </a:xfrm>
          <a:prstGeom prst="rect">
            <a:avLst/>
          </a:prstGeom>
        </p:spPr>
      </p:pic>
      <p:sp>
        <p:nvSpPr>
          <p:cNvPr id="18" name="TextBox 17">
            <a:extLst>
              <a:ext uri="{FF2B5EF4-FFF2-40B4-BE49-F238E27FC236}">
                <a16:creationId xmlns:a16="http://schemas.microsoft.com/office/drawing/2014/main" id="{E7913685-3420-4DD6-997A-75F6DB0C4EA1}"/>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900459297"/>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20023" y="151284"/>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Waldo Library</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43200" y="465099"/>
            <a:ext cx="2569792" cy="830997"/>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Top 100 </a:t>
            </a:r>
          </a:p>
          <a:p>
            <a:pPr algn="ctr"/>
            <a:r>
              <a:rPr lang="en-US" sz="1200" dirty="0">
                <a:solidFill>
                  <a:srgbClr val="532E1F"/>
                </a:solidFill>
                <a:latin typeface="Montserrat" panose="00000500000000000000" pitchFamily="2" charset="0"/>
                <a:cs typeface="Arial" panose="020B0604020202020204" pitchFamily="34" charset="0"/>
              </a:rPr>
              <a:t>Library systems in the country</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9" y="1931067"/>
            <a:ext cx="2581664" cy="1200329"/>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4.9M+</a:t>
            </a:r>
          </a:p>
          <a:p>
            <a:pPr algn="ctr"/>
            <a:r>
              <a:rPr lang="en-US" sz="1200" dirty="0">
                <a:solidFill>
                  <a:srgbClr val="532E1F"/>
                </a:solidFill>
                <a:latin typeface="Montserrat" panose="00000500000000000000" pitchFamily="2" charset="0"/>
                <a:cs typeface="Arial" panose="020B0604020202020204" pitchFamily="34" charset="0"/>
              </a:rPr>
              <a:t>Items available for students including books, journals and electronic media</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23178" y="3626455"/>
            <a:ext cx="2569793" cy="1184940"/>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Study</a:t>
            </a:r>
            <a:endParaRPr lang="en-US" sz="3200" b="1" dirty="0">
              <a:solidFill>
                <a:srgbClr val="532E1F"/>
              </a:solidFill>
              <a:latin typeface="Montserrat" panose="00000500000000000000" pitchFamily="2" charset="0"/>
              <a:cs typeface="Arial" panose="020B0604020202020204" pitchFamily="34" charset="0"/>
            </a:endParaRPr>
          </a:p>
          <a:p>
            <a:pPr algn="ctr"/>
            <a:r>
              <a:rPr lang="en-US" sz="1200" dirty="0">
                <a:solidFill>
                  <a:srgbClr val="532E1F"/>
                </a:solidFill>
                <a:latin typeface="Montserrat" panose="00000500000000000000" pitchFamily="2" charset="0"/>
                <a:cs typeface="Arial" panose="020B0604020202020204" pitchFamily="34" charset="0"/>
              </a:rPr>
              <a:t>spaces available for </a:t>
            </a:r>
          </a:p>
          <a:p>
            <a:pPr algn="ctr"/>
            <a:r>
              <a:rPr lang="en-US" sz="1200" dirty="0">
                <a:solidFill>
                  <a:srgbClr val="532E1F"/>
                </a:solidFill>
                <a:latin typeface="Montserrat" panose="00000500000000000000" pitchFamily="2" charset="0"/>
                <a:cs typeface="Arial" panose="020B0604020202020204" pitchFamily="34" charset="0"/>
              </a:rPr>
              <a:t>individuals and groups</a:t>
            </a:r>
          </a:p>
          <a:p>
            <a:pPr algn="ctr"/>
            <a:endParaRPr lang="en-US" sz="1100" dirty="0">
              <a:solidFill>
                <a:srgbClr val="532E1F"/>
              </a:solidFill>
              <a:latin typeface="Montserrat" panose="00000500000000000000" pitchFamily="2" charset="0"/>
              <a:cs typeface="Arial" panose="020B0604020202020204" pitchFamily="34" charset="0"/>
            </a:endParaRPr>
          </a:p>
        </p:txBody>
      </p:sp>
      <p:pic>
        <p:nvPicPr>
          <p:cNvPr id="15" name="Picture 14">
            <a:extLst>
              <a:ext uri="{FF2B5EF4-FFF2-40B4-BE49-F238E27FC236}">
                <a16:creationId xmlns:a16="http://schemas.microsoft.com/office/drawing/2014/main" id="{5CF09892-8350-4245-B718-8635EEA7C3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981" y="944095"/>
            <a:ext cx="2321610" cy="3478545"/>
          </a:xfrm>
          <a:prstGeom prst="rect">
            <a:avLst/>
          </a:prstGeom>
        </p:spPr>
      </p:pic>
      <p:pic>
        <p:nvPicPr>
          <p:cNvPr id="16" name="Picture 15">
            <a:extLst>
              <a:ext uri="{FF2B5EF4-FFF2-40B4-BE49-F238E27FC236}">
                <a16:creationId xmlns:a16="http://schemas.microsoft.com/office/drawing/2014/main" id="{1BF35546-103A-48DD-89F0-958F54C8E8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276" r="2278"/>
          <a:stretch/>
        </p:blipFill>
        <p:spPr>
          <a:xfrm>
            <a:off x="3080241" y="944095"/>
            <a:ext cx="2624208" cy="1620458"/>
          </a:xfrm>
          <a:prstGeom prst="rect">
            <a:avLst/>
          </a:prstGeom>
        </p:spPr>
      </p:pic>
      <p:pic>
        <p:nvPicPr>
          <p:cNvPr id="19" name="Picture 18">
            <a:extLst>
              <a:ext uri="{FF2B5EF4-FFF2-40B4-BE49-F238E27FC236}">
                <a16:creationId xmlns:a16="http://schemas.microsoft.com/office/drawing/2014/main" id="{3C77EEF6-C5AA-4D52-B45F-3C835B2262F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208"/>
          <a:stretch/>
        </p:blipFill>
        <p:spPr>
          <a:xfrm>
            <a:off x="3080241" y="2816802"/>
            <a:ext cx="2624208" cy="1619306"/>
          </a:xfrm>
          <a:prstGeom prst="rect">
            <a:avLst/>
          </a:prstGeom>
        </p:spPr>
      </p:pic>
      <p:pic>
        <p:nvPicPr>
          <p:cNvPr id="17" name="Picture 12" descr="Picture 12">
            <a:extLst>
              <a:ext uri="{FF2B5EF4-FFF2-40B4-BE49-F238E27FC236}">
                <a16:creationId xmlns:a16="http://schemas.microsoft.com/office/drawing/2014/main" id="{40999770-7BCD-45A8-9156-A935300024E3}"/>
              </a:ext>
            </a:extLst>
          </p:cNvPr>
          <p:cNvPicPr>
            <a:picLocks noChangeAspect="1"/>
          </p:cNvPicPr>
          <p:nvPr/>
        </p:nvPicPr>
        <p:blipFill>
          <a:blip r:embed="rId4"/>
          <a:stretch>
            <a:fillRect/>
          </a:stretch>
        </p:blipFill>
        <p:spPr>
          <a:xfrm>
            <a:off x="179585" y="4500839"/>
            <a:ext cx="936792" cy="297584"/>
          </a:xfrm>
          <a:prstGeom prst="rect">
            <a:avLst/>
          </a:prstGeom>
          <a:ln w="12700">
            <a:miter lim="400000"/>
          </a:ln>
        </p:spPr>
      </p:pic>
      <p:sp>
        <p:nvSpPr>
          <p:cNvPr id="18" name="TextBox 17">
            <a:extLst>
              <a:ext uri="{FF2B5EF4-FFF2-40B4-BE49-F238E27FC236}">
                <a16:creationId xmlns:a16="http://schemas.microsoft.com/office/drawing/2014/main" id="{ECFE6546-976B-48C2-8D89-0A6EAC8CBCB4}"/>
              </a:ext>
            </a:extLst>
          </p:cNvPr>
          <p:cNvSpPr txBox="1"/>
          <p:nvPr/>
        </p:nvSpPr>
        <p:spPr>
          <a:xfrm>
            <a:off x="125959" y="4841576"/>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766258206"/>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38211" y="448255"/>
            <a:ext cx="2569792" cy="830997"/>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25,000</a:t>
            </a:r>
          </a:p>
          <a:p>
            <a:pPr algn="ctr"/>
            <a:r>
              <a:rPr lang="en-US" sz="1200" dirty="0">
                <a:solidFill>
                  <a:srgbClr val="532E1F"/>
                </a:solidFill>
                <a:latin typeface="Montserrat" panose="00000500000000000000" pitchFamily="2" charset="0"/>
                <a:cs typeface="Arial" panose="020B0604020202020204" pitchFamily="34" charset="0"/>
              </a:rPr>
              <a:t>jobs posted</a:t>
            </a:r>
            <a:endParaRPr lang="en-US" sz="500" dirty="0">
              <a:solidFill>
                <a:srgbClr val="532E1F"/>
              </a:solidFill>
              <a:latin typeface="Montserrat"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09605"/>
            <a:ext cx="2569792" cy="1015663"/>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30+</a:t>
            </a:r>
          </a:p>
          <a:p>
            <a:pPr algn="ctr"/>
            <a:r>
              <a:rPr lang="en-US" sz="1200" dirty="0">
                <a:solidFill>
                  <a:srgbClr val="532E1F"/>
                </a:solidFill>
                <a:latin typeface="Montserrat" panose="00000500000000000000" pitchFamily="2" charset="0"/>
                <a:cs typeface="Arial" panose="020B0604020202020204" pitchFamily="34" charset="0"/>
              </a:rPr>
              <a:t>industries covered for </a:t>
            </a:r>
          </a:p>
          <a:p>
            <a:pPr algn="ctr"/>
            <a:r>
              <a:rPr lang="en-US" sz="1200" dirty="0">
                <a:solidFill>
                  <a:srgbClr val="532E1F"/>
                </a:solidFill>
                <a:latin typeface="Montserrat" panose="00000500000000000000" pitchFamily="2" charset="0"/>
                <a:cs typeface="Arial" panose="020B0604020202020204" pitchFamily="34" charset="0"/>
              </a:rPr>
              <a:t>practice interviews</a:t>
            </a:r>
            <a:endParaRPr lang="en-US" sz="1600"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755621"/>
            <a:ext cx="2569792" cy="769441"/>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3,000+</a:t>
            </a:r>
          </a:p>
          <a:p>
            <a:pPr algn="ctr"/>
            <a:r>
              <a:rPr lang="en-US" sz="1200" dirty="0">
                <a:solidFill>
                  <a:srgbClr val="532E1F"/>
                </a:solidFill>
                <a:latin typeface="Montserrat" panose="00000500000000000000" pitchFamily="2" charset="0"/>
                <a:cs typeface="Arial" panose="020B0604020202020204" pitchFamily="34" charset="0"/>
              </a:rPr>
              <a:t>internships by major</a:t>
            </a:r>
            <a:endParaRPr lang="en-US" sz="700" dirty="0">
              <a:solidFill>
                <a:srgbClr val="532E1F"/>
              </a:solidFill>
              <a:latin typeface="Montserrat" panose="000005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20289" y="64504"/>
            <a:ext cx="6329854"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Career &amp; Student Employment Services</a:t>
            </a:r>
          </a:p>
        </p:txBody>
      </p:sp>
      <p:sp>
        <p:nvSpPr>
          <p:cNvPr id="18" name="TextBox 17">
            <a:extLst>
              <a:ext uri="{FF2B5EF4-FFF2-40B4-BE49-F238E27FC236}">
                <a16:creationId xmlns:a16="http://schemas.microsoft.com/office/drawing/2014/main" id="{C4890F54-11CA-4947-8E06-25BAEEFE5734}"/>
              </a:ext>
            </a:extLst>
          </p:cNvPr>
          <p:cNvSpPr txBox="1"/>
          <p:nvPr/>
        </p:nvSpPr>
        <p:spPr>
          <a:xfrm>
            <a:off x="3122399" y="1809004"/>
            <a:ext cx="2552203" cy="2585323"/>
          </a:xfrm>
          <a:prstGeom prst="rect">
            <a:avLst/>
          </a:prstGeom>
          <a:noFill/>
        </p:spPr>
        <p:txBody>
          <a:bodyPr wrap="square" rtlCol="0">
            <a:spAutoFit/>
          </a:bodyPr>
          <a:lstStyle/>
          <a:p>
            <a:pPr marL="457200" indent="-457200">
              <a:buFont typeface="Arial" panose="020B0604020202020204" pitchFamily="34" charset="0"/>
              <a:buChar char="•"/>
            </a:pPr>
            <a:r>
              <a:rPr lang="en-US" dirty="0">
                <a:latin typeface="Montserrat" panose="00000500000000000000" pitchFamily="2" charset="0"/>
                <a:cs typeface="Arial" panose="020B0604020202020204" pitchFamily="34" charset="0"/>
              </a:rPr>
              <a:t>Get career advice</a:t>
            </a:r>
          </a:p>
          <a:p>
            <a:pPr marL="457200" indent="-45720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457200" indent="-457200">
              <a:buFont typeface="Arial" panose="020B0604020202020204" pitchFamily="34" charset="0"/>
              <a:buChar char="•"/>
            </a:pPr>
            <a:r>
              <a:rPr lang="en-US" dirty="0">
                <a:latin typeface="Montserrat" panose="00000500000000000000" pitchFamily="2" charset="0"/>
                <a:cs typeface="Arial" panose="020B0604020202020204" pitchFamily="34" charset="0"/>
              </a:rPr>
              <a:t>Explore career options</a:t>
            </a:r>
          </a:p>
          <a:p>
            <a:pPr marL="457200" indent="-45720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457200" indent="-457200">
              <a:buFont typeface="Arial" panose="020B0604020202020204" pitchFamily="34" charset="0"/>
              <a:buChar char="•"/>
            </a:pPr>
            <a:r>
              <a:rPr lang="en-US" dirty="0">
                <a:latin typeface="Montserrat" panose="00000500000000000000" pitchFamily="2" charset="0"/>
                <a:cs typeface="Arial" panose="020B0604020202020204" pitchFamily="34" charset="0"/>
              </a:rPr>
              <a:t>Meet employers</a:t>
            </a:r>
          </a:p>
          <a:p>
            <a:pPr marL="457200" indent="-457200">
              <a:buFont typeface="Arial" panose="020B0604020202020204" pitchFamily="34" charset="0"/>
              <a:buChar char="•"/>
            </a:pPr>
            <a:endParaRPr lang="en-US" dirty="0">
              <a:latin typeface="Montserrat" panose="00000500000000000000" pitchFamily="2" charset="0"/>
              <a:cs typeface="Arial" panose="020B0604020202020204" pitchFamily="34" charset="0"/>
            </a:endParaRPr>
          </a:p>
          <a:p>
            <a:pPr marL="457200" indent="-457200">
              <a:buFont typeface="Arial" panose="020B0604020202020204" pitchFamily="34" charset="0"/>
              <a:buChar char="•"/>
            </a:pPr>
            <a:r>
              <a:rPr lang="en-US" dirty="0">
                <a:latin typeface="Montserrat" panose="00000500000000000000" pitchFamily="2" charset="0"/>
                <a:cs typeface="Arial" panose="020B0604020202020204" pitchFamily="34" charset="0"/>
              </a:rPr>
              <a:t>Look for jobs</a:t>
            </a:r>
          </a:p>
        </p:txBody>
      </p:sp>
      <p:pic>
        <p:nvPicPr>
          <p:cNvPr id="3" name="Picture 2">
            <a:extLst>
              <a:ext uri="{FF2B5EF4-FFF2-40B4-BE49-F238E27FC236}">
                <a16:creationId xmlns:a16="http://schemas.microsoft.com/office/drawing/2014/main" id="{1DAFCD09-09A8-4503-A1CF-FA212738F3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0746" y="1809004"/>
            <a:ext cx="3203477" cy="2135651"/>
          </a:xfrm>
          <a:prstGeom prst="rect">
            <a:avLst/>
          </a:prstGeom>
        </p:spPr>
      </p:pic>
      <p:sp>
        <p:nvSpPr>
          <p:cNvPr id="15" name="TextBox 14">
            <a:extLst>
              <a:ext uri="{FF2B5EF4-FFF2-40B4-BE49-F238E27FC236}">
                <a16:creationId xmlns:a16="http://schemas.microsoft.com/office/drawing/2014/main" id="{C0F365E2-2995-4BE6-AC5D-EDAF2797EF64}"/>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840774770"/>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E7FA35-64E4-4D90-B641-9CFB9CF9B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2" t="-4239" r="10268" b="-1"/>
          <a:stretch/>
        </p:blipFill>
        <p:spPr>
          <a:xfrm>
            <a:off x="0" y="-218049"/>
            <a:ext cx="4859079" cy="5361549"/>
          </a:xfrm>
          <a:prstGeom prst="rect">
            <a:avLst/>
          </a:prstGeom>
        </p:spPr>
      </p:pic>
      <p:sp>
        <p:nvSpPr>
          <p:cNvPr id="132" name="TextBox 9"/>
          <p:cNvSpPr txBox="1"/>
          <p:nvPr/>
        </p:nvSpPr>
        <p:spPr>
          <a:xfrm>
            <a:off x="4859079" y="838781"/>
            <a:ext cx="428492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Campus Life</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7" name="TextBox 6">
            <a:extLst>
              <a:ext uri="{FF2B5EF4-FFF2-40B4-BE49-F238E27FC236}">
                <a16:creationId xmlns:a16="http://schemas.microsoft.com/office/drawing/2014/main" id="{8797E12F-82C8-4FC3-ACE3-873CD57A9CD3}"/>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716594868"/>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34645" y="251455"/>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On-Campus Dining</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39232"/>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4</a:t>
            </a:r>
          </a:p>
          <a:p>
            <a:pPr algn="ctr"/>
            <a:r>
              <a:rPr lang="en-US" sz="1200" dirty="0">
                <a:solidFill>
                  <a:srgbClr val="532E1F"/>
                </a:solidFill>
                <a:latin typeface="Montserrat" panose="00000500000000000000" pitchFamily="2" charset="0"/>
                <a:cs typeface="Arial" panose="020B0604020202020204" pitchFamily="34" charset="0"/>
              </a:rPr>
              <a:t>dining centers available daily from breakfast through dinner</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51197" y="1971048"/>
            <a:ext cx="2550446"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7</a:t>
            </a:r>
          </a:p>
          <a:p>
            <a:pPr algn="ctr"/>
            <a:r>
              <a:rPr lang="en-US" sz="1200" dirty="0">
                <a:solidFill>
                  <a:srgbClr val="532E1F"/>
                </a:solidFill>
                <a:latin typeface="Montserrat" panose="00000500000000000000" pitchFamily="2" charset="0"/>
                <a:cs typeface="Arial" panose="020B0604020202020204" pitchFamily="34" charset="0"/>
              </a:rPr>
              <a:t>cafes across campus accept cash and dining dollars</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57822" y="3811054"/>
            <a:ext cx="2500505" cy="769441"/>
          </a:xfrm>
          <a:prstGeom prst="rect">
            <a:avLst/>
          </a:prstGeom>
          <a:noFill/>
        </p:spPr>
        <p:txBody>
          <a:bodyPr wrap="square" rtlCol="0">
            <a:spAutoFit/>
          </a:bodyPr>
          <a:lstStyle/>
          <a:p>
            <a:pPr algn="ctr"/>
            <a:r>
              <a:rPr lang="en-US" sz="3200" b="1" dirty="0">
                <a:solidFill>
                  <a:srgbClr val="532E1F"/>
                </a:solidFill>
                <a:latin typeface="Montserrat" panose="00000500000000000000" pitchFamily="2" charset="0"/>
                <a:cs typeface="Arial" panose="020B0604020202020204" pitchFamily="34" charset="0"/>
              </a:rPr>
              <a:t>Carry-Out</a:t>
            </a:r>
          </a:p>
          <a:p>
            <a:pPr algn="ctr"/>
            <a:r>
              <a:rPr lang="en-US" sz="1200" dirty="0">
                <a:solidFill>
                  <a:srgbClr val="532E1F"/>
                </a:solidFill>
                <a:latin typeface="Montserrat" panose="00000500000000000000" pitchFamily="2" charset="0"/>
                <a:cs typeface="Arial" panose="020B0604020202020204" pitchFamily="34" charset="0"/>
              </a:rPr>
              <a:t>options available</a:t>
            </a:r>
          </a:p>
        </p:txBody>
      </p:sp>
      <p:pic>
        <p:nvPicPr>
          <p:cNvPr id="30" name="Picture 29">
            <a:extLst>
              <a:ext uri="{FF2B5EF4-FFF2-40B4-BE49-F238E27FC236}">
                <a16:creationId xmlns:a16="http://schemas.microsoft.com/office/drawing/2014/main" id="{3E77731C-04FB-4A13-A52C-7775D3570E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365" b="12571"/>
          <a:stretch/>
        </p:blipFill>
        <p:spPr>
          <a:xfrm>
            <a:off x="1228439" y="2924553"/>
            <a:ext cx="3853924" cy="1879715"/>
          </a:xfrm>
          <a:prstGeom prst="rect">
            <a:avLst/>
          </a:prstGeom>
        </p:spPr>
      </p:pic>
      <p:pic>
        <p:nvPicPr>
          <p:cNvPr id="31" name="Picture 30">
            <a:extLst>
              <a:ext uri="{FF2B5EF4-FFF2-40B4-BE49-F238E27FC236}">
                <a16:creationId xmlns:a16="http://schemas.microsoft.com/office/drawing/2014/main" id="{865895FD-F79D-47AB-B95F-B0557E80D9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508" y="1087292"/>
            <a:ext cx="2499098" cy="1666065"/>
          </a:xfrm>
          <a:prstGeom prst="rect">
            <a:avLst/>
          </a:prstGeom>
        </p:spPr>
      </p:pic>
      <p:pic>
        <p:nvPicPr>
          <p:cNvPr id="32" name="Picture 31">
            <a:extLst>
              <a:ext uri="{FF2B5EF4-FFF2-40B4-BE49-F238E27FC236}">
                <a16:creationId xmlns:a16="http://schemas.microsoft.com/office/drawing/2014/main" id="{16AAF752-FE9E-4962-9D22-BDE80E73E4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7704" y="1087293"/>
            <a:ext cx="2495780" cy="1666065"/>
          </a:xfrm>
          <a:prstGeom prst="rect">
            <a:avLst/>
          </a:prstGeom>
        </p:spPr>
      </p:pic>
      <p:pic>
        <p:nvPicPr>
          <p:cNvPr id="15" name="Picture 12" descr="Picture 12">
            <a:extLst>
              <a:ext uri="{FF2B5EF4-FFF2-40B4-BE49-F238E27FC236}">
                <a16:creationId xmlns:a16="http://schemas.microsoft.com/office/drawing/2014/main" id="{685C76A9-A4AB-434A-8D4B-CCC214391256}"/>
              </a:ext>
            </a:extLst>
          </p:cNvPr>
          <p:cNvPicPr>
            <a:picLocks noChangeAspect="1"/>
          </p:cNvPicPr>
          <p:nvPr/>
        </p:nvPicPr>
        <p:blipFill>
          <a:blip r:embed="rId4"/>
          <a:stretch>
            <a:fillRect/>
          </a:stretch>
        </p:blipFill>
        <p:spPr>
          <a:xfrm>
            <a:off x="179585" y="4500839"/>
            <a:ext cx="936792" cy="297584"/>
          </a:xfrm>
          <a:prstGeom prst="rect">
            <a:avLst/>
          </a:prstGeom>
          <a:ln w="12700">
            <a:miter lim="400000"/>
          </a:ln>
        </p:spPr>
      </p:pic>
      <p:sp>
        <p:nvSpPr>
          <p:cNvPr id="16" name="TextBox 15">
            <a:extLst>
              <a:ext uri="{FF2B5EF4-FFF2-40B4-BE49-F238E27FC236}">
                <a16:creationId xmlns:a16="http://schemas.microsoft.com/office/drawing/2014/main" id="{62C81845-B358-4D6F-AE6B-4508B3DF87CF}"/>
              </a:ext>
            </a:extLst>
          </p:cNvPr>
          <p:cNvSpPr txBox="1"/>
          <p:nvPr/>
        </p:nvSpPr>
        <p:spPr>
          <a:xfrm>
            <a:off x="125959" y="4841576"/>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63873326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7426" y="433295"/>
            <a:ext cx="2569792" cy="923330"/>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 in 4</a:t>
            </a:r>
          </a:p>
          <a:p>
            <a:pPr algn="ctr"/>
            <a:r>
              <a:rPr lang="en-US" sz="1200" dirty="0">
                <a:solidFill>
                  <a:srgbClr val="532E1F"/>
                </a:solidFill>
                <a:latin typeface="Montserrat" panose="00000500000000000000" pitchFamily="2" charset="0"/>
                <a:cs typeface="Arial" panose="020B0604020202020204" pitchFamily="34" charset="0"/>
              </a:rPr>
              <a:t>students live on campus</a:t>
            </a:r>
            <a:endParaRPr lang="en-US" sz="500" dirty="0">
              <a:solidFill>
                <a:srgbClr val="532E1F"/>
              </a:solidFill>
              <a:latin typeface="Montserrat"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33704"/>
            <a:ext cx="2569792" cy="923330"/>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20</a:t>
            </a:r>
          </a:p>
          <a:p>
            <a:pPr algn="ctr"/>
            <a:r>
              <a:rPr lang="en-US" sz="1200" dirty="0">
                <a:solidFill>
                  <a:srgbClr val="532E1F"/>
                </a:solidFill>
                <a:latin typeface="Montserrat" panose="00000500000000000000" pitchFamily="2" charset="0"/>
                <a:cs typeface="Arial" panose="020B0604020202020204" pitchFamily="34" charset="0"/>
              </a:rPr>
              <a:t>residence halls</a:t>
            </a:r>
            <a:endParaRPr lang="en-US" sz="1600"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755621"/>
            <a:ext cx="2569792" cy="892552"/>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4</a:t>
            </a:r>
            <a:endParaRPr lang="en-US" sz="3200" b="1" dirty="0">
              <a:solidFill>
                <a:srgbClr val="532E1F"/>
              </a:solidFill>
              <a:latin typeface="Montserrat" panose="00000500000000000000" pitchFamily="2" charset="0"/>
              <a:cs typeface="Arial" panose="020B0604020202020204" pitchFamily="34" charset="0"/>
            </a:endParaRPr>
          </a:p>
          <a:p>
            <a:pPr algn="ctr"/>
            <a:r>
              <a:rPr lang="en-US" sz="1200" dirty="0">
                <a:solidFill>
                  <a:srgbClr val="532E1F"/>
                </a:solidFill>
                <a:latin typeface="Montserrat" panose="00000500000000000000" pitchFamily="2" charset="0"/>
                <a:cs typeface="Arial" panose="020B0604020202020204" pitchFamily="34" charset="0"/>
              </a:rPr>
              <a:t>apartment complexes</a:t>
            </a:r>
            <a:endParaRPr lang="en-US" sz="700" dirty="0">
              <a:solidFill>
                <a:srgbClr val="532E1F"/>
              </a:solidFill>
              <a:latin typeface="Montserrat" panose="000005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20289" y="241694"/>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Residence Halls</a:t>
            </a:r>
          </a:p>
        </p:txBody>
      </p:sp>
      <p:pic>
        <p:nvPicPr>
          <p:cNvPr id="4" name="Picture 3">
            <a:extLst>
              <a:ext uri="{FF2B5EF4-FFF2-40B4-BE49-F238E27FC236}">
                <a16:creationId xmlns:a16="http://schemas.microsoft.com/office/drawing/2014/main" id="{F3C97186-4B23-4CA1-9E40-70DC331B05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9455" y="1242582"/>
            <a:ext cx="4243535" cy="2829023"/>
          </a:xfrm>
          <a:prstGeom prst="rect">
            <a:avLst/>
          </a:prstGeom>
        </p:spPr>
      </p:pic>
      <p:sp>
        <p:nvSpPr>
          <p:cNvPr id="12" name="TextBox 11">
            <a:extLst>
              <a:ext uri="{FF2B5EF4-FFF2-40B4-BE49-F238E27FC236}">
                <a16:creationId xmlns:a16="http://schemas.microsoft.com/office/drawing/2014/main" id="{E0AC09BE-8984-4DCC-9463-3881394ECA02}"/>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02296913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0" y="277533"/>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Student Rec Center</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39232"/>
            <a:ext cx="2569792"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35</a:t>
            </a:r>
          </a:p>
          <a:p>
            <a:pPr algn="ctr"/>
            <a:r>
              <a:rPr lang="en-US" sz="1200" dirty="0">
                <a:solidFill>
                  <a:srgbClr val="532E1F"/>
                </a:solidFill>
                <a:latin typeface="Montserrat" panose="00000500000000000000" pitchFamily="2" charset="0"/>
                <a:cs typeface="Arial" panose="020B0604020202020204" pitchFamily="34" charset="0"/>
              </a:rPr>
              <a:t>intramural sports options ranging from football to badminton</a:t>
            </a: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7" y="1936507"/>
            <a:ext cx="2570264" cy="1261884"/>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$32M</a:t>
            </a:r>
          </a:p>
          <a:p>
            <a:pPr algn="ctr"/>
            <a:r>
              <a:rPr lang="en-US" sz="1200" dirty="0">
                <a:solidFill>
                  <a:srgbClr val="532E1F"/>
                </a:solidFill>
                <a:latin typeface="Montserrat" panose="00000500000000000000" pitchFamily="2" charset="0"/>
                <a:cs typeface="Arial" panose="020B0604020202020204" pitchFamily="34" charset="0"/>
              </a:rPr>
              <a:t>facility that includes aerobic rooms, sports courts, cycling studios and more</a:t>
            </a:r>
          </a:p>
        </p:txBody>
      </p:sp>
      <p:sp>
        <p:nvSpPr>
          <p:cNvPr id="29" name="TextBox 28">
            <a:extLst>
              <a:ext uri="{FF2B5EF4-FFF2-40B4-BE49-F238E27FC236}">
                <a16:creationId xmlns:a16="http://schemas.microsoft.com/office/drawing/2014/main" id="{6375E01A-F442-4E46-8E2C-C4BAB880F860}"/>
              </a:ext>
            </a:extLst>
          </p:cNvPr>
          <p:cNvSpPr txBox="1"/>
          <p:nvPr/>
        </p:nvSpPr>
        <p:spPr>
          <a:xfrm>
            <a:off x="6322708" y="3770986"/>
            <a:ext cx="2570263" cy="830997"/>
          </a:xfrm>
          <a:prstGeom prst="rect">
            <a:avLst/>
          </a:prstGeom>
          <a:noFill/>
        </p:spPr>
        <p:txBody>
          <a:bodyPr wrap="square" rtlCol="0">
            <a:spAutoFit/>
          </a:bodyPr>
          <a:lstStyle/>
          <a:p>
            <a:pPr algn="ctr"/>
            <a:r>
              <a:rPr lang="en-US" sz="3600" b="1" dirty="0">
                <a:solidFill>
                  <a:srgbClr val="532E1F"/>
                </a:solidFill>
                <a:latin typeface="Montserrat" panose="00000500000000000000" pitchFamily="2" charset="0"/>
                <a:cs typeface="Arial" panose="020B0604020202020204" pitchFamily="34" charset="0"/>
              </a:rPr>
              <a:t>376,000+</a:t>
            </a:r>
          </a:p>
          <a:p>
            <a:pPr algn="ctr"/>
            <a:r>
              <a:rPr lang="en-US" sz="1200" dirty="0">
                <a:solidFill>
                  <a:srgbClr val="532E1F"/>
                </a:solidFill>
                <a:latin typeface="Montserrat" panose="00000500000000000000" pitchFamily="2" charset="0"/>
                <a:cs typeface="Arial" panose="020B0604020202020204" pitchFamily="34" charset="0"/>
              </a:rPr>
              <a:t>visits per year</a:t>
            </a:r>
          </a:p>
        </p:txBody>
      </p:sp>
      <p:pic>
        <p:nvPicPr>
          <p:cNvPr id="14" name="Picture 13">
            <a:extLst>
              <a:ext uri="{FF2B5EF4-FFF2-40B4-BE49-F238E27FC236}">
                <a16:creationId xmlns:a16="http://schemas.microsoft.com/office/drawing/2014/main" id="{E26CF136-03DB-4943-8169-DA2D86A6C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580" y="2900297"/>
            <a:ext cx="2161424" cy="1436146"/>
          </a:xfrm>
          <a:prstGeom prst="rect">
            <a:avLst/>
          </a:prstGeom>
        </p:spPr>
      </p:pic>
      <p:pic>
        <p:nvPicPr>
          <p:cNvPr id="15" name="Picture 14">
            <a:extLst>
              <a:ext uri="{FF2B5EF4-FFF2-40B4-BE49-F238E27FC236}">
                <a16:creationId xmlns:a16="http://schemas.microsoft.com/office/drawing/2014/main" id="{22087B74-80E9-43BA-92DD-0AD1B26C7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577" y="1364487"/>
            <a:ext cx="2152427" cy="1436147"/>
          </a:xfrm>
          <a:prstGeom prst="rect">
            <a:avLst/>
          </a:prstGeom>
        </p:spPr>
      </p:pic>
      <p:pic>
        <p:nvPicPr>
          <p:cNvPr id="3" name="Picture 2">
            <a:extLst>
              <a:ext uri="{FF2B5EF4-FFF2-40B4-BE49-F238E27FC236}">
                <a16:creationId xmlns:a16="http://schemas.microsoft.com/office/drawing/2014/main" id="{0BA56A70-8A38-41D9-AF9E-59247655C9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467" r="30668"/>
          <a:stretch/>
        </p:blipFill>
        <p:spPr>
          <a:xfrm>
            <a:off x="3319202" y="1361238"/>
            <a:ext cx="2091462" cy="2975205"/>
          </a:xfrm>
          <a:prstGeom prst="rect">
            <a:avLst/>
          </a:prstGeom>
        </p:spPr>
      </p:pic>
      <p:pic>
        <p:nvPicPr>
          <p:cNvPr id="17" name="Picture 12" descr="Picture 12">
            <a:extLst>
              <a:ext uri="{FF2B5EF4-FFF2-40B4-BE49-F238E27FC236}">
                <a16:creationId xmlns:a16="http://schemas.microsoft.com/office/drawing/2014/main" id="{EC45FC5A-A340-463C-AAB2-2AFDF4EB81DB}"/>
              </a:ext>
            </a:extLst>
          </p:cNvPr>
          <p:cNvPicPr>
            <a:picLocks noChangeAspect="1"/>
          </p:cNvPicPr>
          <p:nvPr/>
        </p:nvPicPr>
        <p:blipFill>
          <a:blip r:embed="rId4"/>
          <a:stretch>
            <a:fillRect/>
          </a:stretch>
        </p:blipFill>
        <p:spPr>
          <a:xfrm>
            <a:off x="179585" y="4500839"/>
            <a:ext cx="936792" cy="297584"/>
          </a:xfrm>
          <a:prstGeom prst="rect">
            <a:avLst/>
          </a:prstGeom>
          <a:ln w="12700">
            <a:miter lim="400000"/>
          </a:ln>
        </p:spPr>
      </p:pic>
      <p:sp>
        <p:nvSpPr>
          <p:cNvPr id="18" name="TextBox 17">
            <a:extLst>
              <a:ext uri="{FF2B5EF4-FFF2-40B4-BE49-F238E27FC236}">
                <a16:creationId xmlns:a16="http://schemas.microsoft.com/office/drawing/2014/main" id="{0FD14E44-284F-4486-9EB3-DA1FDEF25DC5}"/>
              </a:ext>
            </a:extLst>
          </p:cNvPr>
          <p:cNvSpPr txBox="1"/>
          <p:nvPr/>
        </p:nvSpPr>
        <p:spPr>
          <a:xfrm>
            <a:off x="125959" y="4841576"/>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99735877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7426" y="479462"/>
            <a:ext cx="2569792" cy="892552"/>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100+</a:t>
            </a:r>
          </a:p>
          <a:p>
            <a:pPr algn="ctr"/>
            <a:r>
              <a:rPr lang="en-US" sz="1200" dirty="0">
                <a:solidFill>
                  <a:srgbClr val="532E1F"/>
                </a:solidFill>
                <a:latin typeface="Montserrat" panose="00000500000000000000" pitchFamily="2" charset="0"/>
                <a:cs typeface="Arial" panose="020B0604020202020204" pitchFamily="34" charset="0"/>
              </a:rPr>
              <a:t>countries represented</a:t>
            </a:r>
            <a:endParaRPr lang="en-US" sz="500" dirty="0">
              <a:solidFill>
                <a:srgbClr val="532E1F"/>
              </a:solidFill>
              <a:latin typeface="Montserrat"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90767"/>
            <a:ext cx="2569792" cy="923330"/>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1,000</a:t>
            </a:r>
          </a:p>
          <a:p>
            <a:pPr algn="ctr"/>
            <a:r>
              <a:rPr lang="en-US" sz="1200" dirty="0">
                <a:solidFill>
                  <a:srgbClr val="532E1F"/>
                </a:solidFill>
                <a:latin typeface="Montserrat" panose="00000500000000000000" pitchFamily="2" charset="0"/>
                <a:cs typeface="Arial" panose="020B0604020202020204" pitchFamily="34" charset="0"/>
              </a:rPr>
              <a:t>graduate students</a:t>
            </a:r>
            <a:endParaRPr lang="en-US" sz="1600"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755621"/>
            <a:ext cx="2569792" cy="923330"/>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800</a:t>
            </a:r>
          </a:p>
          <a:p>
            <a:pPr algn="ctr"/>
            <a:r>
              <a:rPr lang="en-US" sz="1200" dirty="0">
                <a:solidFill>
                  <a:srgbClr val="532E1F"/>
                </a:solidFill>
                <a:latin typeface="Montserrat" panose="00000500000000000000" pitchFamily="2" charset="0"/>
                <a:cs typeface="Arial" panose="020B0604020202020204" pitchFamily="34" charset="0"/>
              </a:rPr>
              <a:t>undergraduate students</a:t>
            </a:r>
            <a:endParaRPr lang="en-US" sz="700" dirty="0">
              <a:solidFill>
                <a:srgbClr val="532E1F"/>
              </a:solidFill>
              <a:latin typeface="Montserrat" panose="000005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06808" y="97048"/>
            <a:ext cx="6329854"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International Student Population</a:t>
            </a:r>
          </a:p>
        </p:txBody>
      </p:sp>
      <p:pic>
        <p:nvPicPr>
          <p:cNvPr id="12" name="Picture 11">
            <a:extLst>
              <a:ext uri="{FF2B5EF4-FFF2-40B4-BE49-F238E27FC236}">
                <a16:creationId xmlns:a16="http://schemas.microsoft.com/office/drawing/2014/main" id="{F1B35721-2611-4807-A0FA-21444264F4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1100" y="1137577"/>
            <a:ext cx="2722445" cy="1814964"/>
          </a:xfrm>
          <a:prstGeom prst="rect">
            <a:avLst/>
          </a:prstGeom>
        </p:spPr>
      </p:pic>
      <p:pic>
        <p:nvPicPr>
          <p:cNvPr id="15" name="Picture 14">
            <a:extLst>
              <a:ext uri="{FF2B5EF4-FFF2-40B4-BE49-F238E27FC236}">
                <a16:creationId xmlns:a16="http://schemas.microsoft.com/office/drawing/2014/main" id="{1DE8A0B1-AC2C-4321-95C3-0B61F1287B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8574" y="1138792"/>
            <a:ext cx="2723161" cy="1815440"/>
          </a:xfrm>
          <a:prstGeom prst="rect">
            <a:avLst/>
          </a:prstGeom>
        </p:spPr>
      </p:pic>
      <p:pic>
        <p:nvPicPr>
          <p:cNvPr id="18" name="Picture 17">
            <a:extLst>
              <a:ext uri="{FF2B5EF4-FFF2-40B4-BE49-F238E27FC236}">
                <a16:creationId xmlns:a16="http://schemas.microsoft.com/office/drawing/2014/main" id="{61D190CA-FC6E-4B77-A683-01BB381CE5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3847"/>
          <a:stretch/>
        </p:blipFill>
        <p:spPr>
          <a:xfrm>
            <a:off x="3248574" y="3022135"/>
            <a:ext cx="3434277" cy="1965146"/>
          </a:xfrm>
          <a:prstGeom prst="rect">
            <a:avLst/>
          </a:prstGeom>
        </p:spPr>
      </p:pic>
      <p:sp>
        <p:nvSpPr>
          <p:cNvPr id="19" name="TextBox 18">
            <a:extLst>
              <a:ext uri="{FF2B5EF4-FFF2-40B4-BE49-F238E27FC236}">
                <a16:creationId xmlns:a16="http://schemas.microsoft.com/office/drawing/2014/main" id="{A9F2EC92-9163-49B3-9F5A-5F2371CD7750}"/>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41371573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0" name="TextBox 19">
            <a:extLst>
              <a:ext uri="{FF2B5EF4-FFF2-40B4-BE49-F238E27FC236}">
                <a16:creationId xmlns:a16="http://schemas.microsoft.com/office/drawing/2014/main" id="{645C4910-FACC-4529-944E-2649E025A658}"/>
              </a:ext>
            </a:extLst>
          </p:cNvPr>
          <p:cNvSpPr txBox="1"/>
          <p:nvPr/>
        </p:nvSpPr>
        <p:spPr>
          <a:xfrm>
            <a:off x="0" y="149236"/>
            <a:ext cx="6323177" cy="1077218"/>
          </a:xfrm>
          <a:prstGeom prst="rect">
            <a:avLst/>
          </a:prstGeom>
          <a:noFill/>
        </p:spPr>
        <p:txBody>
          <a:bodyPr wrap="square" rtlCol="0">
            <a:spAutoFit/>
          </a:bodyPr>
          <a:lstStyle/>
          <a:p>
            <a:pPr algn="ctr"/>
            <a:r>
              <a:rPr lang="en-US" sz="3200" dirty="0">
                <a:latin typeface="Montserrat Bold"/>
                <a:cs typeface="Arial" panose="020B0604020202020204" pitchFamily="34" charset="0"/>
              </a:rPr>
              <a:t>International Student Activities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407154"/>
            <a:ext cx="2569792" cy="954107"/>
          </a:xfrm>
          <a:prstGeom prst="rect">
            <a:avLst/>
          </a:prstGeom>
          <a:noFill/>
        </p:spPr>
        <p:txBody>
          <a:bodyPr wrap="square" rtlCol="0">
            <a:spAutoFit/>
          </a:bodyPr>
          <a:lstStyle/>
          <a:p>
            <a:pPr algn="ctr"/>
            <a:r>
              <a:rPr lang="en-US" sz="2800" dirty="0">
                <a:solidFill>
                  <a:srgbClr val="532E1F"/>
                </a:solidFill>
                <a:latin typeface="Montserrat SemiBold" panose="00000700000000000000" pitchFamily="2" charset="0"/>
                <a:cs typeface="Arial" panose="020B0604020202020204" pitchFamily="34" charset="0"/>
              </a:rPr>
              <a:t>Parade of Flags</a:t>
            </a:r>
            <a:endParaRPr lang="en-US" sz="1000" dirty="0">
              <a:solidFill>
                <a:srgbClr val="532E1F"/>
              </a:solidFill>
              <a:latin typeface="Montserrat SemiBold" panose="00000700000000000000" pitchFamily="2" charset="0"/>
              <a:cs typeface="Arial" panose="020B0604020202020204" pitchFamily="34" charset="0"/>
            </a:endParaRPr>
          </a:p>
        </p:txBody>
      </p:sp>
      <p:sp>
        <p:nvSpPr>
          <p:cNvPr id="28" name="TextBox 27">
            <a:extLst>
              <a:ext uri="{FF2B5EF4-FFF2-40B4-BE49-F238E27FC236}">
                <a16:creationId xmlns:a16="http://schemas.microsoft.com/office/drawing/2014/main" id="{6186B399-0E0F-430E-8347-1D5A76164CD7}"/>
              </a:ext>
            </a:extLst>
          </p:cNvPr>
          <p:cNvSpPr txBox="1"/>
          <p:nvPr/>
        </p:nvSpPr>
        <p:spPr>
          <a:xfrm>
            <a:off x="6323176" y="2109161"/>
            <a:ext cx="2569792" cy="954107"/>
          </a:xfrm>
          <a:prstGeom prst="rect">
            <a:avLst/>
          </a:prstGeom>
          <a:noFill/>
        </p:spPr>
        <p:txBody>
          <a:bodyPr wrap="square" rtlCol="0">
            <a:spAutoFit/>
          </a:bodyPr>
          <a:lstStyle/>
          <a:p>
            <a:pPr algn="ctr"/>
            <a:r>
              <a:rPr lang="en-US" sz="2800" dirty="0">
                <a:solidFill>
                  <a:srgbClr val="532E1F"/>
                </a:solidFill>
                <a:latin typeface="Montserrat SemiBold" panose="00000700000000000000" pitchFamily="2" charset="0"/>
                <a:cs typeface="Arial" panose="020B0604020202020204" pitchFamily="34" charset="0"/>
              </a:rPr>
              <a:t>International Festival</a:t>
            </a:r>
            <a:endParaRPr lang="en-US" sz="1000" dirty="0">
              <a:solidFill>
                <a:srgbClr val="532E1F"/>
              </a:solidFill>
              <a:latin typeface="Montserrat SemiBold" panose="00000700000000000000" pitchFamily="2" charset="0"/>
              <a:cs typeface="Arial" panose="020B0604020202020204" pitchFamily="34" charset="0"/>
            </a:endParaRPr>
          </a:p>
        </p:txBody>
      </p:sp>
      <p:sp>
        <p:nvSpPr>
          <p:cNvPr id="29" name="TextBox 28">
            <a:extLst>
              <a:ext uri="{FF2B5EF4-FFF2-40B4-BE49-F238E27FC236}">
                <a16:creationId xmlns:a16="http://schemas.microsoft.com/office/drawing/2014/main" id="{6375E01A-F442-4E46-8E2C-C4BAB880F860}"/>
              </a:ext>
            </a:extLst>
          </p:cNvPr>
          <p:cNvSpPr txBox="1"/>
          <p:nvPr/>
        </p:nvSpPr>
        <p:spPr>
          <a:xfrm>
            <a:off x="6357822" y="3618760"/>
            <a:ext cx="2500505" cy="1200329"/>
          </a:xfrm>
          <a:prstGeom prst="rect">
            <a:avLst/>
          </a:prstGeom>
          <a:noFill/>
        </p:spPr>
        <p:txBody>
          <a:bodyPr wrap="square" rtlCol="0">
            <a:spAutoFit/>
          </a:bodyPr>
          <a:lstStyle/>
          <a:p>
            <a:pPr algn="ctr"/>
            <a:r>
              <a:rPr lang="en-US" sz="2400" dirty="0">
                <a:solidFill>
                  <a:srgbClr val="532E1F"/>
                </a:solidFill>
                <a:latin typeface="Montserrat SemiBold" panose="00000700000000000000" pitchFamily="2" charset="0"/>
                <a:cs typeface="Arial" panose="020B0604020202020204" pitchFamily="34" charset="0"/>
              </a:rPr>
              <a:t>International Friendship Program</a:t>
            </a:r>
            <a:endParaRPr lang="en-US" sz="900" dirty="0">
              <a:solidFill>
                <a:srgbClr val="532E1F"/>
              </a:solidFill>
              <a:latin typeface="Montserrat SemiBold" panose="00000700000000000000" pitchFamily="2" charset="0"/>
              <a:cs typeface="Arial" panose="020B0604020202020204" pitchFamily="34" charset="0"/>
            </a:endParaRPr>
          </a:p>
        </p:txBody>
      </p:sp>
      <p:pic>
        <p:nvPicPr>
          <p:cNvPr id="16" name="Picture 15">
            <a:extLst>
              <a:ext uri="{FF2B5EF4-FFF2-40B4-BE49-F238E27FC236}">
                <a16:creationId xmlns:a16="http://schemas.microsoft.com/office/drawing/2014/main" id="{F74EF845-E34B-4DD7-9D61-E7C97E736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94" t="5297" b="2524"/>
          <a:stretch/>
        </p:blipFill>
        <p:spPr>
          <a:xfrm>
            <a:off x="1192138" y="2956193"/>
            <a:ext cx="2423690" cy="1561142"/>
          </a:xfrm>
          <a:prstGeom prst="rect">
            <a:avLst/>
          </a:prstGeom>
        </p:spPr>
      </p:pic>
      <p:pic>
        <p:nvPicPr>
          <p:cNvPr id="17" name="Picture 16">
            <a:extLst>
              <a:ext uri="{FF2B5EF4-FFF2-40B4-BE49-F238E27FC236}">
                <a16:creationId xmlns:a16="http://schemas.microsoft.com/office/drawing/2014/main" id="{781F8399-0B78-4319-B8DC-5CF764CD08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3367" y="1290167"/>
            <a:ext cx="2181602" cy="3221125"/>
          </a:xfrm>
          <a:prstGeom prst="rect">
            <a:avLst/>
          </a:prstGeom>
        </p:spPr>
      </p:pic>
      <p:pic>
        <p:nvPicPr>
          <p:cNvPr id="18" name="Picture 17">
            <a:extLst>
              <a:ext uri="{FF2B5EF4-FFF2-40B4-BE49-F238E27FC236}">
                <a16:creationId xmlns:a16="http://schemas.microsoft.com/office/drawing/2014/main" id="{DA4126C8-4152-448B-AF83-C50184F6D80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129" b="-95"/>
          <a:stretch/>
        </p:blipFill>
        <p:spPr>
          <a:xfrm>
            <a:off x="1192138" y="1296442"/>
            <a:ext cx="2423690" cy="1564156"/>
          </a:xfrm>
          <a:prstGeom prst="rect">
            <a:avLst/>
          </a:prstGeom>
        </p:spPr>
      </p:pic>
      <p:sp>
        <p:nvSpPr>
          <p:cNvPr id="19" name="TextBox 18">
            <a:extLst>
              <a:ext uri="{FF2B5EF4-FFF2-40B4-BE49-F238E27FC236}">
                <a16:creationId xmlns:a16="http://schemas.microsoft.com/office/drawing/2014/main" id="{75979E4A-E999-410B-AE5F-C57ECC734250}"/>
              </a:ext>
            </a:extLst>
          </p:cNvPr>
          <p:cNvSpPr txBox="1"/>
          <p:nvPr/>
        </p:nvSpPr>
        <p:spPr>
          <a:xfrm>
            <a:off x="1082376" y="4521745"/>
            <a:ext cx="4842593" cy="369332"/>
          </a:xfrm>
          <a:prstGeom prst="rect">
            <a:avLst/>
          </a:prstGeom>
          <a:noFill/>
        </p:spPr>
        <p:txBody>
          <a:bodyPr wrap="square" rtlCol="0">
            <a:spAutoFit/>
          </a:bodyPr>
          <a:lstStyle/>
          <a:p>
            <a:pPr algn="ctr"/>
            <a:r>
              <a:rPr lang="en-US" dirty="0">
                <a:solidFill>
                  <a:srgbClr val="532E1F"/>
                </a:solidFill>
                <a:latin typeface="Montserrat" panose="00000500000000000000" pitchFamily="2" charset="0"/>
              </a:rPr>
              <a:t>WMU International Festival</a:t>
            </a:r>
          </a:p>
        </p:txBody>
      </p:sp>
      <p:pic>
        <p:nvPicPr>
          <p:cNvPr id="21" name="Picture 12" descr="Picture 12">
            <a:extLst>
              <a:ext uri="{FF2B5EF4-FFF2-40B4-BE49-F238E27FC236}">
                <a16:creationId xmlns:a16="http://schemas.microsoft.com/office/drawing/2014/main" id="{3FB4787B-DB19-46B0-AA4D-D814397E0C29}"/>
              </a:ext>
            </a:extLst>
          </p:cNvPr>
          <p:cNvPicPr>
            <a:picLocks noChangeAspect="1"/>
          </p:cNvPicPr>
          <p:nvPr/>
        </p:nvPicPr>
        <p:blipFill>
          <a:blip r:embed="rId4"/>
          <a:stretch>
            <a:fillRect/>
          </a:stretch>
        </p:blipFill>
        <p:spPr>
          <a:xfrm>
            <a:off x="179585" y="4500839"/>
            <a:ext cx="936792" cy="297584"/>
          </a:xfrm>
          <a:prstGeom prst="rect">
            <a:avLst/>
          </a:prstGeom>
          <a:ln w="12700">
            <a:miter lim="400000"/>
          </a:ln>
        </p:spPr>
      </p:pic>
      <p:sp>
        <p:nvSpPr>
          <p:cNvPr id="22" name="TextBox 21">
            <a:extLst>
              <a:ext uri="{FF2B5EF4-FFF2-40B4-BE49-F238E27FC236}">
                <a16:creationId xmlns:a16="http://schemas.microsoft.com/office/drawing/2014/main" id="{59BF3FBA-1DDC-4A62-9791-68A8B86C29EB}"/>
              </a:ext>
            </a:extLst>
          </p:cNvPr>
          <p:cNvSpPr txBox="1"/>
          <p:nvPr/>
        </p:nvSpPr>
        <p:spPr>
          <a:xfrm>
            <a:off x="125959" y="4841576"/>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77643753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98C8F0-9678-4B93-A6CC-9F31DE72ED5D}"/>
              </a:ext>
            </a:extLst>
          </p:cNvPr>
          <p:cNvPicPr>
            <a:picLocks noChangeAspect="1"/>
          </p:cNvPicPr>
          <p:nvPr/>
        </p:nvPicPr>
        <p:blipFill rotWithShape="1">
          <a:blip r:embed="rId3">
            <a:extLst>
              <a:ext uri="{28A0092B-C50C-407E-A947-70E740481C1C}">
                <a14:useLocalDpi xmlns:a14="http://schemas.microsoft.com/office/drawing/2010/main" val="0"/>
              </a:ext>
            </a:extLst>
          </a:blip>
          <a:srcRect l="17727" r="11420"/>
          <a:stretch/>
        </p:blipFill>
        <p:spPr>
          <a:xfrm>
            <a:off x="0" y="0"/>
            <a:ext cx="4900348" cy="5187185"/>
          </a:xfrm>
          <a:prstGeom prst="rect">
            <a:avLst/>
          </a:prstGeom>
        </p:spPr>
      </p:pic>
      <p:sp>
        <p:nvSpPr>
          <p:cNvPr id="132" name="TextBox 9"/>
          <p:cNvSpPr txBox="1"/>
          <p:nvPr/>
        </p:nvSpPr>
        <p:spPr>
          <a:xfrm>
            <a:off x="4900348" y="838781"/>
            <a:ext cx="4243652"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Location</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8" name="TextBox 7">
            <a:extLst>
              <a:ext uri="{FF2B5EF4-FFF2-40B4-BE49-F238E27FC236}">
                <a16:creationId xmlns:a16="http://schemas.microsoft.com/office/drawing/2014/main" id="{DEF4AC79-2558-40D2-BE84-25A38DF79D01}"/>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36541227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4354" y="379040"/>
            <a:ext cx="2569792" cy="1077218"/>
          </a:xfrm>
          <a:prstGeom prst="rect">
            <a:avLst/>
          </a:prstGeom>
          <a:noFill/>
        </p:spPr>
        <p:txBody>
          <a:bodyPr wrap="square" rtlCol="0">
            <a:spAutoFit/>
          </a:bodyPr>
          <a:lstStyle/>
          <a:p>
            <a:pPr algn="ctr"/>
            <a:r>
              <a:rPr lang="en-US" sz="3200" dirty="0">
                <a:solidFill>
                  <a:srgbClr val="532E1F"/>
                </a:solidFill>
                <a:latin typeface="Montserrat SemiBold" panose="00000700000000000000" pitchFamily="2" charset="0"/>
                <a:cs typeface="Arial" panose="020B0604020202020204" pitchFamily="34" charset="0"/>
              </a:rPr>
              <a:t>Campus Events</a:t>
            </a:r>
            <a:endParaRPr lang="en-US" sz="600" dirty="0">
              <a:solidFill>
                <a:srgbClr val="532E1F"/>
              </a:solidFill>
              <a:latin typeface="Montserrat SemiBold" panose="000007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90767"/>
            <a:ext cx="2569792" cy="954107"/>
          </a:xfrm>
          <a:prstGeom prst="rect">
            <a:avLst/>
          </a:prstGeom>
          <a:noFill/>
        </p:spPr>
        <p:txBody>
          <a:bodyPr wrap="square" rtlCol="0">
            <a:spAutoFit/>
          </a:bodyPr>
          <a:lstStyle/>
          <a:p>
            <a:pPr algn="ctr"/>
            <a:r>
              <a:rPr lang="en-US" sz="2800" dirty="0">
                <a:solidFill>
                  <a:srgbClr val="532E1F"/>
                </a:solidFill>
                <a:latin typeface="Montserrat SemiBold" panose="00000700000000000000" pitchFamily="2" charset="0"/>
                <a:cs typeface="Arial" panose="020B0604020202020204" pitchFamily="34" charset="0"/>
              </a:rPr>
              <a:t>Intramural</a:t>
            </a:r>
          </a:p>
          <a:p>
            <a:pPr algn="ctr"/>
            <a:r>
              <a:rPr lang="en-US" sz="2800" dirty="0">
                <a:solidFill>
                  <a:srgbClr val="532E1F"/>
                </a:solidFill>
                <a:latin typeface="Montserrat SemiBold" panose="00000700000000000000" pitchFamily="2" charset="0"/>
                <a:cs typeface="Arial" panose="020B0604020202020204" pitchFamily="34" charset="0"/>
              </a:rPr>
              <a:t>Sports</a:t>
            </a:r>
            <a:endParaRPr lang="en-US" sz="1400" dirty="0">
              <a:solidFill>
                <a:srgbClr val="532E1F"/>
              </a:solidFill>
              <a:latin typeface="Montserrat SemiBold" panose="000007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EB40DB36-F3CD-4300-ACD8-9B08F65CD5AE}"/>
              </a:ext>
            </a:extLst>
          </p:cNvPr>
          <p:cNvSpPr txBox="1"/>
          <p:nvPr/>
        </p:nvSpPr>
        <p:spPr>
          <a:xfrm>
            <a:off x="238211" y="3755621"/>
            <a:ext cx="2569792" cy="830997"/>
          </a:xfrm>
          <a:prstGeom prst="rect">
            <a:avLst/>
          </a:prstGeom>
          <a:noFill/>
        </p:spPr>
        <p:txBody>
          <a:bodyPr wrap="square" rtlCol="0">
            <a:spAutoFit/>
          </a:bodyPr>
          <a:lstStyle/>
          <a:p>
            <a:pPr algn="ctr"/>
            <a:r>
              <a:rPr lang="en-US" sz="2400" dirty="0">
                <a:solidFill>
                  <a:srgbClr val="532E1F"/>
                </a:solidFill>
                <a:latin typeface="Montserrat SemiBold" panose="00000700000000000000" pitchFamily="2" charset="0"/>
                <a:cs typeface="Arial" panose="020B0604020202020204" pitchFamily="34" charset="0"/>
              </a:rPr>
              <a:t>Student Organizations</a:t>
            </a:r>
            <a:endParaRPr lang="en-US" sz="600" dirty="0">
              <a:solidFill>
                <a:srgbClr val="532E1F"/>
              </a:solidFill>
              <a:latin typeface="Montserrat SemiBold" panose="000007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06808" y="97048"/>
            <a:ext cx="6329854"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Extracurricular Activities</a:t>
            </a:r>
          </a:p>
        </p:txBody>
      </p:sp>
      <p:pic>
        <p:nvPicPr>
          <p:cNvPr id="19" name="Picture 2" descr="Image result for miller movie night wmu">
            <a:extLst>
              <a:ext uri="{FF2B5EF4-FFF2-40B4-BE49-F238E27FC236}">
                <a16:creationId xmlns:a16="http://schemas.microsoft.com/office/drawing/2014/main" id="{11D6F552-A134-4C8E-B3EC-13EF6321CC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779" y="923214"/>
            <a:ext cx="2742442" cy="182949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B29E84E-176A-43BA-9DBF-50E3BC29EE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3916" y="917649"/>
            <a:ext cx="2762384" cy="1829000"/>
          </a:xfrm>
          <a:prstGeom prst="rect">
            <a:avLst/>
          </a:prstGeom>
          <a:ln>
            <a:noFill/>
          </a:ln>
          <a:effectLst>
            <a:outerShdw sx="1000" sy="1000" algn="tl" rotWithShape="0">
              <a:srgbClr val="333333"/>
            </a:outerShdw>
          </a:effectLst>
        </p:spPr>
      </p:pic>
      <p:pic>
        <p:nvPicPr>
          <p:cNvPr id="24" name="Picture 4" descr="Image result for student organizations wmu">
            <a:extLst>
              <a:ext uri="{FF2B5EF4-FFF2-40B4-BE49-F238E27FC236}">
                <a16:creationId xmlns:a16="http://schemas.microsoft.com/office/drawing/2014/main" id="{5F9AECC2-6B12-4DBE-AEA9-453FF0F0C27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061"/>
          <a:stretch/>
        </p:blipFill>
        <p:spPr bwMode="auto">
          <a:xfrm>
            <a:off x="3876671" y="2906841"/>
            <a:ext cx="3691747" cy="20140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BAF987F-95D1-49D4-B3E0-A415BCCC1B1C}"/>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136049115"/>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F5C6964-43E3-4221-B6BD-BA1DB4E271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64" t="-912" r="16804" b="162"/>
          <a:stretch/>
        </p:blipFill>
        <p:spPr>
          <a:xfrm>
            <a:off x="0" y="-47378"/>
            <a:ext cx="4859079" cy="5234563"/>
          </a:xfrm>
          <a:prstGeom prst="rect">
            <a:avLst/>
          </a:prstGeom>
        </p:spPr>
      </p:pic>
      <p:sp>
        <p:nvSpPr>
          <p:cNvPr id="132" name="TextBox 9"/>
          <p:cNvSpPr txBox="1"/>
          <p:nvPr/>
        </p:nvSpPr>
        <p:spPr>
          <a:xfrm>
            <a:off x="4859079" y="838781"/>
            <a:ext cx="4284921"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Financing</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7" name="TextBox 6">
            <a:extLst>
              <a:ext uri="{FF2B5EF4-FFF2-40B4-BE49-F238E27FC236}">
                <a16:creationId xmlns:a16="http://schemas.microsoft.com/office/drawing/2014/main" id="{E8DAE9BB-8040-4A0C-999C-51DEBABBC672}"/>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66034668"/>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5CD1061-A4D3-4B89-BEEB-680FA9B1D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17" name="TextBox 16">
            <a:extLst>
              <a:ext uri="{FF2B5EF4-FFF2-40B4-BE49-F238E27FC236}">
                <a16:creationId xmlns:a16="http://schemas.microsoft.com/office/drawing/2014/main" id="{C34F3990-8375-4438-9AA3-F7980A690D87}"/>
              </a:ext>
            </a:extLst>
          </p:cNvPr>
          <p:cNvSpPr txBox="1"/>
          <p:nvPr/>
        </p:nvSpPr>
        <p:spPr>
          <a:xfrm>
            <a:off x="0" y="316839"/>
            <a:ext cx="9144000" cy="861774"/>
          </a:xfrm>
          <a:prstGeom prst="rect">
            <a:avLst/>
          </a:prstGeom>
          <a:noFill/>
        </p:spPr>
        <p:txBody>
          <a:bodyPr wrap="square" rtlCol="0">
            <a:spAutoFit/>
          </a:bodyPr>
          <a:lstStyle/>
          <a:p>
            <a:pPr algn="ctr"/>
            <a:r>
              <a:rPr lang="en-US" sz="2800" dirty="0">
                <a:latin typeface="Montserrat Bold"/>
                <a:cs typeface="Arial" panose="020B0604020202020204" pitchFamily="34" charset="0"/>
              </a:rPr>
              <a:t>Estimated Costs for 2024-2025</a:t>
            </a:r>
          </a:p>
          <a:p>
            <a:pPr algn="ctr"/>
            <a:r>
              <a:rPr lang="en-US" sz="2200" dirty="0">
                <a:latin typeface="Montserrat Bold"/>
                <a:cs typeface="Arial" panose="020B0604020202020204" pitchFamily="34" charset="0"/>
              </a:rPr>
              <a:t>Undergraduate</a:t>
            </a:r>
          </a:p>
        </p:txBody>
      </p:sp>
      <p:graphicFrame>
        <p:nvGraphicFramePr>
          <p:cNvPr id="2" name="Table 1">
            <a:extLst>
              <a:ext uri="{FF2B5EF4-FFF2-40B4-BE49-F238E27FC236}">
                <a16:creationId xmlns:a16="http://schemas.microsoft.com/office/drawing/2014/main" id="{8E7A51F2-656B-41F2-844A-B0121773C2C6}"/>
              </a:ext>
            </a:extLst>
          </p:cNvPr>
          <p:cNvGraphicFramePr>
            <a:graphicFrameLocks noGrp="1"/>
          </p:cNvGraphicFramePr>
          <p:nvPr>
            <p:extLst>
              <p:ext uri="{D42A27DB-BD31-4B8C-83A1-F6EECF244321}">
                <p14:modId xmlns:p14="http://schemas.microsoft.com/office/powerpoint/2010/main" val="3565663826"/>
              </p:ext>
            </p:extLst>
          </p:nvPr>
        </p:nvGraphicFramePr>
        <p:xfrm>
          <a:off x="507492" y="1403350"/>
          <a:ext cx="8129016" cy="2484120"/>
        </p:xfrm>
        <a:graphic>
          <a:graphicData uri="http://schemas.openxmlformats.org/drawingml/2006/table">
            <a:tbl>
              <a:tblPr firstRow="1" bandRow="1">
                <a:tableStyleId>{2D5ABB26-0587-4C30-8999-92F81FD0307C}</a:tableStyleId>
              </a:tblPr>
              <a:tblGrid>
                <a:gridCol w="2175418">
                  <a:extLst>
                    <a:ext uri="{9D8B030D-6E8A-4147-A177-3AD203B41FA5}">
                      <a16:colId xmlns:a16="http://schemas.microsoft.com/office/drawing/2014/main" val="1878862424"/>
                    </a:ext>
                  </a:extLst>
                </a:gridCol>
                <a:gridCol w="1772758">
                  <a:extLst>
                    <a:ext uri="{9D8B030D-6E8A-4147-A177-3AD203B41FA5}">
                      <a16:colId xmlns:a16="http://schemas.microsoft.com/office/drawing/2014/main" val="1335273910"/>
                    </a:ext>
                  </a:extLst>
                </a:gridCol>
                <a:gridCol w="2148840">
                  <a:extLst>
                    <a:ext uri="{9D8B030D-6E8A-4147-A177-3AD203B41FA5}">
                      <a16:colId xmlns:a16="http://schemas.microsoft.com/office/drawing/2014/main" val="4102916922"/>
                    </a:ext>
                  </a:extLst>
                </a:gridCol>
                <a:gridCol w="2032000">
                  <a:extLst>
                    <a:ext uri="{9D8B030D-6E8A-4147-A177-3AD203B41FA5}">
                      <a16:colId xmlns:a16="http://schemas.microsoft.com/office/drawing/2014/main" val="303055560"/>
                    </a:ext>
                  </a:extLst>
                </a:gridCol>
              </a:tblGrid>
              <a:tr h="370840">
                <a:tc>
                  <a:txBody>
                    <a:bodyPr/>
                    <a:lstStyle/>
                    <a:p>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1400" b="1" dirty="0">
                          <a:solidFill>
                            <a:schemeClr val="bg1"/>
                          </a:solidFill>
                          <a:latin typeface="Montserrat" panose="00000500000000000000" pitchFamily="2" charset="0"/>
                        </a:rPr>
                        <a:t>Undergraduate*</a:t>
                      </a:r>
                    </a:p>
                    <a:p>
                      <a:pPr algn="ctr"/>
                      <a:r>
                        <a:rPr lang="en-US" sz="1000" b="1" dirty="0">
                          <a:solidFill>
                            <a:schemeClr val="bg1"/>
                          </a:solidFill>
                          <a:latin typeface="Montserrat" panose="00000500000000000000" pitchFamily="2" charset="0"/>
                        </a:rPr>
                        <a:t>(lower</a:t>
                      </a:r>
                      <a:r>
                        <a:rPr lang="en-US" sz="1000" b="1" baseline="0" dirty="0">
                          <a:solidFill>
                            <a:schemeClr val="bg1"/>
                          </a:solidFill>
                          <a:latin typeface="Montserrat" panose="00000500000000000000" pitchFamily="2" charset="0"/>
                        </a:rPr>
                        <a:t> level)**</a:t>
                      </a:r>
                      <a:endParaRPr lang="en-US" sz="1000" b="1" baseline="0" dirty="0">
                        <a:solidFill>
                          <a:schemeClr val="bg1"/>
                        </a:solidFill>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CCC"/>
                    </a:solidFill>
                  </a:tcPr>
                </a:tc>
                <a:tc>
                  <a:txBody>
                    <a:bodyPr/>
                    <a:lstStyle/>
                    <a:p>
                      <a:pPr algn="ctr"/>
                      <a:r>
                        <a:rPr lang="en-US" sz="1400" b="1" dirty="0">
                          <a:solidFill>
                            <a:schemeClr val="bg1"/>
                          </a:solidFill>
                          <a:latin typeface="Montserrat" panose="00000500000000000000" pitchFamily="2" charset="0"/>
                        </a:rPr>
                        <a:t>Dual Enrollment Pathway Program</a:t>
                      </a:r>
                      <a:endParaRPr lang="en-US" sz="1400" b="1" dirty="0">
                        <a:solidFill>
                          <a:schemeClr val="bg1"/>
                        </a:solidFill>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6849"/>
                    </a:solidFill>
                  </a:tcPr>
                </a:tc>
                <a:tc>
                  <a:txBody>
                    <a:bodyPr/>
                    <a:lstStyle/>
                    <a:p>
                      <a:pPr algn="ctr"/>
                      <a:r>
                        <a:rPr lang="en-US" sz="1400" b="1" dirty="0">
                          <a:solidFill>
                            <a:schemeClr val="bg1"/>
                          </a:solidFill>
                          <a:latin typeface="Montserrat" panose="00000500000000000000" pitchFamily="2" charset="0"/>
                        </a:rPr>
                        <a:t>ESL (CELCIS)</a:t>
                      </a:r>
                      <a:endParaRPr lang="en-US" sz="1400" b="1" dirty="0">
                        <a:solidFill>
                          <a:schemeClr val="bg1"/>
                        </a:solidFill>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9A36"/>
                    </a:solidFill>
                  </a:tcPr>
                </a:tc>
                <a:extLst>
                  <a:ext uri="{0D108BD9-81ED-4DB2-BD59-A6C34878D82A}">
                    <a16:rowId xmlns:a16="http://schemas.microsoft.com/office/drawing/2014/main" val="553212353"/>
                  </a:ext>
                </a:extLst>
              </a:tr>
              <a:tr h="334522">
                <a:tc>
                  <a:txBody>
                    <a:bodyPr/>
                    <a:lstStyle/>
                    <a:p>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algn="ctr"/>
                      <a:r>
                        <a:rPr lang="en-US" sz="1600" i="0" dirty="0">
                          <a:latin typeface="Montserrat" panose="00000500000000000000" pitchFamily="2" charset="0"/>
                        </a:rPr>
                        <a:t>1 academic year</a:t>
                      </a:r>
                      <a:endParaRPr lang="en-US" sz="1600" i="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1600" i="0" dirty="0">
                          <a:latin typeface="Montserrat" panose="00000500000000000000" pitchFamily="2" charset="0"/>
                        </a:rPr>
                        <a:t>1 semester</a:t>
                      </a:r>
                      <a:endParaRPr lang="en-US" sz="1600" i="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3457324"/>
                  </a:ext>
                </a:extLst>
              </a:tr>
              <a:tr h="370840">
                <a:tc>
                  <a:txBody>
                    <a:bodyPr/>
                    <a:lstStyle/>
                    <a:p>
                      <a:r>
                        <a:rPr lang="en-US" sz="1400" dirty="0">
                          <a:latin typeface="Montserrat" panose="00000500000000000000" pitchFamily="2" charset="0"/>
                        </a:rPr>
                        <a:t>TOEFL/IELTS/PTE/Duolingo</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ontserrat" panose="00000500000000000000" pitchFamily="2" charset="0"/>
                        </a:rPr>
                        <a:t>71/6.0/48/100</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ontserrat" panose="00000500000000000000" pitchFamily="2" charset="0"/>
                        </a:rPr>
                        <a:t>52-70/5.5/54/85-95</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ontserrat" panose="00000500000000000000" pitchFamily="2" charset="0"/>
                        </a:rPr>
                        <a:t>51/5.0 or below</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150082"/>
                  </a:ext>
                </a:extLst>
              </a:tr>
              <a:tr h="370840">
                <a:tc>
                  <a:txBody>
                    <a:bodyPr/>
                    <a:lstStyle/>
                    <a:p>
                      <a:r>
                        <a:rPr lang="en-US" sz="1400" dirty="0">
                          <a:latin typeface="Montserrat" panose="00000500000000000000" pitchFamily="2" charset="0"/>
                        </a:rPr>
                        <a:t>Tuition and Fees</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$20,533*</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ontserrat" panose="00000500000000000000" pitchFamily="2" charset="0"/>
                        </a:rPr>
                        <a:t>$16,097*</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$6,075</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174582"/>
                  </a:ext>
                </a:extLst>
              </a:tr>
              <a:tr h="370840">
                <a:tc>
                  <a:txBody>
                    <a:bodyPr/>
                    <a:lstStyle/>
                    <a:p>
                      <a:r>
                        <a:rPr lang="en-US" sz="1400" dirty="0">
                          <a:latin typeface="Montserrat" panose="00000500000000000000" pitchFamily="2" charset="0"/>
                        </a:rPr>
                        <a:t>Living Expenses</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 $16,547</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Montserrat" panose="00000500000000000000" pitchFamily="2" charset="0"/>
                        </a:rPr>
                        <a:t> $16,547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$7,930</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6153428"/>
                  </a:ext>
                </a:extLst>
              </a:tr>
              <a:tr h="370840">
                <a:tc>
                  <a:txBody>
                    <a:bodyPr/>
                    <a:lstStyle/>
                    <a:p>
                      <a:r>
                        <a:rPr lang="en-US" sz="1400" b="1" dirty="0">
                          <a:latin typeface="Montserrat" panose="00000500000000000000" pitchFamily="2" charset="0"/>
                        </a:rPr>
                        <a:t>Total</a:t>
                      </a:r>
                      <a:endParaRPr lang="en-US" sz="1400" b="1"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latin typeface="Montserrat" panose="00000500000000000000" pitchFamily="2" charset="0"/>
                        </a:rPr>
                        <a:t>$37,080</a:t>
                      </a:r>
                      <a:endParaRPr lang="en-US" sz="1400" b="1"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Montserrat" panose="00000500000000000000" pitchFamily="2" charset="0"/>
                        </a:rPr>
                        <a:t>$32,644</a:t>
                      </a:r>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latin typeface="Montserrat" panose="00000500000000000000" pitchFamily="2" charset="0"/>
                        </a:rPr>
                        <a:t>$14,005</a:t>
                      </a:r>
                      <a:endParaRPr lang="en-US" sz="1400" b="1"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988365"/>
                  </a:ext>
                </a:extLst>
              </a:tr>
            </a:tbl>
          </a:graphicData>
        </a:graphic>
      </p:graphicFrame>
      <p:sp>
        <p:nvSpPr>
          <p:cNvPr id="9" name="TextBox 8">
            <a:extLst>
              <a:ext uri="{FF2B5EF4-FFF2-40B4-BE49-F238E27FC236}">
                <a16:creationId xmlns:a16="http://schemas.microsoft.com/office/drawing/2014/main" id="{20F91F41-055C-46C9-B1BF-92A23E5D40FF}"/>
              </a:ext>
            </a:extLst>
          </p:cNvPr>
          <p:cNvSpPr txBox="1"/>
          <p:nvPr/>
        </p:nvSpPr>
        <p:spPr>
          <a:xfrm>
            <a:off x="1164727" y="4174638"/>
            <a:ext cx="8825253" cy="392415"/>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  </a:t>
            </a:r>
            <a:r>
              <a:rPr lang="en-US" sz="900" dirty="0">
                <a:latin typeface="Montserrat" panose="00000500000000000000" pitchFamily="2" charset="0"/>
                <a:cs typeface="Arial" panose="020B0604020202020204" pitchFamily="34" charset="0"/>
              </a:rPr>
              <a:t>*Tuition varies based on program of study. </a:t>
            </a:r>
          </a:p>
          <a:p>
            <a:r>
              <a:rPr lang="en-US" sz="900" dirty="0">
                <a:latin typeface="Montserrat" panose="00000500000000000000" pitchFamily="2" charset="0"/>
                <a:cs typeface="Arial" panose="020B0604020202020204" pitchFamily="34" charset="0"/>
              </a:rPr>
              <a:t> **Undergraduate lower level = 0-55 credit hours. Undergraduate upper level = 56+ credits.</a:t>
            </a:r>
          </a:p>
        </p:txBody>
      </p:sp>
      <p:sp>
        <p:nvSpPr>
          <p:cNvPr id="7" name="TextBox 6">
            <a:extLst>
              <a:ext uri="{FF2B5EF4-FFF2-40B4-BE49-F238E27FC236}">
                <a16:creationId xmlns:a16="http://schemas.microsoft.com/office/drawing/2014/main" id="{DF55D721-F6A6-4509-A929-02B6F879EF39}"/>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695786447"/>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B07757-DAF6-4C31-8783-65A47877F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17" name="TextBox 16">
            <a:extLst>
              <a:ext uri="{FF2B5EF4-FFF2-40B4-BE49-F238E27FC236}">
                <a16:creationId xmlns:a16="http://schemas.microsoft.com/office/drawing/2014/main" id="{C34F3990-8375-4438-9AA3-F7980A690D87}"/>
              </a:ext>
            </a:extLst>
          </p:cNvPr>
          <p:cNvSpPr txBox="1"/>
          <p:nvPr/>
        </p:nvSpPr>
        <p:spPr>
          <a:xfrm>
            <a:off x="1411185" y="250396"/>
            <a:ext cx="6329855" cy="430887"/>
          </a:xfrm>
          <a:prstGeom prst="rect">
            <a:avLst/>
          </a:prstGeom>
          <a:noFill/>
        </p:spPr>
        <p:txBody>
          <a:bodyPr wrap="square" rtlCol="0">
            <a:spAutoFit/>
          </a:bodyPr>
          <a:lstStyle/>
          <a:p>
            <a:pPr algn="ctr"/>
            <a:r>
              <a:rPr lang="en-US" sz="2200" dirty="0">
                <a:latin typeface="Montserrat Bold"/>
                <a:cs typeface="Arial" panose="020B0604020202020204" pitchFamily="34" charset="0"/>
              </a:rPr>
              <a:t>Global Education Merit Scholarship (GEM)</a:t>
            </a:r>
          </a:p>
        </p:txBody>
      </p:sp>
      <p:sp>
        <p:nvSpPr>
          <p:cNvPr id="15" name="TextBox 14">
            <a:extLst>
              <a:ext uri="{FF2B5EF4-FFF2-40B4-BE49-F238E27FC236}">
                <a16:creationId xmlns:a16="http://schemas.microsoft.com/office/drawing/2014/main" id="{F932BDD7-A5A1-4C53-BFDA-C2711D2B7A88}"/>
              </a:ext>
            </a:extLst>
          </p:cNvPr>
          <p:cNvSpPr txBox="1"/>
          <p:nvPr/>
        </p:nvSpPr>
        <p:spPr>
          <a:xfrm>
            <a:off x="1402959" y="681283"/>
            <a:ext cx="6329856" cy="584775"/>
          </a:xfrm>
          <a:prstGeom prst="rect">
            <a:avLst/>
          </a:prstGeom>
          <a:noFill/>
        </p:spPr>
        <p:txBody>
          <a:bodyPr wrap="square" rtlCol="0">
            <a:spAutoFit/>
          </a:bodyPr>
          <a:lstStyle/>
          <a:p>
            <a:pPr algn="ctr"/>
            <a:r>
              <a:rPr lang="en-US" sz="1600" dirty="0">
                <a:solidFill>
                  <a:srgbClr val="442416"/>
                </a:solidFill>
                <a:latin typeface="Arial" panose="020B0604020202020204" pitchFamily="34" charset="0"/>
                <a:cs typeface="Arial" panose="020B0604020202020204" pitchFamily="34" charset="0"/>
              </a:rPr>
              <a:t>WMU among only 50% of public universities to offer a scholarship designed for international students!</a:t>
            </a:r>
            <a:endParaRPr lang="en-US" sz="1200" dirty="0">
              <a:solidFill>
                <a:srgbClr val="442416"/>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40C9717-86C3-42BA-A35B-4E98B55C120C}"/>
              </a:ext>
            </a:extLst>
          </p:cNvPr>
          <p:cNvSpPr/>
          <p:nvPr/>
        </p:nvSpPr>
        <p:spPr>
          <a:xfrm>
            <a:off x="1698740" y="2183945"/>
            <a:ext cx="1727212" cy="1846447"/>
          </a:xfrm>
          <a:prstGeom prst="rect">
            <a:avLst/>
          </a:prstGeom>
          <a:solidFill>
            <a:srgbClr val="00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panose="00000500000000000000" pitchFamily="2" charset="0"/>
                <a:cs typeface="Arial" panose="020B0604020202020204" pitchFamily="34" charset="0"/>
              </a:rPr>
              <a:t>MERIT AWARD FOR:</a:t>
            </a:r>
          </a:p>
          <a:p>
            <a:pPr algn="ctr"/>
            <a:endParaRPr lang="en-US" sz="2000" b="1" dirty="0">
              <a:latin typeface="Montserrat" panose="00000500000000000000" pitchFamily="2" charset="0"/>
              <a:cs typeface="Arial" panose="020B0604020202020204" pitchFamily="34" charset="0"/>
            </a:endParaRPr>
          </a:p>
          <a:p>
            <a:pPr algn="ctr"/>
            <a:r>
              <a:rPr lang="en-US" sz="1200" b="1" dirty="0">
                <a:latin typeface="Montserrat" panose="00000500000000000000" pitchFamily="2" charset="0"/>
                <a:cs typeface="Arial" panose="020B0604020202020204" pitchFamily="34" charset="0"/>
              </a:rPr>
              <a:t>First-time international students</a:t>
            </a:r>
          </a:p>
        </p:txBody>
      </p:sp>
      <p:sp>
        <p:nvSpPr>
          <p:cNvPr id="18" name="Rectangle 17">
            <a:extLst>
              <a:ext uri="{FF2B5EF4-FFF2-40B4-BE49-F238E27FC236}">
                <a16:creationId xmlns:a16="http://schemas.microsoft.com/office/drawing/2014/main" id="{3E6DC9C2-DC02-453F-8FFB-D957268BEC94}"/>
              </a:ext>
            </a:extLst>
          </p:cNvPr>
          <p:cNvSpPr/>
          <p:nvPr/>
        </p:nvSpPr>
        <p:spPr>
          <a:xfrm>
            <a:off x="3704281" y="2183945"/>
            <a:ext cx="1727212" cy="1846447"/>
          </a:xfrm>
          <a:prstGeom prst="rect">
            <a:avLst/>
          </a:prstGeom>
          <a:solidFill>
            <a:srgbClr val="E56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panose="00000500000000000000" pitchFamily="2" charset="0"/>
                <a:cs typeface="Arial" panose="020B0604020202020204" pitchFamily="34" charset="0"/>
              </a:rPr>
              <a:t>$10,000 TOTAL</a:t>
            </a:r>
          </a:p>
          <a:p>
            <a:pPr algn="ctr"/>
            <a:endParaRPr lang="en-US" sz="1200" b="1" dirty="0">
              <a:latin typeface="Montserrat" panose="00000500000000000000" pitchFamily="2" charset="0"/>
              <a:cs typeface="Arial" panose="020B0604020202020204" pitchFamily="34" charset="0"/>
            </a:endParaRPr>
          </a:p>
          <a:p>
            <a:pPr algn="ctr"/>
            <a:r>
              <a:rPr lang="en-US" sz="1200" b="1" dirty="0">
                <a:latin typeface="Montserrat" panose="00000500000000000000" pitchFamily="2" charset="0"/>
                <a:cs typeface="Arial" panose="020B0604020202020204" pitchFamily="34" charset="0"/>
              </a:rPr>
              <a:t>$5,000 Disbursements in Fall &amp; Spring semesters</a:t>
            </a:r>
            <a:endParaRPr lang="en-US" sz="1600" dirty="0">
              <a:latin typeface="Montserrat" panose="000005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50B69B86-FBD8-4062-B366-0B3F3B4356B4}"/>
              </a:ext>
            </a:extLst>
          </p:cNvPr>
          <p:cNvSpPr/>
          <p:nvPr/>
        </p:nvSpPr>
        <p:spPr>
          <a:xfrm>
            <a:off x="5709822" y="2183944"/>
            <a:ext cx="1727212" cy="1846447"/>
          </a:xfrm>
          <a:prstGeom prst="rect">
            <a:avLst/>
          </a:prstGeom>
          <a:solidFill>
            <a:srgbClr val="8E9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Montserrat" panose="00000500000000000000" pitchFamily="2" charset="0"/>
              </a:rPr>
              <a:t>RENEWABLE</a:t>
            </a:r>
          </a:p>
          <a:p>
            <a:pPr algn="ctr"/>
            <a:endParaRPr lang="en-US" sz="1200" b="1" dirty="0">
              <a:latin typeface="Montserrat" panose="00000500000000000000" pitchFamily="2" charset="0"/>
            </a:endParaRPr>
          </a:p>
          <a:p>
            <a:pPr algn="ctr"/>
            <a:r>
              <a:rPr lang="en-US" sz="1200" b="1" dirty="0">
                <a:latin typeface="Montserrat" panose="00000500000000000000" pitchFamily="2" charset="0"/>
              </a:rPr>
              <a:t>Renewable up to 8 semesters for undergraduate students and 4 semesters for graduate students</a:t>
            </a:r>
          </a:p>
        </p:txBody>
      </p:sp>
      <p:sp>
        <p:nvSpPr>
          <p:cNvPr id="13" name="TextBox 12">
            <a:extLst>
              <a:ext uri="{FF2B5EF4-FFF2-40B4-BE49-F238E27FC236}">
                <a16:creationId xmlns:a16="http://schemas.microsoft.com/office/drawing/2014/main" id="{913E6B3F-A675-4A3E-998B-64387AB83EB2}"/>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40281883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5CD1061-A4D3-4B89-BEEB-680FA9B1D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17" name="TextBox 16">
            <a:extLst>
              <a:ext uri="{FF2B5EF4-FFF2-40B4-BE49-F238E27FC236}">
                <a16:creationId xmlns:a16="http://schemas.microsoft.com/office/drawing/2014/main" id="{C34F3990-8375-4438-9AA3-F7980A690D87}"/>
              </a:ext>
            </a:extLst>
          </p:cNvPr>
          <p:cNvSpPr txBox="1"/>
          <p:nvPr/>
        </p:nvSpPr>
        <p:spPr>
          <a:xfrm>
            <a:off x="0" y="316839"/>
            <a:ext cx="9144000" cy="861774"/>
          </a:xfrm>
          <a:prstGeom prst="rect">
            <a:avLst/>
          </a:prstGeom>
          <a:noFill/>
        </p:spPr>
        <p:txBody>
          <a:bodyPr wrap="square" rtlCol="0">
            <a:spAutoFit/>
          </a:bodyPr>
          <a:lstStyle/>
          <a:p>
            <a:pPr algn="ctr"/>
            <a:r>
              <a:rPr lang="en-US" sz="2800" dirty="0">
                <a:latin typeface="Montserrat Bold"/>
                <a:cs typeface="Arial" panose="020B0604020202020204" pitchFamily="34" charset="0"/>
              </a:rPr>
              <a:t>Estimated Costs for 2024-2025</a:t>
            </a:r>
          </a:p>
          <a:p>
            <a:pPr algn="ctr"/>
            <a:r>
              <a:rPr lang="en-US" sz="2200" dirty="0">
                <a:latin typeface="Montserrat Bold"/>
                <a:cs typeface="Arial" panose="020B0604020202020204" pitchFamily="34" charset="0"/>
              </a:rPr>
              <a:t>Graduate</a:t>
            </a:r>
          </a:p>
        </p:txBody>
      </p:sp>
      <p:graphicFrame>
        <p:nvGraphicFramePr>
          <p:cNvPr id="2" name="Table 1">
            <a:extLst>
              <a:ext uri="{FF2B5EF4-FFF2-40B4-BE49-F238E27FC236}">
                <a16:creationId xmlns:a16="http://schemas.microsoft.com/office/drawing/2014/main" id="{8E7A51F2-656B-41F2-844A-B0121773C2C6}"/>
              </a:ext>
            </a:extLst>
          </p:cNvPr>
          <p:cNvGraphicFramePr>
            <a:graphicFrameLocks noGrp="1"/>
          </p:cNvGraphicFramePr>
          <p:nvPr>
            <p:extLst>
              <p:ext uri="{D42A27DB-BD31-4B8C-83A1-F6EECF244321}">
                <p14:modId xmlns:p14="http://schemas.microsoft.com/office/powerpoint/2010/main" val="1012842746"/>
              </p:ext>
            </p:extLst>
          </p:nvPr>
        </p:nvGraphicFramePr>
        <p:xfrm>
          <a:off x="1581912" y="1651880"/>
          <a:ext cx="5980176" cy="2814320"/>
        </p:xfrm>
        <a:graphic>
          <a:graphicData uri="http://schemas.openxmlformats.org/drawingml/2006/table">
            <a:tbl>
              <a:tblPr firstRow="1" bandRow="1">
                <a:tableStyleId>{2D5ABB26-0587-4C30-8999-92F81FD0307C}</a:tableStyleId>
              </a:tblPr>
              <a:tblGrid>
                <a:gridCol w="2226413">
                  <a:extLst>
                    <a:ext uri="{9D8B030D-6E8A-4147-A177-3AD203B41FA5}">
                      <a16:colId xmlns:a16="http://schemas.microsoft.com/office/drawing/2014/main" val="1878862424"/>
                    </a:ext>
                  </a:extLst>
                </a:gridCol>
                <a:gridCol w="1721763">
                  <a:extLst>
                    <a:ext uri="{9D8B030D-6E8A-4147-A177-3AD203B41FA5}">
                      <a16:colId xmlns:a16="http://schemas.microsoft.com/office/drawing/2014/main" val="1335273910"/>
                    </a:ext>
                  </a:extLst>
                </a:gridCol>
                <a:gridCol w="2032000">
                  <a:extLst>
                    <a:ext uri="{9D8B030D-6E8A-4147-A177-3AD203B41FA5}">
                      <a16:colId xmlns:a16="http://schemas.microsoft.com/office/drawing/2014/main" val="303055560"/>
                    </a:ext>
                  </a:extLst>
                </a:gridCol>
              </a:tblGrid>
              <a:tr h="370840">
                <a:tc>
                  <a:txBody>
                    <a:bodyPr/>
                    <a:lstStyle/>
                    <a:p>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1400" b="1" dirty="0">
                          <a:solidFill>
                            <a:schemeClr val="bg1"/>
                          </a:solidFill>
                          <a:latin typeface="Montserrat" panose="00000500000000000000" pitchFamily="2" charset="0"/>
                        </a:rPr>
                        <a:t>Graduate</a:t>
                      </a:r>
                    </a:p>
                    <a:p>
                      <a:pPr algn="ctr"/>
                      <a:r>
                        <a:rPr lang="en-US" sz="1000" b="1" dirty="0">
                          <a:solidFill>
                            <a:schemeClr val="bg1"/>
                          </a:solidFill>
                          <a:latin typeface="Montserrat" panose="00000500000000000000" pitchFamily="2" charset="0"/>
                        </a:rPr>
                        <a:t>(12 credits/year)</a:t>
                      </a:r>
                      <a:endParaRPr lang="en-US" sz="1000" b="1" baseline="0" dirty="0">
                        <a:solidFill>
                          <a:schemeClr val="bg1"/>
                        </a:solidFill>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CCC"/>
                    </a:solidFill>
                  </a:tcPr>
                </a:tc>
                <a:tc>
                  <a:txBody>
                    <a:bodyPr/>
                    <a:lstStyle/>
                    <a:p>
                      <a:pPr algn="ctr"/>
                      <a:r>
                        <a:rPr lang="en-US" sz="1400" b="1" dirty="0">
                          <a:solidFill>
                            <a:schemeClr val="bg1"/>
                          </a:solidFill>
                          <a:latin typeface="Montserrat" panose="00000500000000000000" pitchFamily="2" charset="0"/>
                        </a:rPr>
                        <a:t>ESL (CELCIS)</a:t>
                      </a:r>
                      <a:endParaRPr lang="en-US" sz="1400" b="1" dirty="0">
                        <a:solidFill>
                          <a:schemeClr val="bg1"/>
                        </a:solidFill>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E9A36"/>
                    </a:solidFill>
                  </a:tcPr>
                </a:tc>
                <a:extLst>
                  <a:ext uri="{0D108BD9-81ED-4DB2-BD59-A6C34878D82A}">
                    <a16:rowId xmlns:a16="http://schemas.microsoft.com/office/drawing/2014/main" val="553212353"/>
                  </a:ext>
                </a:extLst>
              </a:tr>
              <a:tr h="334522">
                <a:tc>
                  <a:txBody>
                    <a:bodyPr/>
                    <a:lstStyle/>
                    <a:p>
                      <a:endParaRPr lang="en-US" dirty="0">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i="0" dirty="0">
                          <a:latin typeface="Montserrat" panose="00000500000000000000" pitchFamily="2" charset="0"/>
                        </a:rPr>
                        <a:t>1 academic year</a:t>
                      </a:r>
                      <a:endParaRPr lang="en-US" sz="1600" i="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i="0" dirty="0">
                          <a:latin typeface="Montserrat" panose="00000500000000000000" pitchFamily="2" charset="0"/>
                        </a:rPr>
                        <a:t>1 semester</a:t>
                      </a:r>
                      <a:endParaRPr lang="en-US" sz="1600" i="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3457324"/>
                  </a:ext>
                </a:extLst>
              </a:tr>
              <a:tr h="370840">
                <a:tc>
                  <a:txBody>
                    <a:bodyPr/>
                    <a:lstStyle/>
                    <a:p>
                      <a:r>
                        <a:rPr lang="en-US" sz="1400" dirty="0">
                          <a:latin typeface="Montserrat" panose="00000500000000000000" pitchFamily="2" charset="0"/>
                        </a:rPr>
                        <a:t>TOEFL/IELTS/PTE/Duolingo</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ontserrat" panose="00000500000000000000" pitchFamily="2" charset="0"/>
                        </a:rPr>
                        <a:t>80/6.5/54/115</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latin typeface="Montserrat" panose="00000500000000000000" pitchFamily="2" charset="0"/>
                        </a:rPr>
                        <a:t>51/5.0 or below</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150082"/>
                  </a:ext>
                </a:extLst>
              </a:tr>
              <a:tr h="370840">
                <a:tc>
                  <a:txBody>
                    <a:bodyPr/>
                    <a:lstStyle/>
                    <a:p>
                      <a:r>
                        <a:rPr lang="en-US" sz="1400" dirty="0">
                          <a:latin typeface="Montserrat" panose="00000500000000000000" pitchFamily="2" charset="0"/>
                        </a:rPr>
                        <a:t>Tuition and Fees</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$16,815</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$6,075</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85174582"/>
                  </a:ext>
                </a:extLst>
              </a:tr>
              <a:tr h="370840">
                <a:tc>
                  <a:txBody>
                    <a:bodyPr/>
                    <a:lstStyle/>
                    <a:p>
                      <a:r>
                        <a:rPr lang="en-US" sz="1400" dirty="0">
                          <a:latin typeface="Montserrat" panose="00000500000000000000" pitchFamily="2" charset="0"/>
                        </a:rPr>
                        <a:t>Living Expenses</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$16,805</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dirty="0">
                          <a:latin typeface="Montserrat" panose="00000500000000000000" pitchFamily="2" charset="0"/>
                        </a:rPr>
                        <a:t>$7,930</a:t>
                      </a:r>
                      <a:endParaRPr lang="en-US" sz="1400"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6153428"/>
                  </a:ext>
                </a:extLst>
              </a:tr>
              <a:tr h="370840">
                <a:tc>
                  <a:txBody>
                    <a:bodyPr/>
                    <a:lstStyle/>
                    <a:p>
                      <a:r>
                        <a:rPr lang="en-US" sz="1400" b="1" dirty="0">
                          <a:latin typeface="Montserrat" panose="00000500000000000000" pitchFamily="2" charset="0"/>
                        </a:rPr>
                        <a:t>Total</a:t>
                      </a:r>
                      <a:endParaRPr lang="en-US" sz="1400" b="1"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latin typeface="Montserrat" panose="00000500000000000000" pitchFamily="2" charset="0"/>
                        </a:rPr>
                        <a:t>$33,620</a:t>
                      </a:r>
                    </a:p>
                    <a:p>
                      <a:pPr algn="r"/>
                      <a:endParaRPr lang="en-US" sz="1400" b="1"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a:latin typeface="Montserrat" panose="00000500000000000000" pitchFamily="2" charset="0"/>
                        </a:rPr>
                        <a:t>$14,005</a:t>
                      </a:r>
                      <a:endParaRPr lang="en-US" sz="1400" b="1" dirty="0">
                        <a:latin typeface="Montserrat" panose="00000500000000000000" pitchFamily="2"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1988365"/>
                  </a:ext>
                </a:extLst>
              </a:tr>
            </a:tbl>
          </a:graphicData>
        </a:graphic>
      </p:graphicFrame>
      <p:sp>
        <p:nvSpPr>
          <p:cNvPr id="6" name="TextBox 5">
            <a:extLst>
              <a:ext uri="{FF2B5EF4-FFF2-40B4-BE49-F238E27FC236}">
                <a16:creationId xmlns:a16="http://schemas.microsoft.com/office/drawing/2014/main" id="{FDDFA51F-1CE5-420C-A2F9-12EFA9E8C565}"/>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21814941"/>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2549480"/>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0" name="TextBox 19">
            <a:extLst>
              <a:ext uri="{FF2B5EF4-FFF2-40B4-BE49-F238E27FC236}">
                <a16:creationId xmlns:a16="http://schemas.microsoft.com/office/drawing/2014/main" id="{645C4910-FACC-4529-944E-2649E025A658}"/>
              </a:ext>
            </a:extLst>
          </p:cNvPr>
          <p:cNvSpPr txBox="1"/>
          <p:nvPr/>
        </p:nvSpPr>
        <p:spPr>
          <a:xfrm>
            <a:off x="0" y="149236"/>
            <a:ext cx="6323177" cy="584775"/>
          </a:xfrm>
          <a:prstGeom prst="rect">
            <a:avLst/>
          </a:prstGeom>
          <a:noFill/>
        </p:spPr>
        <p:txBody>
          <a:bodyPr wrap="square" rtlCol="0">
            <a:spAutoFit/>
          </a:bodyPr>
          <a:lstStyle/>
          <a:p>
            <a:pPr algn="ctr"/>
            <a:r>
              <a:rPr lang="en-US" sz="3200" dirty="0">
                <a:latin typeface="Montserrat Bold"/>
                <a:cs typeface="Arial" panose="020B0604020202020204" pitchFamily="34" charset="0"/>
              </a:rPr>
              <a:t>Graduate Assistantships</a:t>
            </a:r>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7" y="436573"/>
            <a:ext cx="2569792" cy="969496"/>
          </a:xfrm>
          <a:prstGeom prst="rect">
            <a:avLst/>
          </a:prstGeom>
          <a:noFill/>
        </p:spPr>
        <p:txBody>
          <a:bodyPr wrap="square" rtlCol="0">
            <a:spAutoFit/>
          </a:bodyPr>
          <a:lstStyle/>
          <a:p>
            <a:pPr algn="ctr"/>
            <a:r>
              <a:rPr lang="en-US" b="1" dirty="0">
                <a:solidFill>
                  <a:srgbClr val="532E1F"/>
                </a:solidFill>
                <a:latin typeface="Montserrat" panose="00000500000000000000" pitchFamily="2" charset="0"/>
                <a:cs typeface="Arial" panose="020B0604020202020204" pitchFamily="34" charset="0"/>
              </a:rPr>
              <a:t>Assistantships* in:</a:t>
            </a:r>
          </a:p>
          <a:p>
            <a:pPr marL="171450" indent="-171450">
              <a:buFont typeface="Arial" panose="020B0604020202020204" pitchFamily="34" charset="0"/>
              <a:buChar char="•"/>
            </a:pPr>
            <a:r>
              <a:rPr lang="en-US" sz="1400" dirty="0">
                <a:solidFill>
                  <a:srgbClr val="532E1F"/>
                </a:solidFill>
                <a:latin typeface="Montserrat" panose="00000500000000000000" pitchFamily="2" charset="0"/>
                <a:cs typeface="Arial" panose="020B0604020202020204" pitchFamily="34" charset="0"/>
              </a:rPr>
              <a:t>Teaching</a:t>
            </a:r>
          </a:p>
          <a:p>
            <a:pPr marL="171450" indent="-171450">
              <a:buFont typeface="Arial" panose="020B0604020202020204" pitchFamily="34" charset="0"/>
              <a:buChar char="•"/>
            </a:pPr>
            <a:r>
              <a:rPr lang="en-US" sz="1400" dirty="0">
                <a:solidFill>
                  <a:srgbClr val="532E1F"/>
                </a:solidFill>
                <a:latin typeface="Montserrat" panose="00000500000000000000" pitchFamily="2" charset="0"/>
                <a:cs typeface="Arial" panose="020B0604020202020204" pitchFamily="34" charset="0"/>
              </a:rPr>
              <a:t>Research</a:t>
            </a:r>
          </a:p>
          <a:p>
            <a:pPr algn="ctr"/>
            <a:r>
              <a:rPr lang="en-US" sz="1100" dirty="0">
                <a:solidFill>
                  <a:srgbClr val="532E1F"/>
                </a:solidFill>
                <a:latin typeface="Montserrat" panose="00000500000000000000" pitchFamily="2" charset="0"/>
                <a:cs typeface="Arial" panose="020B0604020202020204" pitchFamily="34" charset="0"/>
              </a:rPr>
              <a:t>*Granted by each department</a:t>
            </a:r>
            <a:endParaRPr lang="en-US" sz="300" dirty="0">
              <a:solidFill>
                <a:srgbClr val="532E1F"/>
              </a:solidFill>
              <a:latin typeface="Montserrat" panose="000005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1C19C97C-5521-40AA-80F8-46918111CF36}"/>
              </a:ext>
            </a:extLst>
          </p:cNvPr>
          <p:cNvSpPr txBox="1"/>
          <p:nvPr/>
        </p:nvSpPr>
        <p:spPr>
          <a:xfrm>
            <a:off x="6323177" y="2010775"/>
            <a:ext cx="2569792" cy="2277547"/>
          </a:xfrm>
          <a:prstGeom prst="rect">
            <a:avLst/>
          </a:prstGeom>
          <a:noFill/>
        </p:spPr>
        <p:txBody>
          <a:bodyPr wrap="square" rtlCol="0">
            <a:spAutoFit/>
          </a:bodyPr>
          <a:lstStyle/>
          <a:p>
            <a:r>
              <a:rPr lang="en-US" sz="1600" b="1" dirty="0">
                <a:solidFill>
                  <a:srgbClr val="532E1F"/>
                </a:solidFill>
                <a:latin typeface="Montserrat" panose="00000500000000000000" pitchFamily="2" charset="0"/>
                <a:cs typeface="Arial" panose="020B0604020202020204" pitchFamily="34" charset="0"/>
              </a:rPr>
              <a:t>Grad Assistant Training:</a:t>
            </a:r>
          </a:p>
          <a:p>
            <a:pPr marL="342900" indent="-342900">
              <a:buFont typeface="Arial" panose="020B0604020202020204" pitchFamily="34" charset="0"/>
              <a:buChar char="•"/>
            </a:pPr>
            <a:r>
              <a:rPr lang="en-US" sz="1100" dirty="0">
                <a:solidFill>
                  <a:srgbClr val="532E1F"/>
                </a:solidFill>
                <a:latin typeface="Montserrat" panose="00000500000000000000" pitchFamily="2" charset="0"/>
                <a:cs typeface="Arial" panose="020B0604020202020204" pitchFamily="34" charset="0"/>
              </a:rPr>
              <a:t>Orientation to classroom communication</a:t>
            </a:r>
          </a:p>
          <a:p>
            <a:pPr marL="342900" indent="-342900">
              <a:buFont typeface="Arial" panose="020B0604020202020204" pitchFamily="34" charset="0"/>
              <a:buChar char="•"/>
            </a:pPr>
            <a:r>
              <a:rPr lang="en-US" sz="1100" dirty="0">
                <a:solidFill>
                  <a:srgbClr val="532E1F"/>
                </a:solidFill>
                <a:latin typeface="Montserrat" panose="00000500000000000000" pitchFamily="2" charset="0"/>
                <a:cs typeface="Arial" panose="020B0604020202020204" pitchFamily="34" charset="0"/>
              </a:rPr>
              <a:t>Training in compensating for non-native American English pronunciation</a:t>
            </a:r>
          </a:p>
          <a:p>
            <a:pPr marL="342900" indent="-342900">
              <a:buFont typeface="Arial" panose="020B0604020202020204" pitchFamily="34" charset="0"/>
              <a:buChar char="•"/>
            </a:pPr>
            <a:r>
              <a:rPr lang="en-US" sz="1100" dirty="0">
                <a:solidFill>
                  <a:srgbClr val="532E1F"/>
                </a:solidFill>
                <a:latin typeface="Montserrat" panose="00000500000000000000" pitchFamily="2" charset="0"/>
                <a:cs typeface="Arial" panose="020B0604020202020204" pitchFamily="34" charset="0"/>
              </a:rPr>
              <a:t>Opportunities to practice classroom presentation</a:t>
            </a:r>
          </a:p>
          <a:p>
            <a:pPr marL="342900" indent="-342900">
              <a:buFont typeface="Arial" panose="020B0604020202020204" pitchFamily="34" charset="0"/>
              <a:buChar char="•"/>
            </a:pPr>
            <a:r>
              <a:rPr lang="en-US" sz="1100" dirty="0">
                <a:solidFill>
                  <a:srgbClr val="532E1F"/>
                </a:solidFill>
                <a:latin typeface="Montserrat" panose="00000500000000000000" pitchFamily="2" charset="0"/>
                <a:cs typeface="Arial" panose="020B0604020202020204" pitchFamily="34" charset="0"/>
              </a:rPr>
              <a:t>Feedback from peers and experienced university instructors</a:t>
            </a:r>
          </a:p>
        </p:txBody>
      </p:sp>
      <p:pic>
        <p:nvPicPr>
          <p:cNvPr id="22" name="Picture 21">
            <a:extLst>
              <a:ext uri="{FF2B5EF4-FFF2-40B4-BE49-F238E27FC236}">
                <a16:creationId xmlns:a16="http://schemas.microsoft.com/office/drawing/2014/main" id="{4FCC5B58-291C-4475-BA4C-E76471AA09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249"/>
          <a:stretch/>
        </p:blipFill>
        <p:spPr>
          <a:xfrm>
            <a:off x="512873" y="921321"/>
            <a:ext cx="2705136" cy="1710198"/>
          </a:xfrm>
          <a:prstGeom prst="rect">
            <a:avLst/>
          </a:prstGeom>
        </p:spPr>
      </p:pic>
      <p:pic>
        <p:nvPicPr>
          <p:cNvPr id="23" name="Picture 22">
            <a:extLst>
              <a:ext uri="{FF2B5EF4-FFF2-40B4-BE49-F238E27FC236}">
                <a16:creationId xmlns:a16="http://schemas.microsoft.com/office/drawing/2014/main" id="{F9B669BF-B5A7-4561-9C81-F45CB51BB1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 b="5951"/>
          <a:stretch/>
        </p:blipFill>
        <p:spPr>
          <a:xfrm>
            <a:off x="3325798" y="921321"/>
            <a:ext cx="2722428" cy="1705704"/>
          </a:xfrm>
          <a:prstGeom prst="rect">
            <a:avLst/>
          </a:prstGeom>
        </p:spPr>
      </p:pic>
      <p:pic>
        <p:nvPicPr>
          <p:cNvPr id="30" name="Picture 29">
            <a:extLst>
              <a:ext uri="{FF2B5EF4-FFF2-40B4-BE49-F238E27FC236}">
                <a16:creationId xmlns:a16="http://schemas.microsoft.com/office/drawing/2014/main" id="{0A422967-4433-4DA9-9AB7-5066DD3F71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315" b="18414"/>
          <a:stretch/>
        </p:blipFill>
        <p:spPr>
          <a:xfrm>
            <a:off x="1628818" y="2878710"/>
            <a:ext cx="3532320" cy="1796096"/>
          </a:xfrm>
          <a:prstGeom prst="rect">
            <a:avLst/>
          </a:prstGeom>
        </p:spPr>
      </p:pic>
      <p:sp>
        <p:nvSpPr>
          <p:cNvPr id="12" name="TextBox 11">
            <a:extLst>
              <a:ext uri="{FF2B5EF4-FFF2-40B4-BE49-F238E27FC236}">
                <a16:creationId xmlns:a16="http://schemas.microsoft.com/office/drawing/2014/main" id="{3A057DD5-E599-4A0F-9A1D-EE31DA844B3A}"/>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57415638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2B6C03-211E-4C67-8943-E548A2E9FD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02" r="26082"/>
          <a:stretch/>
        </p:blipFill>
        <p:spPr>
          <a:xfrm>
            <a:off x="0" y="0"/>
            <a:ext cx="4859079" cy="5187186"/>
          </a:xfrm>
          <a:prstGeom prst="rect">
            <a:avLst/>
          </a:prstGeom>
        </p:spPr>
      </p:pic>
      <p:sp>
        <p:nvSpPr>
          <p:cNvPr id="132" name="TextBox 9"/>
          <p:cNvSpPr txBox="1"/>
          <p:nvPr/>
        </p:nvSpPr>
        <p:spPr>
          <a:xfrm>
            <a:off x="4859079" y="838781"/>
            <a:ext cx="428492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Short-Term Programs</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7" name="TextBox 6">
            <a:extLst>
              <a:ext uri="{FF2B5EF4-FFF2-40B4-BE49-F238E27FC236}">
                <a16:creationId xmlns:a16="http://schemas.microsoft.com/office/drawing/2014/main" id="{AAFC15CC-B43B-48B0-A45B-71DF92B8BACB}"/>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33929233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4"/>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244354" y="186504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244354" y="351652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3" name="TextBox 12">
            <a:extLst>
              <a:ext uri="{FF2B5EF4-FFF2-40B4-BE49-F238E27FC236}">
                <a16:creationId xmlns:a16="http://schemas.microsoft.com/office/drawing/2014/main" id="{74504650-AE87-4DDD-824A-12F5D97DD55D}"/>
              </a:ext>
            </a:extLst>
          </p:cNvPr>
          <p:cNvSpPr txBox="1"/>
          <p:nvPr/>
        </p:nvSpPr>
        <p:spPr>
          <a:xfrm>
            <a:off x="247426" y="472023"/>
            <a:ext cx="2569792" cy="923330"/>
          </a:xfrm>
          <a:prstGeom prst="rect">
            <a:avLst/>
          </a:prstGeom>
          <a:noFill/>
        </p:spPr>
        <p:txBody>
          <a:bodyPr wrap="square" rtlCol="0">
            <a:spAutoFit/>
          </a:bodyPr>
          <a:lstStyle/>
          <a:p>
            <a:pPr algn="ctr"/>
            <a:r>
              <a:rPr lang="en-US" dirty="0">
                <a:solidFill>
                  <a:srgbClr val="532E1F"/>
                </a:solidFill>
                <a:latin typeface="Montserrat SemiBold" panose="00000700000000000000" pitchFamily="2" charset="0"/>
                <a:cs typeface="Arial" panose="020B0604020202020204" pitchFamily="34" charset="0"/>
              </a:rPr>
              <a:t>Study for 1-2 consecutive semesters.</a:t>
            </a:r>
            <a:endParaRPr lang="en-US" sz="200" dirty="0">
              <a:solidFill>
                <a:srgbClr val="532E1F"/>
              </a:solidFill>
              <a:latin typeface="Montserrat SemiBold" panose="000007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37564440-6940-4CF6-A3AC-E5AD57469842}"/>
              </a:ext>
            </a:extLst>
          </p:cNvPr>
          <p:cNvSpPr txBox="1"/>
          <p:nvPr/>
        </p:nvSpPr>
        <p:spPr>
          <a:xfrm>
            <a:off x="238211" y="2009605"/>
            <a:ext cx="2569792" cy="1077218"/>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Take academic courses from 140+ undergraduate programs.</a:t>
            </a:r>
            <a:endParaRPr lang="en-US" sz="1000" dirty="0">
              <a:solidFill>
                <a:srgbClr val="532E1F"/>
              </a:solidFill>
              <a:latin typeface="Montserrat SemiBold" panose="000007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EB40DB36-F3CD-4300-ACD8-9B08F65CD5AE}"/>
              </a:ext>
            </a:extLst>
          </p:cNvPr>
          <p:cNvSpPr txBox="1"/>
          <p:nvPr/>
        </p:nvSpPr>
        <p:spPr>
          <a:xfrm>
            <a:off x="247426" y="3793666"/>
            <a:ext cx="2569792" cy="830997"/>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On-campus housing with U.S. American WMU Students</a:t>
            </a:r>
            <a:endParaRPr lang="en-US" sz="400" dirty="0">
              <a:solidFill>
                <a:srgbClr val="532E1F"/>
              </a:solidFill>
              <a:latin typeface="Montserrat SemiBold" panose="00000700000000000000" pitchFamily="2" charset="0"/>
              <a:cs typeface="Arial" panose="020B0604020202020204" pitchFamily="34" charset="0"/>
            </a:endParaRPr>
          </a:p>
        </p:txBody>
      </p:sp>
      <p:sp>
        <p:nvSpPr>
          <p:cNvPr id="22" name="TextBox 21">
            <a:extLst>
              <a:ext uri="{FF2B5EF4-FFF2-40B4-BE49-F238E27FC236}">
                <a16:creationId xmlns:a16="http://schemas.microsoft.com/office/drawing/2014/main" id="{D5953393-925D-4073-BF22-2D4369BF379C}"/>
              </a:ext>
            </a:extLst>
          </p:cNvPr>
          <p:cNvSpPr txBox="1"/>
          <p:nvPr/>
        </p:nvSpPr>
        <p:spPr>
          <a:xfrm>
            <a:off x="2820289" y="241694"/>
            <a:ext cx="6329854" cy="830997"/>
          </a:xfrm>
          <a:prstGeom prst="rect">
            <a:avLst/>
          </a:prstGeom>
          <a:noFill/>
        </p:spPr>
        <p:txBody>
          <a:bodyPr wrap="square" rtlCol="0">
            <a:spAutoFit/>
          </a:bodyPr>
          <a:lstStyle/>
          <a:p>
            <a:pPr algn="ctr"/>
            <a:r>
              <a:rPr lang="en-US" sz="2400" dirty="0">
                <a:latin typeface="Montserrat Bold"/>
                <a:cs typeface="Arial" panose="020B0604020202020204" pitchFamily="34" charset="0"/>
              </a:rPr>
              <a:t>American University Experience</a:t>
            </a:r>
          </a:p>
          <a:p>
            <a:pPr algn="ctr"/>
            <a:r>
              <a:rPr lang="en-US" sz="2400" dirty="0">
                <a:latin typeface="Montserrat Bold"/>
                <a:cs typeface="Arial" panose="020B0604020202020204" pitchFamily="34" charset="0"/>
              </a:rPr>
              <a:t>1-2 Semesters</a:t>
            </a:r>
          </a:p>
        </p:txBody>
      </p:sp>
      <p:pic>
        <p:nvPicPr>
          <p:cNvPr id="2" name="Picture 1">
            <a:extLst>
              <a:ext uri="{FF2B5EF4-FFF2-40B4-BE49-F238E27FC236}">
                <a16:creationId xmlns:a16="http://schemas.microsoft.com/office/drawing/2014/main" id="{D1B67541-4CA7-4B5B-A781-00C9A82BAEAE}"/>
              </a:ext>
            </a:extLst>
          </p:cNvPr>
          <p:cNvPicPr>
            <a:picLocks noChangeAspect="1"/>
          </p:cNvPicPr>
          <p:nvPr/>
        </p:nvPicPr>
        <p:blipFill>
          <a:blip r:embed="rId5"/>
          <a:stretch>
            <a:fillRect/>
          </a:stretch>
        </p:blipFill>
        <p:spPr>
          <a:xfrm>
            <a:off x="3514707" y="1330606"/>
            <a:ext cx="4961078" cy="3190367"/>
          </a:xfrm>
          <a:prstGeom prst="rect">
            <a:avLst/>
          </a:prstGeom>
        </p:spPr>
      </p:pic>
      <p:sp>
        <p:nvSpPr>
          <p:cNvPr id="12" name="TextBox 11">
            <a:extLst>
              <a:ext uri="{FF2B5EF4-FFF2-40B4-BE49-F238E27FC236}">
                <a16:creationId xmlns:a16="http://schemas.microsoft.com/office/drawing/2014/main" id="{17121E0F-D954-415A-B623-0F5D68846D93}"/>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253449666"/>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23179"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4" name="TextBox 23">
            <a:extLst>
              <a:ext uri="{FF2B5EF4-FFF2-40B4-BE49-F238E27FC236}">
                <a16:creationId xmlns:a16="http://schemas.microsoft.com/office/drawing/2014/main" id="{FA540FB0-6FDD-491E-BA33-7A5E1B664571}"/>
              </a:ext>
            </a:extLst>
          </p:cNvPr>
          <p:cNvSpPr txBox="1"/>
          <p:nvPr/>
        </p:nvSpPr>
        <p:spPr>
          <a:xfrm>
            <a:off x="6329854" y="507517"/>
            <a:ext cx="2563117" cy="830997"/>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Explore U.S. American language and culture at WMU</a:t>
            </a:r>
            <a:endParaRPr lang="en-US" sz="600" dirty="0">
              <a:solidFill>
                <a:srgbClr val="532E1F"/>
              </a:solidFill>
              <a:latin typeface="Montserrat SemiBold" panose="00000700000000000000" pitchFamily="2" charset="0"/>
              <a:cs typeface="Arial" panose="020B0604020202020204" pitchFamily="34" charset="0"/>
            </a:endParaRPr>
          </a:p>
        </p:txBody>
      </p:sp>
      <p:sp>
        <p:nvSpPr>
          <p:cNvPr id="28" name="TextBox 27">
            <a:extLst>
              <a:ext uri="{FF2B5EF4-FFF2-40B4-BE49-F238E27FC236}">
                <a16:creationId xmlns:a16="http://schemas.microsoft.com/office/drawing/2014/main" id="{6186B399-0E0F-430E-8347-1D5A76164CD7}"/>
              </a:ext>
            </a:extLst>
          </p:cNvPr>
          <p:cNvSpPr txBox="1"/>
          <p:nvPr/>
        </p:nvSpPr>
        <p:spPr>
          <a:xfrm>
            <a:off x="6329854" y="2028490"/>
            <a:ext cx="2570264" cy="1077218"/>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Recreational and social activities on campus and in the community</a:t>
            </a:r>
            <a:endParaRPr lang="en-US" sz="600" dirty="0">
              <a:solidFill>
                <a:srgbClr val="532E1F"/>
              </a:solidFill>
              <a:latin typeface="Montserrat SemiBold" panose="00000700000000000000" pitchFamily="2" charset="0"/>
              <a:cs typeface="Arial" panose="020B0604020202020204" pitchFamily="34" charset="0"/>
            </a:endParaRPr>
          </a:p>
        </p:txBody>
      </p:sp>
      <p:sp>
        <p:nvSpPr>
          <p:cNvPr id="29" name="TextBox 28">
            <a:extLst>
              <a:ext uri="{FF2B5EF4-FFF2-40B4-BE49-F238E27FC236}">
                <a16:creationId xmlns:a16="http://schemas.microsoft.com/office/drawing/2014/main" id="{6375E01A-F442-4E46-8E2C-C4BAB880F860}"/>
              </a:ext>
            </a:extLst>
          </p:cNvPr>
          <p:cNvSpPr txBox="1"/>
          <p:nvPr/>
        </p:nvSpPr>
        <p:spPr>
          <a:xfrm>
            <a:off x="6329854" y="3665529"/>
            <a:ext cx="2563117" cy="1077218"/>
          </a:xfrm>
          <a:prstGeom prst="rect">
            <a:avLst/>
          </a:prstGeom>
          <a:noFill/>
        </p:spPr>
        <p:txBody>
          <a:bodyPr wrap="square" rtlCol="0">
            <a:spAutoFit/>
          </a:bodyPr>
          <a:lstStyle/>
          <a:p>
            <a:pPr algn="ctr"/>
            <a:r>
              <a:rPr lang="en-US" sz="1600" dirty="0">
                <a:solidFill>
                  <a:srgbClr val="532E1F"/>
                </a:solidFill>
                <a:latin typeface="Montserrat SemiBold" panose="00000700000000000000" pitchFamily="2" charset="0"/>
                <a:cs typeface="Arial" panose="020B0604020202020204" pitchFamily="34" charset="0"/>
              </a:rPr>
              <a:t>Choose from our list of programs or create your own (for groups of 10 or more). </a:t>
            </a:r>
          </a:p>
        </p:txBody>
      </p:sp>
      <p:sp>
        <p:nvSpPr>
          <p:cNvPr id="15" name="TextBox 14">
            <a:extLst>
              <a:ext uri="{FF2B5EF4-FFF2-40B4-BE49-F238E27FC236}">
                <a16:creationId xmlns:a16="http://schemas.microsoft.com/office/drawing/2014/main" id="{85779149-5527-4A0B-B9CE-0FC3B7D5D9B1}"/>
              </a:ext>
            </a:extLst>
          </p:cNvPr>
          <p:cNvSpPr txBox="1"/>
          <p:nvPr/>
        </p:nvSpPr>
        <p:spPr>
          <a:xfrm>
            <a:off x="0" y="251455"/>
            <a:ext cx="6329854" cy="830997"/>
          </a:xfrm>
          <a:prstGeom prst="rect">
            <a:avLst/>
          </a:prstGeom>
          <a:noFill/>
        </p:spPr>
        <p:txBody>
          <a:bodyPr wrap="square" rtlCol="0">
            <a:spAutoFit/>
          </a:bodyPr>
          <a:lstStyle/>
          <a:p>
            <a:pPr algn="ctr"/>
            <a:r>
              <a:rPr lang="en-US" sz="2400" dirty="0">
                <a:latin typeface="Montserrat Bold"/>
                <a:cs typeface="Arial" panose="020B0604020202020204" pitchFamily="34" charset="0"/>
              </a:rPr>
              <a:t>American University Experience</a:t>
            </a:r>
          </a:p>
          <a:p>
            <a:pPr algn="ctr"/>
            <a:r>
              <a:rPr lang="en-US" sz="2400" dirty="0">
                <a:latin typeface="Montserrat Bold"/>
                <a:cs typeface="Arial" panose="020B0604020202020204" pitchFamily="34" charset="0"/>
              </a:rPr>
              <a:t>2-8 Weeks</a:t>
            </a:r>
          </a:p>
        </p:txBody>
      </p:sp>
      <p:pic>
        <p:nvPicPr>
          <p:cNvPr id="21" name="Picture 20">
            <a:extLst>
              <a:ext uri="{FF2B5EF4-FFF2-40B4-BE49-F238E27FC236}">
                <a16:creationId xmlns:a16="http://schemas.microsoft.com/office/drawing/2014/main" id="{D890BF3D-C212-4FD4-9045-A1E7B6BDC1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096"/>
          <a:stretch/>
        </p:blipFill>
        <p:spPr>
          <a:xfrm>
            <a:off x="988254" y="1428691"/>
            <a:ext cx="2317654" cy="1467596"/>
          </a:xfrm>
          <a:prstGeom prst="rect">
            <a:avLst/>
          </a:prstGeom>
        </p:spPr>
      </p:pic>
      <p:pic>
        <p:nvPicPr>
          <p:cNvPr id="22" name="Picture 21">
            <a:extLst>
              <a:ext uri="{FF2B5EF4-FFF2-40B4-BE49-F238E27FC236}">
                <a16:creationId xmlns:a16="http://schemas.microsoft.com/office/drawing/2014/main" id="{E71B79F0-4253-4177-B11D-1F1E63FF1E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513" b="12427"/>
          <a:stretch/>
        </p:blipFill>
        <p:spPr>
          <a:xfrm>
            <a:off x="1683019" y="2999936"/>
            <a:ext cx="3437047" cy="1742811"/>
          </a:xfrm>
          <a:prstGeom prst="rect">
            <a:avLst/>
          </a:prstGeom>
        </p:spPr>
      </p:pic>
      <p:pic>
        <p:nvPicPr>
          <p:cNvPr id="23" name="Picture 22">
            <a:extLst>
              <a:ext uri="{FF2B5EF4-FFF2-40B4-BE49-F238E27FC236}">
                <a16:creationId xmlns:a16="http://schemas.microsoft.com/office/drawing/2014/main" id="{313C532E-A5CC-4A41-B14A-BFFAE4086A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60"/>
          <a:stretch/>
        </p:blipFill>
        <p:spPr>
          <a:xfrm>
            <a:off x="3401543" y="1428691"/>
            <a:ext cx="2340914" cy="1467596"/>
          </a:xfrm>
          <a:prstGeom prst="rect">
            <a:avLst/>
          </a:prstGeom>
        </p:spPr>
      </p:pic>
      <p:pic>
        <p:nvPicPr>
          <p:cNvPr id="16" name="Picture 12" descr="Picture 12">
            <a:extLst>
              <a:ext uri="{FF2B5EF4-FFF2-40B4-BE49-F238E27FC236}">
                <a16:creationId xmlns:a16="http://schemas.microsoft.com/office/drawing/2014/main" id="{A5CA18F5-8D32-4F7E-AB3D-9552E304DCF6}"/>
              </a:ext>
            </a:extLst>
          </p:cNvPr>
          <p:cNvPicPr>
            <a:picLocks noChangeAspect="1"/>
          </p:cNvPicPr>
          <p:nvPr/>
        </p:nvPicPr>
        <p:blipFill>
          <a:blip r:embed="rId4"/>
          <a:stretch>
            <a:fillRect/>
          </a:stretch>
        </p:blipFill>
        <p:spPr>
          <a:xfrm>
            <a:off x="179585" y="4500839"/>
            <a:ext cx="936792" cy="297584"/>
          </a:xfrm>
          <a:prstGeom prst="rect">
            <a:avLst/>
          </a:prstGeom>
          <a:ln w="12700">
            <a:miter lim="400000"/>
          </a:ln>
        </p:spPr>
      </p:pic>
      <p:sp>
        <p:nvSpPr>
          <p:cNvPr id="17" name="TextBox 16">
            <a:extLst>
              <a:ext uri="{FF2B5EF4-FFF2-40B4-BE49-F238E27FC236}">
                <a16:creationId xmlns:a16="http://schemas.microsoft.com/office/drawing/2014/main" id="{37854395-D648-49F5-BBE8-16D5F5E00451}"/>
              </a:ext>
            </a:extLst>
          </p:cNvPr>
          <p:cNvSpPr txBox="1"/>
          <p:nvPr/>
        </p:nvSpPr>
        <p:spPr>
          <a:xfrm>
            <a:off x="125959" y="4841576"/>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28639956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94BB1E3-2A66-4C57-9C7F-415E691E4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7426" y="248335"/>
            <a:ext cx="2569792" cy="4646829"/>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13" name="TextBox 12">
            <a:extLst>
              <a:ext uri="{FF2B5EF4-FFF2-40B4-BE49-F238E27FC236}">
                <a16:creationId xmlns:a16="http://schemas.microsoft.com/office/drawing/2014/main" id="{74504650-AE87-4DDD-824A-12F5D97DD55D}"/>
              </a:ext>
            </a:extLst>
          </p:cNvPr>
          <p:cNvSpPr txBox="1"/>
          <p:nvPr/>
        </p:nvSpPr>
        <p:spPr>
          <a:xfrm>
            <a:off x="302131" y="746092"/>
            <a:ext cx="2460381" cy="2554545"/>
          </a:xfrm>
          <a:prstGeom prst="rect">
            <a:avLst/>
          </a:prstGeom>
          <a:noFill/>
        </p:spPr>
        <p:txBody>
          <a:bodyPr wrap="square" rtlCol="0">
            <a:spAutoFit/>
          </a:bodyPr>
          <a:lstStyle/>
          <a:p>
            <a:pPr algn="ctr"/>
            <a:r>
              <a:rPr lang="en-US" sz="2000" dirty="0">
                <a:solidFill>
                  <a:srgbClr val="532E1F"/>
                </a:solidFill>
                <a:latin typeface="Montserrat SemiBold" panose="00000700000000000000" pitchFamily="2" charset="0"/>
                <a:cs typeface="Arial" panose="020B0604020202020204" pitchFamily="34" charset="0"/>
              </a:rPr>
              <a:t>Research at Western Michigan University during the graduate research gap year: the “sandwich year.” </a:t>
            </a:r>
          </a:p>
        </p:txBody>
      </p:sp>
      <p:sp>
        <p:nvSpPr>
          <p:cNvPr id="22" name="TextBox 21">
            <a:extLst>
              <a:ext uri="{FF2B5EF4-FFF2-40B4-BE49-F238E27FC236}">
                <a16:creationId xmlns:a16="http://schemas.microsoft.com/office/drawing/2014/main" id="{D5953393-925D-4073-BF22-2D4369BF379C}"/>
              </a:ext>
            </a:extLst>
          </p:cNvPr>
          <p:cNvSpPr txBox="1"/>
          <p:nvPr/>
        </p:nvSpPr>
        <p:spPr>
          <a:xfrm>
            <a:off x="2820289" y="241694"/>
            <a:ext cx="6329854" cy="830997"/>
          </a:xfrm>
          <a:prstGeom prst="rect">
            <a:avLst/>
          </a:prstGeom>
          <a:noFill/>
        </p:spPr>
        <p:txBody>
          <a:bodyPr wrap="square" rtlCol="0">
            <a:spAutoFit/>
          </a:bodyPr>
          <a:lstStyle/>
          <a:p>
            <a:pPr algn="ctr"/>
            <a:r>
              <a:rPr lang="en-US" sz="2400" dirty="0">
                <a:latin typeface="Montserrat Bold"/>
                <a:cs typeface="Arial" panose="020B0604020202020204" pitchFamily="34" charset="0"/>
              </a:rPr>
              <a:t>Graduate Research “Sandwich” Program</a:t>
            </a:r>
          </a:p>
        </p:txBody>
      </p:sp>
      <p:pic>
        <p:nvPicPr>
          <p:cNvPr id="12" name="Picture 11">
            <a:extLst>
              <a:ext uri="{FF2B5EF4-FFF2-40B4-BE49-F238E27FC236}">
                <a16:creationId xmlns:a16="http://schemas.microsoft.com/office/drawing/2014/main" id="{ACE00471-245F-4A16-AFB6-6F827EA9F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708" b="7701"/>
          <a:stretch/>
        </p:blipFill>
        <p:spPr>
          <a:xfrm>
            <a:off x="4210457" y="3086823"/>
            <a:ext cx="3549518" cy="1744033"/>
          </a:xfrm>
          <a:prstGeom prst="rect">
            <a:avLst/>
          </a:prstGeom>
        </p:spPr>
      </p:pic>
      <p:pic>
        <p:nvPicPr>
          <p:cNvPr id="15" name="Picture 14">
            <a:extLst>
              <a:ext uri="{FF2B5EF4-FFF2-40B4-BE49-F238E27FC236}">
                <a16:creationId xmlns:a16="http://schemas.microsoft.com/office/drawing/2014/main" id="{4927B700-7DDD-41E2-9A1A-3CD57C54F3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968"/>
          <a:stretch/>
        </p:blipFill>
        <p:spPr>
          <a:xfrm>
            <a:off x="3313868" y="1329229"/>
            <a:ext cx="2647074" cy="1677055"/>
          </a:xfrm>
          <a:prstGeom prst="rect">
            <a:avLst/>
          </a:prstGeom>
        </p:spPr>
      </p:pic>
      <p:pic>
        <p:nvPicPr>
          <p:cNvPr id="18" name="Picture 17">
            <a:extLst>
              <a:ext uri="{FF2B5EF4-FFF2-40B4-BE49-F238E27FC236}">
                <a16:creationId xmlns:a16="http://schemas.microsoft.com/office/drawing/2014/main" id="{7C4C561E-D9B5-4387-8ADF-5D00F60007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288"/>
          <a:stretch/>
        </p:blipFill>
        <p:spPr>
          <a:xfrm>
            <a:off x="6073424" y="1329229"/>
            <a:ext cx="2673638" cy="1670347"/>
          </a:xfrm>
          <a:prstGeom prst="rect">
            <a:avLst/>
          </a:prstGeom>
        </p:spPr>
      </p:pic>
      <p:sp>
        <p:nvSpPr>
          <p:cNvPr id="10" name="TextBox 9">
            <a:extLst>
              <a:ext uri="{FF2B5EF4-FFF2-40B4-BE49-F238E27FC236}">
                <a16:creationId xmlns:a16="http://schemas.microsoft.com/office/drawing/2014/main" id="{21CEA0CF-0C91-4164-A859-01FCCFF4BAB5}"/>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99896933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4BA574-3DE8-47EB-B9B5-40C638F6D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5098632" y="164981"/>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5098632" y="178833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5098632" y="3439811"/>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8" name="TextBox 27">
            <a:extLst>
              <a:ext uri="{FF2B5EF4-FFF2-40B4-BE49-F238E27FC236}">
                <a16:creationId xmlns:a16="http://schemas.microsoft.com/office/drawing/2014/main" id="{8FF45A98-73BE-4924-91BF-028BABFCEB37}"/>
              </a:ext>
            </a:extLst>
          </p:cNvPr>
          <p:cNvSpPr txBox="1"/>
          <p:nvPr/>
        </p:nvSpPr>
        <p:spPr>
          <a:xfrm>
            <a:off x="5268710" y="330553"/>
            <a:ext cx="2229632" cy="815608"/>
          </a:xfrm>
          <a:prstGeom prst="rect">
            <a:avLst/>
          </a:prstGeom>
          <a:noFill/>
        </p:spPr>
        <p:txBody>
          <a:bodyPr wrap="square" rtlCol="0">
            <a:spAutoFit/>
          </a:bodyPr>
          <a:lstStyle/>
          <a:p>
            <a:pPr lvl="0" algn="ctr" hangingPunct="1"/>
            <a:r>
              <a:rPr lang="en-US" sz="1550" kern="1200" dirty="0">
                <a:solidFill>
                  <a:srgbClr val="532E1F"/>
                </a:solidFill>
                <a:latin typeface="Montserrat SemiBold" panose="00000700000000000000" pitchFamily="2" charset="0"/>
                <a:ea typeface="+mn-ea"/>
                <a:cs typeface="Arial" panose="020B0604020202020204" pitchFamily="34" charset="0"/>
              </a:rPr>
              <a:t>Michigan ranked in top 10 most affordable states by (CNBC)</a:t>
            </a:r>
            <a:r>
              <a:rPr lang="en-US" sz="1600" kern="1200" dirty="0">
                <a:solidFill>
                  <a:srgbClr val="532E1F"/>
                </a:solidFill>
                <a:latin typeface="Montserrat SemiBold" panose="00000700000000000000" pitchFamily="2" charset="0"/>
                <a:ea typeface="+mn-ea"/>
                <a:cs typeface="Arial" panose="020B0604020202020204" pitchFamily="34" charset="0"/>
              </a:rPr>
              <a:t>.</a:t>
            </a:r>
          </a:p>
        </p:txBody>
      </p:sp>
      <p:pic>
        <p:nvPicPr>
          <p:cNvPr id="13" name="Picture 12">
            <a:extLst>
              <a:ext uri="{FF2B5EF4-FFF2-40B4-BE49-F238E27FC236}">
                <a16:creationId xmlns:a16="http://schemas.microsoft.com/office/drawing/2014/main" id="{7162C074-5F09-4D29-BBC0-2E47D16071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01" y="318408"/>
            <a:ext cx="4518701" cy="4506684"/>
          </a:xfrm>
          <a:prstGeom prst="rect">
            <a:avLst/>
          </a:prstGeom>
        </p:spPr>
      </p:pic>
      <p:sp>
        <p:nvSpPr>
          <p:cNvPr id="14" name="TextBox 13">
            <a:extLst>
              <a:ext uri="{FF2B5EF4-FFF2-40B4-BE49-F238E27FC236}">
                <a16:creationId xmlns:a16="http://schemas.microsoft.com/office/drawing/2014/main" id="{289434A0-D112-4246-9D04-734DD09EF99E}"/>
              </a:ext>
            </a:extLst>
          </p:cNvPr>
          <p:cNvSpPr txBox="1"/>
          <p:nvPr/>
        </p:nvSpPr>
        <p:spPr>
          <a:xfrm>
            <a:off x="5242518" y="1888649"/>
            <a:ext cx="2229632" cy="1284967"/>
          </a:xfrm>
          <a:prstGeom prst="rect">
            <a:avLst/>
          </a:prstGeom>
          <a:noFill/>
        </p:spPr>
        <p:txBody>
          <a:bodyPr wrap="square" rtlCol="0">
            <a:spAutoFit/>
          </a:bodyPr>
          <a:lstStyle/>
          <a:p>
            <a:pPr algn="ctr"/>
            <a:r>
              <a:rPr lang="en-US" sz="1550" dirty="0">
                <a:solidFill>
                  <a:srgbClr val="532E1F"/>
                </a:solidFill>
                <a:latin typeface="Montserrat SemiBold" panose="00000700000000000000" pitchFamily="2" charset="0"/>
                <a:cs typeface="Arial" panose="020B0604020202020204" pitchFamily="34" charset="0"/>
              </a:rPr>
              <a:t>Kalamazoo ranked in top 20 college destinations in U.S.A. (American Institute for Economic Research).</a:t>
            </a:r>
          </a:p>
        </p:txBody>
      </p:sp>
      <p:sp>
        <p:nvSpPr>
          <p:cNvPr id="15" name="TextBox 14">
            <a:extLst>
              <a:ext uri="{FF2B5EF4-FFF2-40B4-BE49-F238E27FC236}">
                <a16:creationId xmlns:a16="http://schemas.microsoft.com/office/drawing/2014/main" id="{F83A391F-B63E-45CD-9F49-2CB08DF3F738}"/>
              </a:ext>
            </a:extLst>
          </p:cNvPr>
          <p:cNvSpPr txBox="1"/>
          <p:nvPr/>
        </p:nvSpPr>
        <p:spPr>
          <a:xfrm>
            <a:off x="5359586" y="3728494"/>
            <a:ext cx="2047880" cy="807913"/>
          </a:xfrm>
          <a:prstGeom prst="rect">
            <a:avLst/>
          </a:prstGeom>
          <a:noFill/>
        </p:spPr>
        <p:txBody>
          <a:bodyPr wrap="square" rtlCol="0">
            <a:spAutoFit/>
          </a:bodyPr>
          <a:lstStyle/>
          <a:p>
            <a:pPr algn="ctr"/>
            <a:r>
              <a:rPr lang="en-US" sz="1550" dirty="0">
                <a:solidFill>
                  <a:srgbClr val="532E1F"/>
                </a:solidFill>
                <a:latin typeface="Montserrat SemiBold" panose="00000700000000000000" pitchFamily="2" charset="0"/>
                <a:cs typeface="Arial" panose="020B0604020202020204" pitchFamily="34" charset="0"/>
              </a:rPr>
              <a:t>Two and a half hour train ride to Chicago or Detroit.</a:t>
            </a:r>
            <a:endParaRPr lang="en-US" sz="1600" dirty="0">
              <a:solidFill>
                <a:srgbClr val="532E1F"/>
              </a:solidFill>
              <a:latin typeface="Montserrat SemiBold" panose="00000700000000000000" pitchFamily="2" charset="0"/>
              <a:cs typeface="Arial" panose="020B0604020202020204" pitchFamily="34" charset="0"/>
            </a:endParaRPr>
          </a:p>
        </p:txBody>
      </p:sp>
      <p:sp>
        <p:nvSpPr>
          <p:cNvPr id="12" name="TextBox 11">
            <a:extLst>
              <a:ext uri="{FF2B5EF4-FFF2-40B4-BE49-F238E27FC236}">
                <a16:creationId xmlns:a16="http://schemas.microsoft.com/office/drawing/2014/main" id="{F29FBB25-E404-422E-AA7D-CD4500EAF60E}"/>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709591927"/>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5B2A62-679E-4792-AAEF-59CBD5504F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97" r="13823"/>
          <a:stretch/>
        </p:blipFill>
        <p:spPr>
          <a:xfrm>
            <a:off x="0" y="0"/>
            <a:ext cx="4859079" cy="5143500"/>
          </a:xfrm>
          <a:prstGeom prst="rect">
            <a:avLst/>
          </a:prstGeom>
        </p:spPr>
      </p:pic>
      <p:sp>
        <p:nvSpPr>
          <p:cNvPr id="132" name="TextBox 9"/>
          <p:cNvSpPr txBox="1"/>
          <p:nvPr/>
        </p:nvSpPr>
        <p:spPr>
          <a:xfrm>
            <a:off x="4859079" y="838781"/>
            <a:ext cx="4284921"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APPLY </a:t>
            </a:r>
          </a:p>
          <a:p>
            <a:pPr algn="ctr"/>
            <a:r>
              <a:rPr lang="en-US" sz="4000" dirty="0">
                <a:solidFill>
                  <a:schemeClr val="accent2"/>
                </a:solidFill>
                <a:latin typeface="Montserrat Bold" panose="00000800000000000000" pitchFamily="2" charset="0"/>
              </a:rPr>
              <a:t>TODAY!</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7" name="TextBox 6">
            <a:extLst>
              <a:ext uri="{FF2B5EF4-FFF2-40B4-BE49-F238E27FC236}">
                <a16:creationId xmlns:a16="http://schemas.microsoft.com/office/drawing/2014/main" id="{31CC8F9E-3B71-4CCA-9A55-F245D96D36D4}"/>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377377011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1763B7-339A-4A24-96EE-684774EAF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6323179" y="25145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6323179" y="1874809"/>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6339076" y="3526285"/>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24" name="TextBox 23">
            <a:extLst>
              <a:ext uri="{FF2B5EF4-FFF2-40B4-BE49-F238E27FC236}">
                <a16:creationId xmlns:a16="http://schemas.microsoft.com/office/drawing/2014/main" id="{FA540FB0-6FDD-491E-BA33-7A5E1B664571}"/>
              </a:ext>
            </a:extLst>
          </p:cNvPr>
          <p:cNvSpPr txBox="1"/>
          <p:nvPr/>
        </p:nvSpPr>
        <p:spPr>
          <a:xfrm>
            <a:off x="6323179" y="364112"/>
            <a:ext cx="2569792" cy="1200329"/>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FALL SEMESTER</a:t>
            </a:r>
          </a:p>
          <a:p>
            <a:pPr algn="ctr"/>
            <a:r>
              <a:rPr lang="en-US" sz="1200" dirty="0">
                <a:solidFill>
                  <a:srgbClr val="532E1F"/>
                </a:solidFill>
                <a:latin typeface="Montserrat" panose="00000500000000000000" pitchFamily="2" charset="0"/>
                <a:cs typeface="Arial" panose="020B0604020202020204" pitchFamily="34" charset="0"/>
              </a:rPr>
              <a:t>16 weeks</a:t>
            </a:r>
          </a:p>
          <a:p>
            <a:pPr algn="ctr"/>
            <a:r>
              <a:rPr lang="en-US" sz="1200" dirty="0">
                <a:solidFill>
                  <a:srgbClr val="532E1F"/>
                </a:solidFill>
                <a:latin typeface="Montserrat" panose="00000500000000000000" pitchFamily="2" charset="0"/>
                <a:cs typeface="Arial" panose="020B0604020202020204" pitchFamily="34" charset="0"/>
              </a:rPr>
              <a:t>September – December </a:t>
            </a:r>
            <a:endParaRPr lang="en-US" sz="1050" dirty="0">
              <a:solidFill>
                <a:srgbClr val="532E1F"/>
              </a:solidFill>
              <a:latin typeface="Montserrat" panose="00000500000000000000" pitchFamily="2" charset="0"/>
              <a:cs typeface="Arial" panose="020B0604020202020204" pitchFamily="34" charset="0"/>
            </a:endParaRPr>
          </a:p>
        </p:txBody>
      </p:sp>
      <p:sp>
        <p:nvSpPr>
          <p:cNvPr id="15" name="TextBox 14">
            <a:extLst>
              <a:ext uri="{FF2B5EF4-FFF2-40B4-BE49-F238E27FC236}">
                <a16:creationId xmlns:a16="http://schemas.microsoft.com/office/drawing/2014/main" id="{85779149-5527-4A0B-B9CE-0FC3B7D5D9B1}"/>
              </a:ext>
            </a:extLst>
          </p:cNvPr>
          <p:cNvSpPr txBox="1"/>
          <p:nvPr/>
        </p:nvSpPr>
        <p:spPr>
          <a:xfrm>
            <a:off x="0" y="251455"/>
            <a:ext cx="6329854" cy="461665"/>
          </a:xfrm>
          <a:prstGeom prst="rect">
            <a:avLst/>
          </a:prstGeom>
          <a:noFill/>
        </p:spPr>
        <p:txBody>
          <a:bodyPr wrap="square" rtlCol="0">
            <a:spAutoFit/>
          </a:bodyPr>
          <a:lstStyle/>
          <a:p>
            <a:pPr algn="ctr"/>
            <a:r>
              <a:rPr lang="en-US" sz="2400" dirty="0">
                <a:latin typeface="Montserrat Bold"/>
                <a:cs typeface="Arial" panose="020B0604020202020204" pitchFamily="34" charset="0"/>
              </a:rPr>
              <a:t> Applying is easy!</a:t>
            </a:r>
          </a:p>
        </p:txBody>
      </p:sp>
      <p:sp>
        <p:nvSpPr>
          <p:cNvPr id="14" name="TextBox 13">
            <a:extLst>
              <a:ext uri="{FF2B5EF4-FFF2-40B4-BE49-F238E27FC236}">
                <a16:creationId xmlns:a16="http://schemas.microsoft.com/office/drawing/2014/main" id="{1AFCAAC5-7520-4D92-B384-B017058A714B}"/>
              </a:ext>
            </a:extLst>
          </p:cNvPr>
          <p:cNvSpPr txBox="1"/>
          <p:nvPr/>
        </p:nvSpPr>
        <p:spPr>
          <a:xfrm>
            <a:off x="6339076" y="2004430"/>
            <a:ext cx="2553895" cy="1200329"/>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SPRING</a:t>
            </a:r>
          </a:p>
          <a:p>
            <a:pPr algn="ctr"/>
            <a:r>
              <a:rPr lang="en-US" sz="2400" b="1" dirty="0">
                <a:solidFill>
                  <a:srgbClr val="532E1F"/>
                </a:solidFill>
                <a:latin typeface="Montserrat" panose="00000500000000000000" pitchFamily="2" charset="0"/>
                <a:cs typeface="Arial" panose="020B0604020202020204" pitchFamily="34" charset="0"/>
              </a:rPr>
              <a:t>SEMESTER</a:t>
            </a:r>
          </a:p>
          <a:p>
            <a:pPr algn="ctr"/>
            <a:r>
              <a:rPr lang="en-US" sz="1200" dirty="0">
                <a:solidFill>
                  <a:srgbClr val="532E1F"/>
                </a:solidFill>
                <a:latin typeface="Montserrat" panose="00000500000000000000" pitchFamily="2" charset="0"/>
                <a:cs typeface="Arial" panose="020B0604020202020204" pitchFamily="34" charset="0"/>
              </a:rPr>
              <a:t>16 weeks</a:t>
            </a:r>
          </a:p>
          <a:p>
            <a:pPr algn="ctr"/>
            <a:r>
              <a:rPr lang="en-US" sz="1200" dirty="0">
                <a:solidFill>
                  <a:srgbClr val="532E1F"/>
                </a:solidFill>
                <a:latin typeface="Montserrat" panose="00000500000000000000" pitchFamily="2" charset="0"/>
                <a:cs typeface="Arial" panose="020B0604020202020204" pitchFamily="34" charset="0"/>
              </a:rPr>
              <a:t>January – April</a:t>
            </a:r>
            <a:endParaRPr lang="en-US" sz="900" dirty="0">
              <a:solidFill>
                <a:srgbClr val="532E1F"/>
              </a:solidFill>
              <a:latin typeface="Montserrat" panose="00000500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F5293DDB-AD54-4EC7-A51E-30BB068FBD5D}"/>
              </a:ext>
            </a:extLst>
          </p:cNvPr>
          <p:cNvSpPr txBox="1"/>
          <p:nvPr/>
        </p:nvSpPr>
        <p:spPr>
          <a:xfrm>
            <a:off x="6329853" y="3641844"/>
            <a:ext cx="2563118" cy="1200329"/>
          </a:xfrm>
          <a:prstGeom prst="rect">
            <a:avLst/>
          </a:prstGeom>
          <a:noFill/>
        </p:spPr>
        <p:txBody>
          <a:bodyPr wrap="square" rtlCol="0">
            <a:spAutoFit/>
          </a:bodyPr>
          <a:lstStyle/>
          <a:p>
            <a:pPr algn="ctr"/>
            <a:r>
              <a:rPr lang="en-US" sz="2400" b="1" dirty="0">
                <a:solidFill>
                  <a:srgbClr val="532E1F"/>
                </a:solidFill>
                <a:latin typeface="Montserrat" panose="00000500000000000000" pitchFamily="2" charset="0"/>
                <a:cs typeface="Arial" panose="020B0604020202020204" pitchFamily="34" charset="0"/>
              </a:rPr>
              <a:t>SUMMER SEMESTERS</a:t>
            </a:r>
          </a:p>
          <a:p>
            <a:pPr algn="ctr"/>
            <a:r>
              <a:rPr lang="en-US" sz="1200" dirty="0">
                <a:solidFill>
                  <a:srgbClr val="532E1F"/>
                </a:solidFill>
                <a:latin typeface="Montserrat" panose="00000500000000000000" pitchFamily="2" charset="0"/>
                <a:cs typeface="Arial" panose="020B0604020202020204" pitchFamily="34" charset="0"/>
              </a:rPr>
              <a:t>7 ½ weeks (two sessions)</a:t>
            </a:r>
          </a:p>
          <a:p>
            <a:pPr algn="ctr"/>
            <a:r>
              <a:rPr lang="en-US" sz="1200" dirty="0">
                <a:solidFill>
                  <a:srgbClr val="532E1F"/>
                </a:solidFill>
                <a:latin typeface="Montserrat" panose="00000500000000000000" pitchFamily="2" charset="0"/>
                <a:cs typeface="Arial" panose="020B0604020202020204" pitchFamily="34" charset="0"/>
              </a:rPr>
              <a:t>May – August</a:t>
            </a:r>
            <a:endParaRPr lang="en-US" sz="1050" dirty="0">
              <a:solidFill>
                <a:srgbClr val="532E1F"/>
              </a:solidFill>
              <a:latin typeface="Montserrat" panose="00000500000000000000" pitchFamily="2" charset="0"/>
              <a:cs typeface="Arial" panose="020B0604020202020204" pitchFamily="34" charset="0"/>
            </a:endParaRPr>
          </a:p>
        </p:txBody>
      </p:sp>
      <p:sp>
        <p:nvSpPr>
          <p:cNvPr id="17" name="Text Placeholder 3">
            <a:extLst>
              <a:ext uri="{FF2B5EF4-FFF2-40B4-BE49-F238E27FC236}">
                <a16:creationId xmlns:a16="http://schemas.microsoft.com/office/drawing/2014/main" id="{E17BE188-525E-48B4-AF84-C3DF4C9BEA40}"/>
              </a:ext>
            </a:extLst>
          </p:cNvPr>
          <p:cNvSpPr txBox="1">
            <a:spLocks/>
          </p:cNvSpPr>
          <p:nvPr/>
        </p:nvSpPr>
        <p:spPr>
          <a:xfrm>
            <a:off x="751812" y="1166095"/>
            <a:ext cx="5332465" cy="285023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latin typeface="Montserrat" panose="00000500000000000000" pitchFamily="2" charset="0"/>
                <a:cs typeface="Arial" panose="020B0604020202020204" pitchFamily="34" charset="0"/>
              </a:rPr>
              <a:t> Complete WMU’s online application at </a:t>
            </a:r>
            <a:br>
              <a:rPr lang="en-US" sz="1600" dirty="0">
                <a:latin typeface="Montserrat" panose="00000500000000000000" pitchFamily="2" charset="0"/>
                <a:cs typeface="Arial" panose="020B0604020202020204" pitchFamily="34" charset="0"/>
              </a:rPr>
            </a:br>
            <a:r>
              <a:rPr lang="en-US" sz="1600" dirty="0">
                <a:latin typeface="Montserrat" panose="00000500000000000000" pitchFamily="2" charset="0"/>
                <a:cs typeface="Arial" panose="020B0604020202020204" pitchFamily="34" charset="0"/>
              </a:rPr>
              <a:t>  </a:t>
            </a:r>
            <a:r>
              <a:rPr lang="en-US" sz="1600" u="sng" dirty="0">
                <a:solidFill>
                  <a:srgbClr val="0091C1"/>
                </a:solidFill>
                <a:latin typeface="Montserrat" panose="00000500000000000000" pitchFamily="2" charset="0"/>
                <a:cs typeface="Arial" panose="020B0604020202020204" pitchFamily="34" charset="0"/>
              </a:rPr>
              <a:t>wmich.edu/apply</a:t>
            </a:r>
          </a:p>
          <a:p>
            <a:r>
              <a:rPr lang="en-US" sz="1600" dirty="0">
                <a:latin typeface="Montserrat" panose="00000500000000000000" pitchFamily="2" charset="0"/>
                <a:cs typeface="Arial" panose="020B0604020202020204" pitchFamily="34" charset="0"/>
              </a:rPr>
              <a:t> Pay $100 application fee</a:t>
            </a:r>
          </a:p>
          <a:p>
            <a:r>
              <a:rPr lang="en-US" sz="1600" dirty="0">
                <a:latin typeface="Montserrat" panose="00000500000000000000" pitchFamily="2" charset="0"/>
                <a:cs typeface="Arial" panose="020B0604020202020204" pitchFamily="34" charset="0"/>
              </a:rPr>
              <a:t> Submit the following documents</a:t>
            </a:r>
          </a:p>
          <a:p>
            <a:pPr lvl="1"/>
            <a:r>
              <a:rPr lang="en-US" sz="1050" dirty="0">
                <a:latin typeface="Montserrat" panose="00000500000000000000" pitchFamily="2" charset="0"/>
                <a:cs typeface="Arial" panose="020B0604020202020204" pitchFamily="34" charset="0"/>
              </a:rPr>
              <a:t>Official and complete high school/post secondary education transcripts, diplomas, examination results, mark sheets, and certifications (translated to English)</a:t>
            </a:r>
          </a:p>
          <a:p>
            <a:pPr lvl="1"/>
            <a:r>
              <a:rPr lang="en-US" sz="1050" dirty="0">
                <a:latin typeface="Montserrat" panose="00000500000000000000" pitchFamily="2" charset="0"/>
                <a:cs typeface="Arial" panose="020B0604020202020204" pitchFamily="34" charset="0"/>
              </a:rPr>
              <a:t>Proof of degree (translated to English)</a:t>
            </a:r>
          </a:p>
          <a:p>
            <a:pPr lvl="1"/>
            <a:r>
              <a:rPr lang="en-US" sz="1050" dirty="0">
                <a:latin typeface="Montserrat" panose="00000500000000000000" pitchFamily="2" charset="0"/>
                <a:cs typeface="Arial" panose="020B0604020202020204" pitchFamily="34" charset="0"/>
              </a:rPr>
              <a:t>Bank statement or scholarship letter</a:t>
            </a:r>
          </a:p>
          <a:p>
            <a:pPr lvl="1"/>
            <a:r>
              <a:rPr lang="en-US" sz="1050" dirty="0">
                <a:latin typeface="Montserrat" panose="00000500000000000000" pitchFamily="2" charset="0"/>
                <a:cs typeface="Arial" panose="020B0604020202020204" pitchFamily="34" charset="0"/>
              </a:rPr>
              <a:t>Copy of your passport identification page</a:t>
            </a:r>
          </a:p>
          <a:p>
            <a:pPr lvl="1"/>
            <a:r>
              <a:rPr lang="en-US" sz="1050" dirty="0">
                <a:latin typeface="Montserrat" panose="00000500000000000000" pitchFamily="2" charset="0"/>
                <a:cs typeface="Arial" panose="020B0604020202020204" pitchFamily="34" charset="0"/>
              </a:rPr>
              <a:t>Official proof of English language proficiency. Request testing agency submit official scores to WMU directly. </a:t>
            </a:r>
            <a:endParaRPr lang="en-US" sz="1100" dirty="0">
              <a:latin typeface="Montserrat" panose="00000500000000000000" pitchFamily="2" charset="0"/>
              <a:cs typeface="Arial" panose="020B0604020202020204" pitchFamily="34" charset="0"/>
            </a:endParaRPr>
          </a:p>
        </p:txBody>
      </p:sp>
      <p:sp>
        <p:nvSpPr>
          <p:cNvPr id="18" name="Text Placeholder 3">
            <a:extLst>
              <a:ext uri="{FF2B5EF4-FFF2-40B4-BE49-F238E27FC236}">
                <a16:creationId xmlns:a16="http://schemas.microsoft.com/office/drawing/2014/main" id="{8D5ECD3B-6A65-461F-9637-B7FCEECE3F18}"/>
              </a:ext>
            </a:extLst>
          </p:cNvPr>
          <p:cNvSpPr txBox="1">
            <a:spLocks/>
          </p:cNvSpPr>
          <p:nvPr/>
        </p:nvSpPr>
        <p:spPr>
          <a:xfrm>
            <a:off x="684856" y="4059479"/>
            <a:ext cx="4884782" cy="72237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i="1" dirty="0">
                <a:solidFill>
                  <a:srgbClr val="F1C500"/>
                </a:solidFill>
                <a:latin typeface="Montserrat" panose="00000500000000000000" pitchFamily="2" charset="0"/>
                <a:cs typeface="Arial" panose="020B0604020202020204" pitchFamily="34" charset="0"/>
              </a:rPr>
              <a:t>Graduate students should consult with their departments for additional application materials and processes! </a:t>
            </a:r>
            <a:endParaRPr lang="en-US" sz="1000" i="1" dirty="0">
              <a:solidFill>
                <a:srgbClr val="F1C500"/>
              </a:solidFill>
              <a:latin typeface="Montserrat" panose="00000500000000000000" pitchFamily="2" charset="0"/>
              <a:cs typeface="Arial" panose="020B0604020202020204" pitchFamily="34" charset="0"/>
            </a:endParaRPr>
          </a:p>
        </p:txBody>
      </p:sp>
      <p:pic>
        <p:nvPicPr>
          <p:cNvPr id="19" name="Picture 12" descr="Picture 12">
            <a:extLst>
              <a:ext uri="{FF2B5EF4-FFF2-40B4-BE49-F238E27FC236}">
                <a16:creationId xmlns:a16="http://schemas.microsoft.com/office/drawing/2014/main" id="{EDEBD3DF-FC8F-4FAB-AB34-BD6CD712DDCB}"/>
              </a:ext>
            </a:extLst>
          </p:cNvPr>
          <p:cNvPicPr>
            <a:picLocks noChangeAspect="1"/>
          </p:cNvPicPr>
          <p:nvPr/>
        </p:nvPicPr>
        <p:blipFill>
          <a:blip r:embed="rId4"/>
          <a:stretch>
            <a:fillRect/>
          </a:stretch>
        </p:blipFill>
        <p:spPr>
          <a:xfrm>
            <a:off x="179585" y="4500839"/>
            <a:ext cx="936792" cy="297584"/>
          </a:xfrm>
          <a:prstGeom prst="rect">
            <a:avLst/>
          </a:prstGeom>
          <a:ln w="12700">
            <a:miter lim="400000"/>
          </a:ln>
        </p:spPr>
      </p:pic>
      <p:sp>
        <p:nvSpPr>
          <p:cNvPr id="20" name="TextBox 19">
            <a:extLst>
              <a:ext uri="{FF2B5EF4-FFF2-40B4-BE49-F238E27FC236}">
                <a16:creationId xmlns:a16="http://schemas.microsoft.com/office/drawing/2014/main" id="{CCBF446C-2E8B-48A0-9194-1ADAC48920A3}"/>
              </a:ext>
            </a:extLst>
          </p:cNvPr>
          <p:cNvSpPr txBox="1"/>
          <p:nvPr/>
        </p:nvSpPr>
        <p:spPr>
          <a:xfrm>
            <a:off x="125959" y="4841576"/>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121357419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5CD1061-A4D3-4B89-BEEB-680FA9B1D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17" name="TextBox 16">
            <a:extLst>
              <a:ext uri="{FF2B5EF4-FFF2-40B4-BE49-F238E27FC236}">
                <a16:creationId xmlns:a16="http://schemas.microsoft.com/office/drawing/2014/main" id="{C34F3990-8375-4438-9AA3-F7980A690D87}"/>
              </a:ext>
            </a:extLst>
          </p:cNvPr>
          <p:cNvSpPr txBox="1"/>
          <p:nvPr/>
        </p:nvSpPr>
        <p:spPr>
          <a:xfrm>
            <a:off x="147804" y="339232"/>
            <a:ext cx="9144000" cy="523220"/>
          </a:xfrm>
          <a:prstGeom prst="rect">
            <a:avLst/>
          </a:prstGeom>
          <a:noFill/>
        </p:spPr>
        <p:txBody>
          <a:bodyPr wrap="square" rtlCol="0">
            <a:spAutoFit/>
          </a:bodyPr>
          <a:lstStyle/>
          <a:p>
            <a:r>
              <a:rPr lang="en-US" sz="2800" dirty="0">
                <a:latin typeface="Montserrat Bold"/>
                <a:cs typeface="Arial" panose="020B0604020202020204" pitchFamily="34" charset="0"/>
              </a:rPr>
              <a:t>WMU Welcomes Everyone!</a:t>
            </a:r>
            <a:endParaRPr lang="en-US" sz="2200" dirty="0">
              <a:latin typeface="Montserrat Bold"/>
              <a:cs typeface="Arial" panose="020B0604020202020204" pitchFamily="34" charset="0"/>
            </a:endParaRPr>
          </a:p>
        </p:txBody>
      </p:sp>
      <p:pic>
        <p:nvPicPr>
          <p:cNvPr id="6" name="Picture 5">
            <a:extLst>
              <a:ext uri="{FF2B5EF4-FFF2-40B4-BE49-F238E27FC236}">
                <a16:creationId xmlns:a16="http://schemas.microsoft.com/office/drawing/2014/main" id="{22BC30CA-AC04-4B48-B31C-5EC0F87230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3525" y="502670"/>
            <a:ext cx="2544378" cy="3900519"/>
          </a:xfrm>
          <a:prstGeom prst="rect">
            <a:avLst/>
          </a:prstGeom>
        </p:spPr>
      </p:pic>
      <p:sp>
        <p:nvSpPr>
          <p:cNvPr id="7" name="Text Placeholder 3">
            <a:extLst>
              <a:ext uri="{FF2B5EF4-FFF2-40B4-BE49-F238E27FC236}">
                <a16:creationId xmlns:a16="http://schemas.microsoft.com/office/drawing/2014/main" id="{3EFFC32B-F128-4F03-9C40-5C487CD69869}"/>
              </a:ext>
            </a:extLst>
          </p:cNvPr>
          <p:cNvSpPr txBox="1">
            <a:spLocks/>
          </p:cNvSpPr>
          <p:nvPr/>
        </p:nvSpPr>
        <p:spPr>
          <a:xfrm>
            <a:off x="486007" y="221052"/>
            <a:ext cx="4798418" cy="470139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Montserrat" panose="00000500000000000000" pitchFamily="2" charset="0"/>
                <a:cs typeface="Arial" panose="020B0604020202020204" pitchFamily="34" charset="0"/>
              </a:rPr>
              <a:t>“I am proud to reaffirm our longstanding commitment to diversity and inclusion, to our fundamental belief in the dignity and worth of all human beings no matter their race, ethnicity, gender, national origin, religion, or sexual orientation. It is our differences that make us stronger. Efforts to threaten, demean, or degrade one of us is an assault against our whole community and should not go unchallenged by an inclusive and welcoming campus.” </a:t>
            </a:r>
          </a:p>
          <a:p>
            <a:pPr marL="0" indent="0">
              <a:buNone/>
            </a:pPr>
            <a:r>
              <a:rPr lang="en-US" sz="1100" dirty="0">
                <a:latin typeface="Montserrat" panose="00000500000000000000" pitchFamily="2" charset="0"/>
                <a:cs typeface="Arial" panose="020B0604020202020204" pitchFamily="34" charset="0"/>
              </a:rPr>
              <a:t>President Edward E. Montgomery</a:t>
            </a:r>
          </a:p>
        </p:txBody>
      </p:sp>
      <p:sp>
        <p:nvSpPr>
          <p:cNvPr id="8" name="TextBox 7">
            <a:extLst>
              <a:ext uri="{FF2B5EF4-FFF2-40B4-BE49-F238E27FC236}">
                <a16:creationId xmlns:a16="http://schemas.microsoft.com/office/drawing/2014/main" id="{F4E5C33F-25C6-41EC-9BD0-930C5E093A7F}"/>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2123123514"/>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0560105-CBE1-4EF2-9FD1-07430DA69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5244" y="-201174"/>
            <a:ext cx="4152859" cy="3615695"/>
          </a:xfrm>
          <a:prstGeom prst="rect">
            <a:avLst/>
          </a:prstGeom>
        </p:spPr>
      </p:pic>
      <p:pic>
        <p:nvPicPr>
          <p:cNvPr id="11" name="Picture 2" descr="Image result for Lake michigan pure michigan">
            <a:extLst>
              <a:ext uri="{FF2B5EF4-FFF2-40B4-BE49-F238E27FC236}">
                <a16:creationId xmlns:a16="http://schemas.microsoft.com/office/drawing/2014/main" id="{AB6D826C-9CCB-4968-902E-71C72E4B20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5184" y="-30547"/>
            <a:ext cx="3467265" cy="523927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04798851-697E-4D2A-8F20-888AAABD8A43}"/>
              </a:ext>
            </a:extLst>
          </p:cNvPr>
          <p:cNvSpPr/>
          <p:nvPr/>
        </p:nvSpPr>
        <p:spPr>
          <a:xfrm>
            <a:off x="1271305" y="254222"/>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6" name="Rectangle 25">
            <a:extLst>
              <a:ext uri="{FF2B5EF4-FFF2-40B4-BE49-F238E27FC236}">
                <a16:creationId xmlns:a16="http://schemas.microsoft.com/office/drawing/2014/main" id="{697B301C-2208-4B43-9270-17C9BC601494}"/>
              </a:ext>
            </a:extLst>
          </p:cNvPr>
          <p:cNvSpPr/>
          <p:nvPr/>
        </p:nvSpPr>
        <p:spPr>
          <a:xfrm>
            <a:off x="1271305" y="1877576"/>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27" name="Rectangle 26">
            <a:extLst>
              <a:ext uri="{FF2B5EF4-FFF2-40B4-BE49-F238E27FC236}">
                <a16:creationId xmlns:a16="http://schemas.microsoft.com/office/drawing/2014/main" id="{D5CD24A8-E747-4EE8-9782-3634DBAFB7FF}"/>
              </a:ext>
            </a:extLst>
          </p:cNvPr>
          <p:cNvSpPr/>
          <p:nvPr/>
        </p:nvSpPr>
        <p:spPr>
          <a:xfrm>
            <a:off x="1271305" y="3529052"/>
            <a:ext cx="2569792" cy="138528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dirty="0"/>
          </a:p>
        </p:txBody>
      </p:sp>
      <p:sp>
        <p:nvSpPr>
          <p:cNvPr id="14" name="TextBox 13">
            <a:extLst>
              <a:ext uri="{FF2B5EF4-FFF2-40B4-BE49-F238E27FC236}">
                <a16:creationId xmlns:a16="http://schemas.microsoft.com/office/drawing/2014/main" id="{DBAC9CE5-5761-4C39-B50F-BB6ADFE45AFF}"/>
              </a:ext>
            </a:extLst>
          </p:cNvPr>
          <p:cNvSpPr txBox="1"/>
          <p:nvPr/>
        </p:nvSpPr>
        <p:spPr>
          <a:xfrm>
            <a:off x="1271304" y="336239"/>
            <a:ext cx="2569792" cy="1077218"/>
          </a:xfrm>
          <a:prstGeom prst="rect">
            <a:avLst/>
          </a:prstGeom>
          <a:noFill/>
        </p:spPr>
        <p:txBody>
          <a:bodyPr wrap="square" rtlCol="0">
            <a:spAutoFit/>
          </a:bodyPr>
          <a:lstStyle/>
          <a:p>
            <a:pPr lvl="0" algn="ctr" hangingPunct="1"/>
            <a:r>
              <a:rPr lang="en-US" sz="4000" b="1" kern="1200" dirty="0">
                <a:solidFill>
                  <a:srgbClr val="532E1F"/>
                </a:solidFill>
                <a:latin typeface="Montserrat" panose="00000500000000000000" pitchFamily="2" charset="0"/>
                <a:ea typeface="+mn-ea"/>
                <a:cs typeface="Arial" panose="020B0604020202020204" pitchFamily="34" charset="0"/>
              </a:rPr>
              <a:t>4 of 5</a:t>
            </a:r>
          </a:p>
          <a:p>
            <a:pPr lvl="0" algn="ctr" hangingPunct="1"/>
            <a:r>
              <a:rPr lang="en-US" sz="1200" kern="1200" dirty="0">
                <a:solidFill>
                  <a:srgbClr val="532E1F"/>
                </a:solidFill>
                <a:latin typeface="Montserrat" panose="00000500000000000000" pitchFamily="2" charset="0"/>
                <a:ea typeface="+mn-ea"/>
                <a:cs typeface="Arial" panose="020B0604020202020204" pitchFamily="34" charset="0"/>
              </a:rPr>
              <a:t>of the Great Lakes are accessible through Michigan</a:t>
            </a:r>
          </a:p>
        </p:txBody>
      </p:sp>
      <p:sp>
        <p:nvSpPr>
          <p:cNvPr id="15" name="TextBox 14">
            <a:extLst>
              <a:ext uri="{FF2B5EF4-FFF2-40B4-BE49-F238E27FC236}">
                <a16:creationId xmlns:a16="http://schemas.microsoft.com/office/drawing/2014/main" id="{CC1A880D-0F06-42CC-8A27-12C7739ABEF4}"/>
              </a:ext>
            </a:extLst>
          </p:cNvPr>
          <p:cNvSpPr txBox="1"/>
          <p:nvPr/>
        </p:nvSpPr>
        <p:spPr>
          <a:xfrm>
            <a:off x="1271304" y="2100929"/>
            <a:ext cx="2569792" cy="923330"/>
          </a:xfrm>
          <a:prstGeom prst="rect">
            <a:avLst/>
          </a:prstGeom>
          <a:noFill/>
        </p:spPr>
        <p:txBody>
          <a:bodyPr wrap="square" rtlCol="0">
            <a:spAutoFit/>
          </a:bodyPr>
          <a:lstStyle/>
          <a:p>
            <a:pPr lvl="0" algn="ctr" hangingPunct="1"/>
            <a:r>
              <a:rPr lang="en-US" sz="4000" b="1" kern="1200" dirty="0">
                <a:solidFill>
                  <a:srgbClr val="532E1F"/>
                </a:solidFill>
                <a:latin typeface="Montserrat" panose="00000500000000000000" pitchFamily="2" charset="0"/>
                <a:ea typeface="+mn-ea"/>
                <a:cs typeface="Arial" panose="020B0604020202020204" pitchFamily="34" charset="0"/>
              </a:rPr>
              <a:t>45 min</a:t>
            </a:r>
          </a:p>
          <a:p>
            <a:pPr lvl="0" algn="ctr" hangingPunct="1"/>
            <a:r>
              <a:rPr lang="en-US" sz="1200" kern="1200" dirty="0">
                <a:solidFill>
                  <a:srgbClr val="532E1F"/>
                </a:solidFill>
                <a:latin typeface="Montserrat" panose="00000500000000000000" pitchFamily="2" charset="0"/>
                <a:ea typeface="+mn-ea"/>
                <a:cs typeface="Arial" panose="020B0604020202020204" pitchFamily="34" charset="0"/>
              </a:rPr>
              <a:t>car ride to Lake Michigan</a:t>
            </a:r>
          </a:p>
        </p:txBody>
      </p:sp>
      <p:sp>
        <p:nvSpPr>
          <p:cNvPr id="16" name="TextBox 15">
            <a:extLst>
              <a:ext uri="{FF2B5EF4-FFF2-40B4-BE49-F238E27FC236}">
                <a16:creationId xmlns:a16="http://schemas.microsoft.com/office/drawing/2014/main" id="{146ECCE2-301E-44D6-951B-A320D2F394FE}"/>
              </a:ext>
            </a:extLst>
          </p:cNvPr>
          <p:cNvSpPr txBox="1"/>
          <p:nvPr/>
        </p:nvSpPr>
        <p:spPr>
          <a:xfrm>
            <a:off x="1271304" y="3683083"/>
            <a:ext cx="2569792" cy="1077218"/>
          </a:xfrm>
          <a:prstGeom prst="rect">
            <a:avLst/>
          </a:prstGeom>
          <a:noFill/>
        </p:spPr>
        <p:txBody>
          <a:bodyPr wrap="square" rtlCol="0">
            <a:spAutoFit/>
          </a:bodyPr>
          <a:lstStyle/>
          <a:p>
            <a:pPr algn="ctr"/>
            <a:r>
              <a:rPr lang="en-US" sz="4000" b="1" dirty="0">
                <a:solidFill>
                  <a:srgbClr val="532E1F"/>
                </a:solidFill>
                <a:latin typeface="Montserrat" panose="00000500000000000000" pitchFamily="2" charset="0"/>
                <a:cs typeface="Arial" panose="020B0604020202020204" pitchFamily="34" charset="0"/>
              </a:rPr>
              <a:t>Largest</a:t>
            </a:r>
          </a:p>
          <a:p>
            <a:pPr algn="ctr"/>
            <a:r>
              <a:rPr lang="en-US" sz="1200" dirty="0">
                <a:solidFill>
                  <a:srgbClr val="532E1F"/>
                </a:solidFill>
                <a:latin typeface="Montserrat" panose="00000500000000000000" pitchFamily="2" charset="0"/>
                <a:cs typeface="Arial" panose="020B0604020202020204" pitchFamily="34" charset="0"/>
              </a:rPr>
              <a:t>fresh water system on Earth and a popular destination</a:t>
            </a:r>
          </a:p>
        </p:txBody>
      </p:sp>
      <p:pic>
        <p:nvPicPr>
          <p:cNvPr id="12" name="Picture 11">
            <a:extLst>
              <a:ext uri="{FF2B5EF4-FFF2-40B4-BE49-F238E27FC236}">
                <a16:creationId xmlns:a16="http://schemas.microsoft.com/office/drawing/2014/main" id="{D8FC5992-7727-4CE0-BFC8-902C157EA5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059"/>
          <a:stretch/>
        </p:blipFill>
        <p:spPr>
          <a:xfrm>
            <a:off x="3986435" y="2660372"/>
            <a:ext cx="2774119" cy="1737360"/>
          </a:xfrm>
          <a:prstGeom prst="rect">
            <a:avLst/>
          </a:prstGeom>
        </p:spPr>
      </p:pic>
      <p:pic>
        <p:nvPicPr>
          <p:cNvPr id="13" name="Picture 12">
            <a:extLst>
              <a:ext uri="{FF2B5EF4-FFF2-40B4-BE49-F238E27FC236}">
                <a16:creationId xmlns:a16="http://schemas.microsoft.com/office/drawing/2014/main" id="{DFBBB4F4-DCDB-4A85-A489-C7A842E263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65" r="2403" b="3250"/>
          <a:stretch/>
        </p:blipFill>
        <p:spPr>
          <a:xfrm>
            <a:off x="4004677" y="874848"/>
            <a:ext cx="2774119" cy="1737360"/>
          </a:xfrm>
          <a:prstGeom prst="rect">
            <a:avLst/>
          </a:prstGeom>
        </p:spPr>
      </p:pic>
      <p:pic>
        <p:nvPicPr>
          <p:cNvPr id="18" name="Picture 12" descr="Picture 12">
            <a:extLst>
              <a:ext uri="{FF2B5EF4-FFF2-40B4-BE49-F238E27FC236}">
                <a16:creationId xmlns:a16="http://schemas.microsoft.com/office/drawing/2014/main" id="{0E2A1F51-16D9-49B7-815F-0143D7424D87}"/>
              </a:ext>
            </a:extLst>
          </p:cNvPr>
          <p:cNvPicPr>
            <a:picLocks noChangeAspect="1"/>
          </p:cNvPicPr>
          <p:nvPr/>
        </p:nvPicPr>
        <p:blipFill>
          <a:blip r:embed="rId7"/>
          <a:stretch>
            <a:fillRect/>
          </a:stretch>
        </p:blipFill>
        <p:spPr>
          <a:xfrm>
            <a:off x="183698" y="4505774"/>
            <a:ext cx="936792" cy="297584"/>
          </a:xfrm>
          <a:prstGeom prst="rect">
            <a:avLst/>
          </a:prstGeom>
          <a:ln w="12700">
            <a:miter lim="400000"/>
          </a:ln>
        </p:spPr>
      </p:pic>
      <p:sp>
        <p:nvSpPr>
          <p:cNvPr id="20" name="TextBox 19">
            <a:extLst>
              <a:ext uri="{FF2B5EF4-FFF2-40B4-BE49-F238E27FC236}">
                <a16:creationId xmlns:a16="http://schemas.microsoft.com/office/drawing/2014/main" id="{2B60A840-7289-4253-BC07-18E6C311D8D5}"/>
              </a:ext>
            </a:extLst>
          </p:cNvPr>
          <p:cNvSpPr txBox="1"/>
          <p:nvPr/>
        </p:nvSpPr>
        <p:spPr>
          <a:xfrm>
            <a:off x="130072" y="484651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140959977"/>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532EEA-445F-45CF-B535-F5A95DFC1B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382" t="-243" r="-2897" b="243"/>
          <a:stretch/>
        </p:blipFill>
        <p:spPr>
          <a:xfrm>
            <a:off x="0" y="-26019"/>
            <a:ext cx="4925136" cy="5169519"/>
          </a:xfrm>
          <a:prstGeom prst="rect">
            <a:avLst/>
          </a:prstGeom>
        </p:spPr>
      </p:pic>
      <p:sp>
        <p:nvSpPr>
          <p:cNvPr id="132" name="TextBox 9"/>
          <p:cNvSpPr txBox="1"/>
          <p:nvPr/>
        </p:nvSpPr>
        <p:spPr>
          <a:xfrm>
            <a:off x="4676873" y="838781"/>
            <a:ext cx="4467128"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2700">
                <a:latin typeface="Montserrat Medium"/>
                <a:ea typeface="Montserrat Medium"/>
                <a:cs typeface="Montserrat Medium"/>
                <a:sym typeface="Montserrat Medium"/>
              </a:defRPr>
            </a:lvl1pPr>
          </a:lstStyle>
          <a:p>
            <a:pPr algn="ctr"/>
            <a:r>
              <a:rPr lang="en-US" sz="4000" dirty="0">
                <a:solidFill>
                  <a:schemeClr val="accent2"/>
                </a:solidFill>
                <a:latin typeface="Montserrat Bold" panose="00000800000000000000" pitchFamily="2" charset="0"/>
              </a:rPr>
              <a:t>English</a:t>
            </a:r>
          </a:p>
          <a:p>
            <a:pPr algn="ctr"/>
            <a:r>
              <a:rPr lang="en-US" sz="4000" dirty="0">
                <a:solidFill>
                  <a:schemeClr val="accent2"/>
                </a:solidFill>
                <a:latin typeface="Montserrat Bold" panose="00000800000000000000" pitchFamily="2" charset="0"/>
              </a:rPr>
              <a:t>Proficiency</a:t>
            </a:r>
            <a:endParaRPr sz="4000" dirty="0">
              <a:solidFill>
                <a:schemeClr val="accent2"/>
              </a:solidFill>
              <a:latin typeface="Montserrat Bold" panose="00000800000000000000" pitchFamily="2" charset="0"/>
            </a:endParaRPr>
          </a:p>
        </p:txBody>
      </p:sp>
      <p:sp>
        <p:nvSpPr>
          <p:cNvPr id="135" name="Rectangle 6"/>
          <p:cNvSpPr/>
          <p:nvPr/>
        </p:nvSpPr>
        <p:spPr>
          <a:xfrm>
            <a:off x="4542345" y="2439508"/>
            <a:ext cx="557398" cy="2836235"/>
          </a:xfrm>
          <a:prstGeom prst="rect">
            <a:avLst/>
          </a:prstGeom>
          <a:solidFill>
            <a:srgbClr val="F1C500"/>
          </a:solidFill>
          <a:ln w="12700">
            <a:miter lim="400000"/>
          </a:ln>
        </p:spPr>
        <p:txBody>
          <a:bodyPr lIns="45719" rIns="45719" anchor="ctr"/>
          <a:lstStyle/>
          <a:p>
            <a:pPr algn="ctr">
              <a:defRPr sz="1000">
                <a:solidFill>
                  <a:srgbClr val="FFFFFF"/>
                </a:solidFill>
              </a:defRPr>
            </a:pPr>
            <a:endParaRPr/>
          </a:p>
        </p:txBody>
      </p:sp>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pic>
        <p:nvPicPr>
          <p:cNvPr id="3" name="Picture 2">
            <a:extLst>
              <a:ext uri="{FF2B5EF4-FFF2-40B4-BE49-F238E27FC236}">
                <a16:creationId xmlns:a16="http://schemas.microsoft.com/office/drawing/2014/main" id="{E9C66775-2E1E-4019-AF86-B2E32DBEE8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27902" y="4528003"/>
            <a:ext cx="5900926" cy="2202986"/>
          </a:xfrm>
          <a:prstGeom prst="rect">
            <a:avLst/>
          </a:prstGeom>
        </p:spPr>
      </p:pic>
      <p:sp>
        <p:nvSpPr>
          <p:cNvPr id="9" name="TextBox 8">
            <a:extLst>
              <a:ext uri="{FF2B5EF4-FFF2-40B4-BE49-F238E27FC236}">
                <a16:creationId xmlns:a16="http://schemas.microsoft.com/office/drawing/2014/main" id="{04F9560D-28FD-48F2-BE0F-99E0F955E7AA}"/>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spTree>
    <p:extLst>
      <p:ext uri="{BB962C8B-B14F-4D97-AF65-F5344CB8AC3E}">
        <p14:creationId xmlns:p14="http://schemas.microsoft.com/office/powerpoint/2010/main" val="425687439"/>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5CD1061-A4D3-4B89-BEEB-680FA9B1D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3528" y="-416157"/>
            <a:ext cx="3121979" cy="2987907"/>
          </a:xfrm>
          <a:prstGeom prst="rect">
            <a:avLst/>
          </a:prstGeom>
        </p:spPr>
      </p:pic>
      <p:pic>
        <p:nvPicPr>
          <p:cNvPr id="136" name="Picture 12" descr="Picture 12"/>
          <p:cNvPicPr>
            <a:picLocks noChangeAspect="1"/>
          </p:cNvPicPr>
          <p:nvPr/>
        </p:nvPicPr>
        <p:blipFill>
          <a:blip r:embed="rId4"/>
          <a:stretch>
            <a:fillRect/>
          </a:stretch>
        </p:blipFill>
        <p:spPr>
          <a:xfrm>
            <a:off x="7859507" y="4506684"/>
            <a:ext cx="936792" cy="297584"/>
          </a:xfrm>
          <a:prstGeom prst="rect">
            <a:avLst/>
          </a:prstGeom>
          <a:ln w="12700">
            <a:miter lim="400000"/>
          </a:ln>
        </p:spPr>
      </p:pic>
      <p:sp>
        <p:nvSpPr>
          <p:cNvPr id="25" name="Rectangle 24">
            <a:extLst>
              <a:ext uri="{FF2B5EF4-FFF2-40B4-BE49-F238E27FC236}">
                <a16:creationId xmlns:a16="http://schemas.microsoft.com/office/drawing/2014/main" id="{04798851-697E-4D2A-8F20-888AAABD8A43}"/>
              </a:ext>
            </a:extLst>
          </p:cNvPr>
          <p:cNvSpPr/>
          <p:nvPr/>
        </p:nvSpPr>
        <p:spPr>
          <a:xfrm>
            <a:off x="244354" y="241695"/>
            <a:ext cx="2569792" cy="4660111"/>
          </a:xfrm>
          <a:prstGeom prst="rect">
            <a:avLst/>
          </a:prstGeom>
          <a:solidFill>
            <a:srgbClr val="F1C500"/>
          </a:solidFill>
          <a:ln w="12700" cap="flat">
            <a:noFill/>
            <a:miter lim="400000"/>
          </a:ln>
          <a:effectLst/>
        </p:spPr>
        <p:txBody>
          <a:bodyPr wrap="square" lIns="45718" tIns="45718" rIns="45718" bIns="45718"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a:lstStyle>
          <a:p>
            <a:pPr algn="ctr">
              <a:defRPr>
                <a:solidFill>
                  <a:srgbClr val="FFFFFF"/>
                </a:solidFill>
                <a:latin typeface="+mn-lt"/>
                <a:ea typeface="+mn-ea"/>
                <a:cs typeface="+mn-cs"/>
                <a:sym typeface="Calibri"/>
              </a:defRPr>
            </a:pPr>
            <a:endParaRPr/>
          </a:p>
        </p:txBody>
      </p:sp>
      <p:sp>
        <p:nvSpPr>
          <p:cNvPr id="11" name="TextBox 10">
            <a:extLst>
              <a:ext uri="{FF2B5EF4-FFF2-40B4-BE49-F238E27FC236}">
                <a16:creationId xmlns:a16="http://schemas.microsoft.com/office/drawing/2014/main" id="{C920C2A9-4A05-4705-A055-3DB3B9A6C17A}"/>
              </a:ext>
            </a:extLst>
          </p:cNvPr>
          <p:cNvSpPr txBox="1"/>
          <p:nvPr/>
        </p:nvSpPr>
        <p:spPr>
          <a:xfrm>
            <a:off x="304873" y="428965"/>
            <a:ext cx="2448754" cy="4398255"/>
          </a:xfrm>
          <a:prstGeom prst="rect">
            <a:avLst/>
          </a:prstGeom>
          <a:noFill/>
        </p:spPr>
        <p:txBody>
          <a:bodyPr wrap="square" rtlCol="0">
            <a:spAutoFit/>
          </a:bodyPr>
          <a:lstStyle/>
          <a:p>
            <a:pPr algn="ctr"/>
            <a:r>
              <a:rPr lang="en-US" sz="1400" b="1" dirty="0">
                <a:solidFill>
                  <a:srgbClr val="532E1F"/>
                </a:solidFill>
                <a:latin typeface="Montserrat" panose="00000500000000000000" pitchFamily="2" charset="0"/>
                <a:cs typeface="Arial" panose="020B0604020202020204" pitchFamily="34" charset="0"/>
              </a:rPr>
              <a:t>BENEFITS OF </a:t>
            </a:r>
          </a:p>
          <a:p>
            <a:pPr algn="ctr"/>
            <a:r>
              <a:rPr lang="en-US" sz="1400" b="1" dirty="0">
                <a:solidFill>
                  <a:srgbClr val="532E1F"/>
                </a:solidFill>
                <a:latin typeface="Montserrat" panose="00000500000000000000" pitchFamily="2" charset="0"/>
                <a:cs typeface="Arial" panose="020B0604020202020204" pitchFamily="34" charset="0"/>
              </a:rPr>
              <a:t>DUAL-ENROLLMENT PATHWAY PROGRAM</a:t>
            </a:r>
          </a:p>
          <a:p>
            <a:pPr algn="ctr"/>
            <a:r>
              <a:rPr lang="en-US" sz="1600" b="1" dirty="0">
                <a:solidFill>
                  <a:srgbClr val="532E1F"/>
                </a:solidFill>
                <a:latin typeface="Montserrat" panose="00000500000000000000" pitchFamily="2" charset="0"/>
                <a:cs typeface="Arial" panose="020B0604020202020204" pitchFamily="34" charset="0"/>
              </a:rPr>
              <a:t>​</a:t>
            </a:r>
            <a:r>
              <a:rPr lang="en-US" sz="1200" b="1" dirty="0">
                <a:solidFill>
                  <a:srgbClr val="532E1F"/>
                </a:solidFill>
                <a:latin typeface="Montserrat" panose="00000500000000000000" pitchFamily="2" charset="0"/>
                <a:cs typeface="Arial" panose="020B0604020202020204" pitchFamily="34" charset="0"/>
              </a:rPr>
              <a:t>. . . . . . . . . . . . . . . . . . . . . . . . . .</a:t>
            </a:r>
          </a:p>
          <a:p>
            <a:pPr marL="171450" indent="-171450">
              <a:lnSpc>
                <a:spcPct val="150000"/>
              </a:lnSpc>
              <a:buFont typeface="Arial" panose="020B0604020202020204" pitchFamily="34" charset="0"/>
              <a:buChar char="•"/>
            </a:pPr>
            <a:endParaRPr lang="en-US" sz="900" dirty="0">
              <a:solidFill>
                <a:srgbClr val="532E1F"/>
              </a:solidFill>
              <a:latin typeface="Montserrat" panose="00000500000000000000" pitchFamily="2" charset="0"/>
              <a:cs typeface="Arial" panose="020B0604020202020204" pitchFamily="34" charset="0"/>
            </a:endParaRPr>
          </a:p>
          <a:p>
            <a:pPr marL="171450" indent="-171450">
              <a:lnSpc>
                <a:spcPct val="150000"/>
              </a:lnSpc>
              <a:buFont typeface="Arial" panose="020B0604020202020204" pitchFamily="34" charset="0"/>
              <a:buChar char="•"/>
            </a:pPr>
            <a:r>
              <a:rPr lang="en-US" sz="1000" dirty="0">
                <a:solidFill>
                  <a:srgbClr val="532E1F"/>
                </a:solidFill>
                <a:latin typeface="Montserrat" panose="00000500000000000000" pitchFamily="2" charset="0"/>
                <a:cs typeface="Arial" panose="020B0604020202020204" pitchFamily="34" charset="0"/>
              </a:rPr>
              <a:t>Take academic courses while satisfying English proficiency requirements​​</a:t>
            </a:r>
          </a:p>
          <a:p>
            <a:pPr marL="171450" indent="-171450">
              <a:lnSpc>
                <a:spcPct val="150000"/>
              </a:lnSpc>
              <a:buFont typeface="Arial" panose="020B0604020202020204" pitchFamily="34" charset="0"/>
              <a:buChar char="•"/>
            </a:pPr>
            <a:r>
              <a:rPr lang="en-US" sz="1000" dirty="0">
                <a:solidFill>
                  <a:srgbClr val="532E1F"/>
                </a:solidFill>
                <a:latin typeface="Montserrat" panose="00000500000000000000" pitchFamily="2" charset="0"/>
                <a:cs typeface="Arial" panose="020B0604020202020204" pitchFamily="34" charset="0"/>
              </a:rPr>
              <a:t>Earn a bachelor’s degree in less time​</a:t>
            </a:r>
          </a:p>
          <a:p>
            <a:pPr marL="171450" indent="-171450">
              <a:lnSpc>
                <a:spcPct val="150000"/>
              </a:lnSpc>
              <a:buFont typeface="Arial" panose="020B0604020202020204" pitchFamily="34" charset="0"/>
              <a:buChar char="•"/>
            </a:pPr>
            <a:r>
              <a:rPr lang="en-US" sz="1000" dirty="0">
                <a:solidFill>
                  <a:srgbClr val="532E1F"/>
                </a:solidFill>
                <a:latin typeface="Montserrat" panose="00000500000000000000" pitchFamily="2" charset="0"/>
                <a:cs typeface="Arial" panose="020B0604020202020204" pitchFamily="34" charset="0"/>
              </a:rPr>
              <a:t>International Student Success seminar that provides assistance in cultural adjustment, an extended orientation to the University and general academic support​</a:t>
            </a:r>
          </a:p>
          <a:p>
            <a:pPr marL="171450" indent="-171450">
              <a:lnSpc>
                <a:spcPct val="150000"/>
              </a:lnSpc>
              <a:buFont typeface="Arial" panose="020B0604020202020204" pitchFamily="34" charset="0"/>
              <a:buChar char="•"/>
            </a:pPr>
            <a:r>
              <a:rPr lang="en-US" sz="1000" dirty="0">
                <a:solidFill>
                  <a:srgbClr val="532E1F"/>
                </a:solidFill>
                <a:latin typeface="Montserrat" panose="00000500000000000000" pitchFamily="2" charset="0"/>
                <a:cs typeface="Arial" panose="020B0604020202020204" pitchFamily="34" charset="0"/>
              </a:rPr>
              <a:t>Admission to undergraduate program with a lower proficiency score</a:t>
            </a:r>
            <a:endParaRPr lang="en-US" sz="800" dirty="0">
              <a:solidFill>
                <a:srgbClr val="532E1F"/>
              </a:solidFill>
              <a:latin typeface="Montserrat" panose="00000500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C34F3990-8375-4438-9AA3-F7980A690D87}"/>
              </a:ext>
            </a:extLst>
          </p:cNvPr>
          <p:cNvSpPr txBox="1"/>
          <p:nvPr/>
        </p:nvSpPr>
        <p:spPr>
          <a:xfrm>
            <a:off x="3326692" y="241694"/>
            <a:ext cx="5572954" cy="769441"/>
          </a:xfrm>
          <a:prstGeom prst="rect">
            <a:avLst/>
          </a:prstGeom>
          <a:noFill/>
        </p:spPr>
        <p:txBody>
          <a:bodyPr wrap="square" rtlCol="0">
            <a:spAutoFit/>
          </a:bodyPr>
          <a:lstStyle/>
          <a:p>
            <a:pPr algn="ctr"/>
            <a:r>
              <a:rPr lang="en-US" sz="2200" dirty="0">
                <a:latin typeface="Montserrat Bold"/>
                <a:cs typeface="Arial" panose="020B0604020202020204" pitchFamily="34" charset="0"/>
              </a:rPr>
              <a:t>English Proficiency Requirements</a:t>
            </a:r>
          </a:p>
          <a:p>
            <a:pPr algn="ctr"/>
            <a:r>
              <a:rPr lang="en-US" sz="2200" dirty="0">
                <a:latin typeface="Montserrat Bold"/>
                <a:cs typeface="Arial" panose="020B0604020202020204" pitchFamily="34" charset="0"/>
              </a:rPr>
              <a:t>Undergraduate</a:t>
            </a:r>
          </a:p>
        </p:txBody>
      </p:sp>
      <p:sp>
        <p:nvSpPr>
          <p:cNvPr id="8" name="TextBox 7">
            <a:extLst>
              <a:ext uri="{FF2B5EF4-FFF2-40B4-BE49-F238E27FC236}">
                <a16:creationId xmlns:a16="http://schemas.microsoft.com/office/drawing/2014/main" id="{D509B606-BDBE-4652-AA53-7638FAAA64A5}"/>
              </a:ext>
            </a:extLst>
          </p:cNvPr>
          <p:cNvSpPr txBox="1"/>
          <p:nvPr/>
        </p:nvSpPr>
        <p:spPr>
          <a:xfrm>
            <a:off x="7805881" y="4847421"/>
            <a:ext cx="2717800"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532E1F"/>
                </a:solidFill>
                <a:effectLst/>
                <a:uFillTx/>
                <a:latin typeface="Montserrat" panose="00000500000000000000" pitchFamily="2" charset="0"/>
                <a:sym typeface="Calibri"/>
              </a:rPr>
              <a:t>Pursue. Thrive. Prosper. </a:t>
            </a:r>
          </a:p>
        </p:txBody>
      </p:sp>
      <p:graphicFrame>
        <p:nvGraphicFramePr>
          <p:cNvPr id="2" name="Table 1">
            <a:extLst>
              <a:ext uri="{FF2B5EF4-FFF2-40B4-BE49-F238E27FC236}">
                <a16:creationId xmlns:a16="http://schemas.microsoft.com/office/drawing/2014/main" id="{8A7C7FF6-ECA0-414B-B71A-69CABF4F6839}"/>
              </a:ext>
            </a:extLst>
          </p:cNvPr>
          <p:cNvGraphicFramePr>
            <a:graphicFrameLocks noGrp="1"/>
          </p:cNvGraphicFramePr>
          <p:nvPr>
            <p:extLst>
              <p:ext uri="{D42A27DB-BD31-4B8C-83A1-F6EECF244321}">
                <p14:modId xmlns:p14="http://schemas.microsoft.com/office/powerpoint/2010/main" val="121435766"/>
              </p:ext>
            </p:extLst>
          </p:nvPr>
        </p:nvGraphicFramePr>
        <p:xfrm>
          <a:off x="2874665" y="1956985"/>
          <a:ext cx="6096000" cy="242316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1015630843"/>
                    </a:ext>
                  </a:extLst>
                </a:gridCol>
                <a:gridCol w="1524000">
                  <a:extLst>
                    <a:ext uri="{9D8B030D-6E8A-4147-A177-3AD203B41FA5}">
                      <a16:colId xmlns:a16="http://schemas.microsoft.com/office/drawing/2014/main" val="3183119877"/>
                    </a:ext>
                  </a:extLst>
                </a:gridCol>
                <a:gridCol w="1524000">
                  <a:extLst>
                    <a:ext uri="{9D8B030D-6E8A-4147-A177-3AD203B41FA5}">
                      <a16:colId xmlns:a16="http://schemas.microsoft.com/office/drawing/2014/main" val="2860056263"/>
                    </a:ext>
                  </a:extLst>
                </a:gridCol>
                <a:gridCol w="1524000">
                  <a:extLst>
                    <a:ext uri="{9D8B030D-6E8A-4147-A177-3AD203B41FA5}">
                      <a16:colId xmlns:a16="http://schemas.microsoft.com/office/drawing/2014/main" val="4203068968"/>
                    </a:ext>
                  </a:extLst>
                </a:gridCol>
              </a:tblGrid>
              <a:tr h="480399">
                <a:tc>
                  <a:txBody>
                    <a:bodyPr/>
                    <a:lstStyle/>
                    <a:p>
                      <a:endParaRPr lang="en-US" dirty="0">
                        <a:solidFill>
                          <a:schemeClr val="bg1"/>
                        </a:solidFill>
                      </a:endParaRPr>
                    </a:p>
                  </a:txBody>
                  <a:tcPr>
                    <a:solidFill>
                      <a:srgbClr val="009081"/>
                    </a:solidFill>
                  </a:tcPr>
                </a:tc>
                <a:tc>
                  <a:txBody>
                    <a:bodyPr/>
                    <a:lstStyle/>
                    <a:p>
                      <a:pPr algn="ctr"/>
                      <a:r>
                        <a:rPr lang="en-US" sz="1400" b="0" dirty="0">
                          <a:solidFill>
                            <a:schemeClr val="bg1"/>
                          </a:solidFill>
                          <a:latin typeface="Montserrat" panose="00000500000000000000" pitchFamily="2" charset="0"/>
                          <a:cs typeface="Arial" panose="020B0604020202020204" pitchFamily="34" charset="0"/>
                        </a:rPr>
                        <a:t>Regular Academic Admission</a:t>
                      </a:r>
                    </a:p>
                  </a:txBody>
                  <a:tcPr>
                    <a:solidFill>
                      <a:srgbClr val="00908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Montserrat" panose="00000500000000000000" pitchFamily="2" charset="0"/>
                          <a:cs typeface="Arial" panose="020B0604020202020204" pitchFamily="34" charset="0"/>
                        </a:rPr>
                        <a:t>Dual-Enrollment Pathway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a:solidFill>
                            <a:schemeClr val="bg1"/>
                          </a:solidFill>
                          <a:latin typeface="Montserrat" panose="00000500000000000000" pitchFamily="2" charset="0"/>
                          <a:cs typeface="Arial" panose="020B0604020202020204" pitchFamily="34" charset="0"/>
                        </a:rPr>
                        <a:t>(ESL + Academic Courses) </a:t>
                      </a:r>
                      <a:endParaRPr lang="en-US" sz="500" b="0" dirty="0">
                        <a:solidFill>
                          <a:schemeClr val="bg1"/>
                        </a:solidFill>
                        <a:latin typeface="Montserrat" panose="00000500000000000000" pitchFamily="2" charset="0"/>
                        <a:cs typeface="Arial" panose="020B0604020202020204" pitchFamily="34" charset="0"/>
                      </a:endParaRPr>
                    </a:p>
                  </a:txBody>
                  <a:tcPr>
                    <a:solidFill>
                      <a:srgbClr val="00908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latin typeface="Montserrat" panose="00000500000000000000" pitchFamily="2" charset="0"/>
                          <a:cs typeface="Arial" panose="020B0604020202020204" pitchFamily="34" charset="0"/>
                        </a:rPr>
                        <a:t>Full-time ESL</a:t>
                      </a:r>
                      <a:endParaRPr lang="en-US" sz="700" b="0" dirty="0">
                        <a:solidFill>
                          <a:schemeClr val="bg1"/>
                        </a:solidFill>
                        <a:latin typeface="Montserrat" panose="00000500000000000000" pitchFamily="2" charset="0"/>
                        <a:cs typeface="Arial" panose="020B0604020202020204" pitchFamily="34" charset="0"/>
                      </a:endParaRPr>
                    </a:p>
                  </a:txBody>
                  <a:tcPr>
                    <a:solidFill>
                      <a:srgbClr val="009081"/>
                    </a:solidFill>
                  </a:tcPr>
                </a:tc>
                <a:extLst>
                  <a:ext uri="{0D108BD9-81ED-4DB2-BD59-A6C34878D82A}">
                    <a16:rowId xmlns:a16="http://schemas.microsoft.com/office/drawing/2014/main" val="1140270461"/>
                  </a:ext>
                </a:extLst>
              </a:tr>
              <a:tr h="370840">
                <a:tc>
                  <a:txBody>
                    <a:bodyPr/>
                    <a:lstStyle/>
                    <a:p>
                      <a:r>
                        <a:rPr lang="en-US" sz="1200" b="1" dirty="0">
                          <a:latin typeface="Montserrat Bold"/>
                          <a:cs typeface="Arial" panose="020B0604020202020204" pitchFamily="34" charset="0"/>
                        </a:rPr>
                        <a:t>TOEFL</a:t>
                      </a:r>
                    </a:p>
                  </a:txBody>
                  <a:tcPr>
                    <a:solidFill>
                      <a:srgbClr val="F9EAC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71</a:t>
                      </a:r>
                      <a:endParaRPr lang="en-US" sz="1200" baseline="0" dirty="0">
                        <a:latin typeface="Montserrat Bold"/>
                        <a:cs typeface="Arial" panose="020B0604020202020204" pitchFamily="34" charset="0"/>
                      </a:endParaRPr>
                    </a:p>
                  </a:txBody>
                  <a:tcPr>
                    <a:solidFill>
                      <a:srgbClr val="F9EAC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52-70</a:t>
                      </a:r>
                      <a:endParaRPr lang="en-US" sz="600" dirty="0">
                        <a:latin typeface="Montserrat Bold"/>
                        <a:cs typeface="Arial" panose="020B0604020202020204" pitchFamily="34" charset="0"/>
                      </a:endParaRPr>
                    </a:p>
                  </a:txBody>
                  <a:tcPr>
                    <a:solidFill>
                      <a:srgbClr val="F9EAC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Not Applicable (N/A)</a:t>
                      </a:r>
                      <a:endParaRPr lang="en-US" sz="600" dirty="0">
                        <a:latin typeface="Montserrat Bold"/>
                        <a:cs typeface="Arial" panose="020B0604020202020204" pitchFamily="34" charset="0"/>
                      </a:endParaRPr>
                    </a:p>
                  </a:txBody>
                  <a:tcPr>
                    <a:solidFill>
                      <a:srgbClr val="F9EACB"/>
                    </a:solidFill>
                  </a:tcPr>
                </a:tc>
                <a:extLst>
                  <a:ext uri="{0D108BD9-81ED-4DB2-BD59-A6C34878D82A}">
                    <a16:rowId xmlns:a16="http://schemas.microsoft.com/office/drawing/2014/main" val="2429552461"/>
                  </a:ext>
                </a:extLst>
              </a:tr>
              <a:tr h="370840">
                <a:tc>
                  <a:txBody>
                    <a:bodyPr/>
                    <a:lstStyle/>
                    <a:p>
                      <a:r>
                        <a:rPr lang="en-US" sz="1200" b="1" dirty="0">
                          <a:latin typeface="Montserrat Bold"/>
                          <a:cs typeface="Arial" panose="020B0604020202020204" pitchFamily="34" charset="0"/>
                        </a:rPr>
                        <a:t>IELTS</a:t>
                      </a:r>
                    </a:p>
                  </a:txBody>
                  <a:tcPr>
                    <a:solidFill>
                      <a:srgbClr val="FCF5E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6.0</a:t>
                      </a:r>
                      <a:endParaRPr lang="en-US" sz="1200" baseline="0" dirty="0">
                        <a:latin typeface="Montserrat Bold"/>
                        <a:cs typeface="Arial" panose="020B0604020202020204" pitchFamily="34" charset="0"/>
                      </a:endParaRPr>
                    </a:p>
                  </a:txBody>
                  <a:tcPr>
                    <a:solidFill>
                      <a:srgbClr val="FCF5E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5.5</a:t>
                      </a:r>
                      <a:endParaRPr lang="en-US" sz="600" dirty="0">
                        <a:latin typeface="Montserrat Bold"/>
                        <a:cs typeface="Arial" panose="020B0604020202020204" pitchFamily="34" charset="0"/>
                      </a:endParaRPr>
                    </a:p>
                  </a:txBody>
                  <a:tcPr>
                    <a:solidFill>
                      <a:srgbClr val="FCF5E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N/A</a:t>
                      </a:r>
                    </a:p>
                  </a:txBody>
                  <a:tcPr>
                    <a:solidFill>
                      <a:srgbClr val="FCF5E7"/>
                    </a:solidFill>
                  </a:tcPr>
                </a:tc>
                <a:extLst>
                  <a:ext uri="{0D108BD9-81ED-4DB2-BD59-A6C34878D82A}">
                    <a16:rowId xmlns:a16="http://schemas.microsoft.com/office/drawing/2014/main" val="2634329621"/>
                  </a:ext>
                </a:extLst>
              </a:tr>
              <a:tr h="370840">
                <a:tc>
                  <a:txBody>
                    <a:bodyPr/>
                    <a:lstStyle/>
                    <a:p>
                      <a:r>
                        <a:rPr lang="en-US" sz="1200" b="1" dirty="0">
                          <a:latin typeface="Montserrat Bold"/>
                          <a:cs typeface="Arial" panose="020B0604020202020204" pitchFamily="34" charset="0"/>
                        </a:rPr>
                        <a:t>PTE</a:t>
                      </a:r>
                    </a:p>
                  </a:txBody>
                  <a:tcPr>
                    <a:solidFill>
                      <a:srgbClr val="F9EAC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ontserrat Bold"/>
                          <a:cs typeface="Arial" panose="020B0604020202020204" pitchFamily="34" charset="0"/>
                        </a:rPr>
                        <a:t>48</a:t>
                      </a:r>
                    </a:p>
                  </a:txBody>
                  <a:tcPr>
                    <a:solidFill>
                      <a:srgbClr val="F9EAC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42-26</a:t>
                      </a:r>
                    </a:p>
                  </a:txBody>
                  <a:tcPr>
                    <a:solidFill>
                      <a:srgbClr val="F9EAC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N/A</a:t>
                      </a:r>
                    </a:p>
                  </a:txBody>
                  <a:tcPr>
                    <a:solidFill>
                      <a:srgbClr val="F9EACB"/>
                    </a:solidFill>
                  </a:tcPr>
                </a:tc>
                <a:extLst>
                  <a:ext uri="{0D108BD9-81ED-4DB2-BD59-A6C34878D82A}">
                    <a16:rowId xmlns:a16="http://schemas.microsoft.com/office/drawing/2014/main" val="2325717005"/>
                  </a:ext>
                </a:extLst>
              </a:tr>
              <a:tr h="370840">
                <a:tc>
                  <a:txBody>
                    <a:bodyPr/>
                    <a:lstStyle/>
                    <a:p>
                      <a:r>
                        <a:rPr lang="en-US" sz="1200" b="1" dirty="0">
                          <a:latin typeface="Montserrat Bold"/>
                          <a:cs typeface="Arial" panose="020B0604020202020204" pitchFamily="34" charset="0"/>
                        </a:rPr>
                        <a:t>Duolingo</a:t>
                      </a:r>
                    </a:p>
                  </a:txBody>
                  <a:tcPr>
                    <a:solidFill>
                      <a:srgbClr val="FCF5E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Montserrat Bold"/>
                          <a:cs typeface="Arial" panose="020B0604020202020204" pitchFamily="34" charset="0"/>
                        </a:rPr>
                        <a:t>100</a:t>
                      </a:r>
                    </a:p>
                  </a:txBody>
                  <a:tcPr>
                    <a:solidFill>
                      <a:srgbClr val="FCF5E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85-95</a:t>
                      </a:r>
                    </a:p>
                  </a:txBody>
                  <a:tcPr>
                    <a:solidFill>
                      <a:srgbClr val="FCF5E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Montserrat Bold"/>
                          <a:cs typeface="Arial" panose="020B0604020202020204" pitchFamily="34" charset="0"/>
                        </a:rPr>
                        <a:t>N/A</a:t>
                      </a:r>
                    </a:p>
                  </a:txBody>
                  <a:tcPr>
                    <a:solidFill>
                      <a:srgbClr val="FCF5E7"/>
                    </a:solidFill>
                  </a:tcPr>
                </a:tc>
                <a:extLst>
                  <a:ext uri="{0D108BD9-81ED-4DB2-BD59-A6C34878D82A}">
                    <a16:rowId xmlns:a16="http://schemas.microsoft.com/office/drawing/2014/main" val="2152020179"/>
                  </a:ext>
                </a:extLst>
              </a:tr>
            </a:tbl>
          </a:graphicData>
        </a:graphic>
      </p:graphicFrame>
    </p:spTree>
    <p:extLst>
      <p:ext uri="{BB962C8B-B14F-4D97-AF65-F5344CB8AC3E}">
        <p14:creationId xmlns:p14="http://schemas.microsoft.com/office/powerpoint/2010/main" val="2267024142"/>
      </p:ext>
    </p:extLst>
  </p:cSld>
  <p:clrMapOvr>
    <a:masterClrMapping/>
  </p:clrMapOvr>
  <mc:AlternateContent xmlns:mc="http://schemas.openxmlformats.org/markup-compatibility/2006" xmlns:p14="http://schemas.microsoft.com/office/powerpoint/2010/main">
    <mc:Choice Requires="p14">
      <p:transition spd="slow">
        <p:fade/>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3982</TotalTime>
  <Words>3213</Words>
  <Application>Microsoft Office PowerPoint</Application>
  <PresentationFormat>On-screen Show (16:9)</PresentationFormat>
  <Paragraphs>649</Paragraphs>
  <Slides>62</Slides>
  <Notes>62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N Dabrowski</dc:creator>
  <cp:lastModifiedBy>Brian D Childs</cp:lastModifiedBy>
  <cp:revision>103</cp:revision>
  <cp:lastPrinted>2023-02-21T20:57:07Z</cp:lastPrinted>
  <dcterms:modified xsi:type="dcterms:W3CDTF">2025-02-14T20:35:27Z</dcterms:modified>
</cp:coreProperties>
</file>